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9" d="100"/>
          <a:sy n="69" d="100"/>
        </p:scale>
        <p:origin x="-1998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ver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cover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cover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cover dir="rd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20.jpeg"/><Relationship Id="rId7" Type="http://schemas.openxmlformats.org/officeDocument/2006/relationships/image" Target="../media/image23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11" Type="http://schemas.openxmlformats.org/officeDocument/2006/relationships/image" Target="../media/image15.jpeg"/><Relationship Id="rId5" Type="http://schemas.openxmlformats.org/officeDocument/2006/relationships/image" Target="../media/image22.jpeg"/><Relationship Id="rId10" Type="http://schemas.openxmlformats.org/officeDocument/2006/relationships/image" Target="../media/image16.jpeg"/><Relationship Id="rId4" Type="http://schemas.openxmlformats.org/officeDocument/2006/relationships/image" Target="../media/image21.jpeg"/><Relationship Id="rId9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school22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43372" y="2428869"/>
            <a:ext cx="4572032" cy="4071965"/>
          </a:xfrm>
        </p:spPr>
        <p:txBody>
          <a:bodyPr>
            <a:noAutofit/>
          </a:bodyPr>
          <a:lstStyle/>
          <a:p>
            <a:r>
              <a:rPr lang="ru-RU" sz="20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20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ial" pitchFamily="34" charset="0"/>
                <a:cs typeface="Arial" pitchFamily="34" charset="0"/>
              </a:rPr>
            </a:br>
            <a:r>
              <a:rPr lang="ru-RU" sz="20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ial" pitchFamily="34" charset="0"/>
                <a:cs typeface="Arial" pitchFamily="34" charset="0"/>
              </a:rPr>
              <a:t>МАТЕМАТИКА  5КЛАСС</a:t>
            </a:r>
            <a:br>
              <a:rPr lang="ru-RU" sz="20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ial" pitchFamily="34" charset="0"/>
                <a:cs typeface="Arial" pitchFamily="34" charset="0"/>
              </a:rPr>
            </a:br>
            <a:r>
              <a:rPr lang="ru-RU" sz="20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20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ial" pitchFamily="34" charset="0"/>
                <a:cs typeface="Arial" pitchFamily="34" charset="0"/>
              </a:rPr>
            </a:br>
            <a:r>
              <a:rPr lang="ru-RU" sz="20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20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ial" pitchFamily="34" charset="0"/>
                <a:cs typeface="Arial" pitchFamily="34" charset="0"/>
              </a:rPr>
            </a:br>
            <a:r>
              <a:rPr lang="ru-RU" sz="20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20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ial" pitchFamily="34" charset="0"/>
                <a:cs typeface="Arial" pitchFamily="34" charset="0"/>
              </a:rPr>
            </a:br>
            <a:r>
              <a:rPr lang="ru-RU" sz="20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20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ial" pitchFamily="34" charset="0"/>
                <a:cs typeface="Arial" pitchFamily="34" charset="0"/>
              </a:rPr>
            </a:br>
            <a:r>
              <a:rPr lang="ru-RU" sz="20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20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ial" pitchFamily="34" charset="0"/>
                <a:cs typeface="Arial" pitchFamily="34" charset="0"/>
              </a:rPr>
            </a:br>
            <a:r>
              <a:rPr lang="ru-RU" sz="20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20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ial" pitchFamily="34" charset="0"/>
                <a:cs typeface="Arial" pitchFamily="34" charset="0"/>
              </a:rPr>
            </a:br>
            <a:r>
              <a:rPr lang="ru-RU" sz="20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20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ial" pitchFamily="34" charset="0"/>
                <a:cs typeface="Arial" pitchFamily="34" charset="0"/>
              </a:rPr>
            </a:br>
            <a:r>
              <a:rPr lang="ru-RU" sz="20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20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ial" pitchFamily="34" charset="0"/>
                <a:cs typeface="Arial" pitchFamily="34" charset="0"/>
              </a:rPr>
            </a:br>
            <a:endParaRPr lang="ru-RU" sz="18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500042"/>
            <a:ext cx="8458200" cy="1143008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Действия с обыкновенными дробями</a:t>
            </a:r>
            <a:endParaRPr lang="ru-RU" sz="36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Косуля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7686" y="1214422"/>
            <a:ext cx="4633914" cy="5072098"/>
          </a:xfrm>
        </p:spPr>
        <p:txBody>
          <a:bodyPr>
            <a:normAutofit/>
          </a:bodyPr>
          <a:lstStyle/>
          <a:p>
            <a:r>
              <a:rPr lang="ru-RU" dirty="0" smtClean="0"/>
              <a:t>Маленький олень очень легкого и изящного телосложения. Питается травяной и кустарниковой растительностью, осенью охотно поедает грибы и ягоды.</a:t>
            </a:r>
            <a:endParaRPr lang="ru-RU" dirty="0"/>
          </a:p>
        </p:txBody>
      </p:sp>
      <p:pic>
        <p:nvPicPr>
          <p:cNvPr id="9218" name="Picture 2" descr="C:\Users\Администратор\Desktop\i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142984"/>
            <a:ext cx="3786214" cy="50006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Росомаха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43504" y="1214422"/>
            <a:ext cx="3848096" cy="4865703"/>
          </a:xfrm>
        </p:spPr>
        <p:txBody>
          <a:bodyPr/>
          <a:lstStyle/>
          <a:p>
            <a:r>
              <a:rPr lang="ru-RU" dirty="0" smtClean="0"/>
              <a:t>Своеобразный хищник. Питается в основном падалью, но иногда охотится на животных.</a:t>
            </a:r>
            <a:endParaRPr lang="ru-RU" dirty="0"/>
          </a:p>
        </p:txBody>
      </p:sp>
      <p:pic>
        <p:nvPicPr>
          <p:cNvPr id="10242" name="Picture 2" descr="C:\Users\Администратор\Desktop\364050_110411_25_ArtFile_r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14422"/>
            <a:ext cx="4786346" cy="45720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Администратор\Desktop\i (9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88900" cap="sq" cmpd="thickThin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Поэт   А.Яшин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42984"/>
            <a:ext cx="8686800" cy="4937141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Высокомерие не к лицу</a:t>
            </a:r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Ни великану,</a:t>
            </a:r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Ни мудрецу.</a:t>
            </a:r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В сосновом бору,</a:t>
            </a:r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В березовой роще,</a:t>
            </a:r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Где так многогранно желание жить,</a:t>
            </a:r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Мне, сильному, только добрей и проще,</a:t>
            </a:r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И человечней хочется быть.</a:t>
            </a:r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Мы видим не все со своей горы,</a:t>
            </a:r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Чудес неоткрытых еще не мало.</a:t>
            </a:r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Боюсь, чтоб кичливость не помешала</a:t>
            </a:r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Нам постигать иные миры.</a:t>
            </a:r>
          </a:p>
          <a:p>
            <a:pPr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000"/>
                            </p:stCondLst>
                            <p:childTnLst>
                              <p:par>
                                <p:cTn id="4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6000"/>
                            </p:stCondLst>
                            <p:childTnLst>
                              <p:par>
                                <p:cTn id="5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8000"/>
                            </p:stCondLst>
                            <p:childTnLst>
                              <p:par>
                                <p:cTn id="5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0"/>
                            </p:stCondLst>
                            <p:childTnLst>
                              <p:par>
                                <p:cTn id="6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2000"/>
                            </p:stCondLst>
                            <p:childTnLst>
                              <p:par>
                                <p:cTn id="7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3143240" y="2714620"/>
            <a:ext cx="3357586" cy="221457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290" name="Picture 2" descr="C:\Users\Администратор\Desktop\i (8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43174" y="2500306"/>
            <a:ext cx="3857652" cy="2428893"/>
          </a:xfrm>
          <a:solidFill>
            <a:schemeClr val="bg1">
              <a:alpha val="99000"/>
            </a:schemeClr>
          </a:solidFill>
          <a:ln w="25400" cmpd="sng">
            <a:solidFill>
              <a:srgbClr val="C00000"/>
            </a:solidFill>
          </a:ln>
          <a:effectLst>
            <a:outerShdw blurRad="50800" dist="38100" dir="5400000" algn="t" rotWithShape="0">
              <a:schemeClr val="tx1">
                <a:alpha val="40000"/>
              </a:schemeClr>
            </a:outerShdw>
          </a:effectLst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</a:rPr>
              <a:t>  </a:t>
            </a:r>
            <a:r>
              <a:rPr lang="ru-RU" b="1" dirty="0" smtClean="0">
                <a:solidFill>
                  <a:srgbClr val="C00000"/>
                </a:solidFill>
              </a:rPr>
              <a:t>БЕРЕГИТЕ И ЛЮБИТЕ ОКРУЖАЮЩУЮ НАС ПРИРОДУ !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2291" name="Picture 3" descr="C:\Users\Администратор\Desktop\i (6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974877">
            <a:off x="214282" y="2786058"/>
            <a:ext cx="2428892" cy="2286016"/>
          </a:xfrm>
          <a:prstGeom prst="rect">
            <a:avLst/>
          </a:prstGeom>
          <a:noFill/>
        </p:spPr>
      </p:pic>
      <p:pic>
        <p:nvPicPr>
          <p:cNvPr id="12292" name="Picture 4" descr="C:\Users\Администратор\Desktop\i (3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638431">
            <a:off x="887224" y="518198"/>
            <a:ext cx="2500330" cy="2121891"/>
          </a:xfrm>
          <a:prstGeom prst="rect">
            <a:avLst/>
          </a:prstGeom>
          <a:noFill/>
        </p:spPr>
      </p:pic>
      <p:pic>
        <p:nvPicPr>
          <p:cNvPr id="12293" name="Picture 5" descr="C:\Users\Администратор\Desktop\i (2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301345">
            <a:off x="3432018" y="316461"/>
            <a:ext cx="2413352" cy="1806998"/>
          </a:xfrm>
          <a:prstGeom prst="rect">
            <a:avLst/>
          </a:prstGeom>
          <a:noFill/>
        </p:spPr>
      </p:pic>
      <p:pic>
        <p:nvPicPr>
          <p:cNvPr id="12294" name="Picture 6" descr="C:\Users\Администратор\Desktop\364050_110411_25_ArtFile_ru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143076">
            <a:off x="6086989" y="845333"/>
            <a:ext cx="2419350" cy="1809750"/>
          </a:xfrm>
          <a:prstGeom prst="rect">
            <a:avLst/>
          </a:prstGeom>
          <a:noFill/>
        </p:spPr>
      </p:pic>
      <p:pic>
        <p:nvPicPr>
          <p:cNvPr id="12295" name="Picture 7" descr="C:\Users\Администратор\Desktop\i (4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643702" y="2714620"/>
            <a:ext cx="2286000" cy="1785950"/>
          </a:xfrm>
          <a:prstGeom prst="rect">
            <a:avLst/>
          </a:prstGeom>
          <a:noFill/>
        </p:spPr>
      </p:pic>
      <p:pic>
        <p:nvPicPr>
          <p:cNvPr id="12296" name="Picture 8" descr="C:\Users\Администратор\Desktop\i (5)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1215220">
            <a:off x="6540592" y="4393266"/>
            <a:ext cx="2182423" cy="1825233"/>
          </a:xfrm>
          <a:prstGeom prst="rect">
            <a:avLst/>
          </a:prstGeom>
          <a:noFill/>
        </p:spPr>
      </p:pic>
      <p:pic>
        <p:nvPicPr>
          <p:cNvPr id="12297" name="Picture 9" descr="C:\Users\Администратор\Desktop\i (7)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451857">
            <a:off x="4384470" y="5078473"/>
            <a:ext cx="2190752" cy="1643050"/>
          </a:xfrm>
          <a:prstGeom prst="rect">
            <a:avLst/>
          </a:prstGeom>
          <a:noFill/>
        </p:spPr>
      </p:pic>
      <p:pic>
        <p:nvPicPr>
          <p:cNvPr id="12298" name="Picture 10" descr="C:\Users\Администратор\Desktop\i (1)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19901265">
            <a:off x="857256" y="4893788"/>
            <a:ext cx="1983659" cy="1591416"/>
          </a:xfrm>
          <a:prstGeom prst="rect">
            <a:avLst/>
          </a:prstGeom>
          <a:noFill/>
        </p:spPr>
      </p:pic>
      <p:pic>
        <p:nvPicPr>
          <p:cNvPr id="12299" name="Picture 11" descr="C:\Users\Администратор\Desktop\berkut-300x273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 rot="792433">
            <a:off x="2785770" y="5267186"/>
            <a:ext cx="1571636" cy="1430189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Занимательные задачки…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Кот в сапогах  поймал четырех щук и еще половину улова. Сколько щук поймал Кот в сапогах?</a:t>
            </a:r>
          </a:p>
          <a:p>
            <a:pPr>
              <a:buNone/>
            </a:pPr>
            <a:r>
              <a:rPr lang="ru-RU" dirty="0" smtClean="0"/>
              <a:t>   Ответ:(8)</a:t>
            </a:r>
            <a:endParaRPr lang="ru-RU" dirty="0"/>
          </a:p>
        </p:txBody>
      </p:sp>
      <p:pic>
        <p:nvPicPr>
          <p:cNvPr id="1026" name="Picture 2" descr="C:\Users\Администратор\Desktop\20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2786058"/>
            <a:ext cx="4455341" cy="3564273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4410076" cy="366078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Кирпич весит 2 кг и еще треть собственного веса. Сколько весит кирпич?</a:t>
            </a:r>
          </a:p>
          <a:p>
            <a:pPr>
              <a:buNone/>
            </a:pPr>
            <a:r>
              <a:rPr lang="ru-RU" dirty="0" smtClean="0"/>
              <a:t>Ответ: 3кг.</a:t>
            </a:r>
            <a:endParaRPr lang="ru-RU" dirty="0"/>
          </a:p>
        </p:txBody>
      </p:sp>
      <p:pic>
        <p:nvPicPr>
          <p:cNvPr id="2050" name="Picture 2" descr="C:\Users\Администратор\Desktop\i (10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1785926"/>
            <a:ext cx="4429156" cy="4500594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7620" y="1554162"/>
            <a:ext cx="5133980" cy="4525963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Домашнее задание:</a:t>
            </a:r>
          </a:p>
          <a:p>
            <a:pPr>
              <a:buNone/>
            </a:pPr>
            <a:r>
              <a:rPr lang="ru-RU" dirty="0" smtClean="0"/>
              <a:t> №1131, №1044, №1039</a:t>
            </a:r>
            <a:endParaRPr lang="ru-RU" dirty="0"/>
          </a:p>
        </p:txBody>
      </p:sp>
      <p:pic>
        <p:nvPicPr>
          <p:cNvPr id="3074" name="Picture 2" descr="C:\Users\Администратор\Desktop\po86l0wafdop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3200400" cy="3857625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Спасибо за урок, дети!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Администратор\Desktop\2ec4490be25a58a1cf1156d474b6978d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357298"/>
            <a:ext cx="5500726" cy="4643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Работаем устно….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pic>
        <p:nvPicPr>
          <p:cNvPr id="2053" name="Picture 5" descr="C:\Users\Администратор\Desktop\school21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2" name="Picture 4" descr="C:\Users\Администратор\Desktop\Рисунок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1928802"/>
            <a:ext cx="4000528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истратор\Desktop\school2110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457200"/>
            <a:ext cx="7920062" cy="838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554162"/>
            <a:ext cx="8134376" cy="4525963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3075" name="Picture 3" descr="C:\Users\Администратор\Desktop\Новый рисунок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1357298"/>
            <a:ext cx="2071702" cy="1418757"/>
          </a:xfrm>
          <a:prstGeom prst="rect">
            <a:avLst/>
          </a:prstGeom>
          <a:noFill/>
        </p:spPr>
      </p:pic>
      <p:pic>
        <p:nvPicPr>
          <p:cNvPr id="3076" name="Picture 4" descr="C:\Users\Администратор\Desktop\Рисунок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28794" y="3214686"/>
            <a:ext cx="1857388" cy="1428760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истратор\Desktop\school2110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457200"/>
            <a:ext cx="6786610" cy="2328858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bg2">
                    <a:lumMod val="75000"/>
                  </a:schemeClr>
                </a:solidFill>
              </a:rPr>
              <a:t>Сравните дроби</a:t>
            </a:r>
            <a:endParaRPr lang="ru-RU" sz="40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071547"/>
            <a:ext cx="7643866" cy="142875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4098" name="Picture 2" descr="C:\Users\Администратор\Desktop\Рисунок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2285992"/>
            <a:ext cx="5264165" cy="22145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истратор\Desktop\school2110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457200"/>
            <a:ext cx="6786610" cy="2328858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bg2">
                    <a:lumMod val="75000"/>
                  </a:schemeClr>
                </a:solidFill>
              </a:rPr>
              <a:t>Вычислите:</a:t>
            </a:r>
            <a:endParaRPr lang="ru-RU" sz="40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4071942"/>
            <a:ext cx="7643866" cy="107157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5122" name="Picture 2" descr="C:\Users\Администратор\Desktop\Рисунок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2071678"/>
            <a:ext cx="4929222" cy="3214710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1785926"/>
            <a:ext cx="3714776" cy="31432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Какая часть квадрата закрашена?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r>
              <a:rPr lang="ru-RU" dirty="0" smtClean="0"/>
              <a:t>                                        </a:t>
            </a:r>
            <a:endParaRPr lang="ru-RU" dirty="0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 flipV="1">
            <a:off x="785786" y="3357562"/>
            <a:ext cx="3643338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ый треугольник 32"/>
          <p:cNvSpPr/>
          <p:nvPr/>
        </p:nvSpPr>
        <p:spPr>
          <a:xfrm flipH="1">
            <a:off x="2500298" y="1785926"/>
            <a:ext cx="1857388" cy="1643074"/>
          </a:xfrm>
          <a:prstGeom prst="rtTriangle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ый треугольник 33"/>
          <p:cNvSpPr/>
          <p:nvPr/>
        </p:nvSpPr>
        <p:spPr>
          <a:xfrm>
            <a:off x="642910" y="1785926"/>
            <a:ext cx="2000264" cy="1643074"/>
          </a:xfrm>
          <a:prstGeom prst="rtTriangle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ый треугольник 34"/>
          <p:cNvSpPr/>
          <p:nvPr/>
        </p:nvSpPr>
        <p:spPr>
          <a:xfrm flipH="1">
            <a:off x="642910" y="3357562"/>
            <a:ext cx="1928826" cy="1571636"/>
          </a:xfrm>
          <a:prstGeom prst="rtTriangle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4929190" y="1785926"/>
            <a:ext cx="3786214" cy="32147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8" name="Прямая соединительная линия 37"/>
          <p:cNvCxnSpPr>
            <a:stCxn id="36" idx="0"/>
            <a:endCxn id="36" idx="2"/>
          </p:cNvCxnSpPr>
          <p:nvPr/>
        </p:nvCxnSpPr>
        <p:spPr>
          <a:xfrm rot="16200000" flipH="1">
            <a:off x="5214942" y="3393281"/>
            <a:ext cx="321471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>
            <a:stCxn id="36" idx="1"/>
            <a:endCxn id="36" idx="3"/>
          </p:cNvCxnSpPr>
          <p:nvPr/>
        </p:nvCxnSpPr>
        <p:spPr>
          <a:xfrm rot="10800000" flipH="1">
            <a:off x="4929190" y="3393281"/>
            <a:ext cx="378621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5400000">
            <a:off x="6965967" y="2606669"/>
            <a:ext cx="1642280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6786578" y="2571744"/>
            <a:ext cx="192882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rot="5400000">
            <a:off x="7822429" y="2178835"/>
            <a:ext cx="785818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>
            <a:off x="7786710" y="2143116"/>
            <a:ext cx="92869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Прямоугольник 57"/>
          <p:cNvSpPr/>
          <p:nvPr/>
        </p:nvSpPr>
        <p:spPr>
          <a:xfrm>
            <a:off x="7786710" y="2143116"/>
            <a:ext cx="428628" cy="428628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Администратор\Desktop\kartinki24_ru_animals_wolves_00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71612"/>
            <a:ext cx="4286280" cy="457203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147" name="Picture 3" descr="C:\Users\Администратор\Desktop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500042"/>
            <a:ext cx="3071834" cy="4786346"/>
          </a:xfrm>
          <a:prstGeom prst="rect">
            <a:avLst/>
          </a:prstGeom>
          <a:ln w="228600" cap="sq" cmpd="thickThin">
            <a:solidFill>
              <a:schemeClr val="bg2">
                <a:lumMod val="2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Барсук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142984"/>
            <a:ext cx="8777318" cy="4937141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                                                      Имеет интересный                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                                                      окрас , тело                  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                                                      клинообразно              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                                                      суживается  к                                              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                                                      голове. Хороший   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                                                      землекоп. В зимнее  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                                                      время погружается в 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                                                      спячку. Охота на 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                                                      барсука в    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                                                      определенных 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                                                 областях запрещена.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7170" name="Picture 2" descr="C:\Users\Администратор\Desktop\barsuk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214422"/>
            <a:ext cx="4643470" cy="450059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Беркут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7686" y="1000108"/>
            <a:ext cx="4633914" cy="5080017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Крупная птица. Строит огромное. До 3-ех метров в диаметре гнездо из толстых сучьев на вершине высокого дерева . Занесен в Красную книгу. </a:t>
            </a:r>
            <a:endParaRPr lang="ru-RU" sz="3600" dirty="0"/>
          </a:p>
        </p:txBody>
      </p:sp>
      <p:pic>
        <p:nvPicPr>
          <p:cNvPr id="8194" name="Picture 2" descr="C:\Users\Администратор\Desktop\berkut-300x2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142984"/>
            <a:ext cx="3714776" cy="46434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287</TotalTime>
  <Words>258</Words>
  <PresentationFormat>Экран (4:3)</PresentationFormat>
  <Paragraphs>53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 МАТЕМАТИКА  5КЛАСС         </vt:lpstr>
      <vt:lpstr> Работаем устно….</vt:lpstr>
      <vt:lpstr>Слайд 3</vt:lpstr>
      <vt:lpstr>Сравните дроби</vt:lpstr>
      <vt:lpstr>Вычислите:</vt:lpstr>
      <vt:lpstr>Какая часть квадрата закрашена?</vt:lpstr>
      <vt:lpstr>Слайд 7</vt:lpstr>
      <vt:lpstr>Барсук</vt:lpstr>
      <vt:lpstr>Беркут</vt:lpstr>
      <vt:lpstr>Косуля</vt:lpstr>
      <vt:lpstr>Росомаха</vt:lpstr>
      <vt:lpstr>Поэт   А.Яшин:</vt:lpstr>
      <vt:lpstr>Слайд 13</vt:lpstr>
      <vt:lpstr>Занимательные задачки…</vt:lpstr>
      <vt:lpstr>Слайд 15</vt:lpstr>
      <vt:lpstr>Слайд 16</vt:lpstr>
      <vt:lpstr>Спасибо за урок, дети!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Кадры</cp:lastModifiedBy>
  <cp:revision>31</cp:revision>
  <dcterms:created xsi:type="dcterms:W3CDTF">2013-04-09T10:35:49Z</dcterms:created>
  <dcterms:modified xsi:type="dcterms:W3CDTF">2016-01-20T02:27:14Z</dcterms:modified>
</cp:coreProperties>
</file>