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01" r:id="rId3"/>
    <p:sldId id="257" r:id="rId4"/>
    <p:sldId id="303" r:id="rId5"/>
    <p:sldId id="261" r:id="rId6"/>
    <p:sldId id="262" r:id="rId7"/>
    <p:sldId id="302" r:id="rId8"/>
    <p:sldId id="263" r:id="rId9"/>
    <p:sldId id="297" r:id="rId10"/>
    <p:sldId id="296" r:id="rId11"/>
    <p:sldId id="304" r:id="rId12"/>
    <p:sldId id="270" r:id="rId13"/>
    <p:sldId id="299" r:id="rId14"/>
    <p:sldId id="293" r:id="rId15"/>
    <p:sldId id="300" r:id="rId16"/>
    <p:sldId id="281" r:id="rId17"/>
    <p:sldId id="282" r:id="rId18"/>
    <p:sldId id="290" r:id="rId19"/>
    <p:sldId id="2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6600"/>
    <a:srgbClr val="D3FDD7"/>
    <a:srgbClr val="D3FDD5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175A3-95B8-490E-9B55-39BAEB5A5151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0097A3B6-907C-4483-9CD0-588A5BB95A2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sz="1800" b="1" dirty="0" smtClean="0"/>
            <a:t>Воздействие на активные точки</a:t>
          </a:r>
          <a:endParaRPr lang="ru-RU" sz="1800" b="1" dirty="0"/>
        </a:p>
      </dgm:t>
    </dgm:pt>
    <dgm:pt modelId="{9B06F71A-32BD-40D4-84EE-8919676DB528}" type="parTrans" cxnId="{BEDF0D8E-F3B1-4C1E-BC4C-ED91DA6A314B}">
      <dgm:prSet/>
      <dgm:spPr/>
      <dgm:t>
        <a:bodyPr/>
        <a:lstStyle/>
        <a:p>
          <a:endParaRPr lang="ru-RU"/>
        </a:p>
      </dgm:t>
    </dgm:pt>
    <dgm:pt modelId="{C13F19A2-CBFD-40CB-8A08-CFEC146A1ABB}" type="sibTrans" cxnId="{BEDF0D8E-F3B1-4C1E-BC4C-ED91DA6A314B}">
      <dgm:prSet/>
      <dgm:spPr/>
      <dgm:t>
        <a:bodyPr/>
        <a:lstStyle/>
        <a:p>
          <a:endParaRPr lang="ru-RU"/>
        </a:p>
      </dgm:t>
    </dgm:pt>
    <dgm:pt modelId="{A3331157-ABAE-447E-BAF3-D3DFB5A332D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sz="1800" b="1" dirty="0" smtClean="0"/>
            <a:t>Активизация зон коры головного мозга</a:t>
          </a:r>
          <a:endParaRPr lang="ru-RU" sz="1800" b="1" dirty="0"/>
        </a:p>
      </dgm:t>
    </dgm:pt>
    <dgm:pt modelId="{753FF66A-C39A-46E1-890C-37991C8CB6C4}" type="parTrans" cxnId="{DC07BDD8-E4BC-4992-9E1F-4CDFDDB0133C}">
      <dgm:prSet/>
      <dgm:spPr/>
      <dgm:t>
        <a:bodyPr/>
        <a:lstStyle/>
        <a:p>
          <a:endParaRPr lang="ru-RU"/>
        </a:p>
      </dgm:t>
    </dgm:pt>
    <dgm:pt modelId="{436D61DF-1C7A-4C74-B1B6-159374114F0C}" type="sibTrans" cxnId="{DC07BDD8-E4BC-4992-9E1F-4CDFDDB0133C}">
      <dgm:prSet/>
      <dgm:spPr/>
      <dgm:t>
        <a:bodyPr/>
        <a:lstStyle/>
        <a:p>
          <a:endParaRPr lang="ru-RU"/>
        </a:p>
      </dgm:t>
    </dgm:pt>
    <dgm:pt modelId="{36E1AF70-7B93-47F4-B1F6-6303732162A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Развитие интеллекта</a:t>
          </a:r>
          <a:endParaRPr lang="ru-RU" sz="1800" b="1" dirty="0"/>
        </a:p>
      </dgm:t>
    </dgm:pt>
    <dgm:pt modelId="{328B0D6B-09A6-4C27-B7B8-1274E624A580}" type="parTrans" cxnId="{B4B7D803-C244-4920-97C4-DE0978CA3236}">
      <dgm:prSet/>
      <dgm:spPr/>
      <dgm:t>
        <a:bodyPr/>
        <a:lstStyle/>
        <a:p>
          <a:endParaRPr lang="ru-RU"/>
        </a:p>
      </dgm:t>
    </dgm:pt>
    <dgm:pt modelId="{1EA21997-2E1E-483E-A702-1B38811FD1C7}" type="sibTrans" cxnId="{B4B7D803-C244-4920-97C4-DE0978CA3236}">
      <dgm:prSet/>
      <dgm:spPr/>
      <dgm:t>
        <a:bodyPr/>
        <a:lstStyle/>
        <a:p>
          <a:endParaRPr lang="ru-RU"/>
        </a:p>
      </dgm:t>
    </dgm:pt>
    <dgm:pt modelId="{5B6A5294-BA2E-4194-9220-FEDA90DF4B4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sz="1800" b="1" dirty="0" smtClean="0"/>
            <a:t>Хорошо развитая кисть</a:t>
          </a:r>
          <a:endParaRPr lang="ru-RU" sz="1800" b="1" dirty="0"/>
        </a:p>
      </dgm:t>
    </dgm:pt>
    <dgm:pt modelId="{5646036D-827D-4326-9E90-7AFE85B8FA78}" type="parTrans" cxnId="{952855D5-BBA0-415A-88E5-2C49ED16B6A1}">
      <dgm:prSet/>
      <dgm:spPr/>
      <dgm:t>
        <a:bodyPr/>
        <a:lstStyle/>
        <a:p>
          <a:endParaRPr lang="ru-RU"/>
        </a:p>
      </dgm:t>
    </dgm:pt>
    <dgm:pt modelId="{9F543112-7DD9-4EA6-AAFB-9BA5022CB314}" type="sibTrans" cxnId="{952855D5-BBA0-415A-88E5-2C49ED16B6A1}">
      <dgm:prSet/>
      <dgm:spPr/>
      <dgm:t>
        <a:bodyPr/>
        <a:lstStyle/>
        <a:p>
          <a:endParaRPr lang="ru-RU"/>
        </a:p>
      </dgm:t>
    </dgm:pt>
    <dgm:pt modelId="{2D5FF164-D7D2-4476-889C-83B99861BF6A}" type="pres">
      <dgm:prSet presAssocID="{236175A3-95B8-490E-9B55-39BAEB5A5151}" presName="Name0" presStyleCnt="0">
        <dgm:presLayoutVars>
          <dgm:dir/>
          <dgm:animLvl val="lvl"/>
          <dgm:resizeHandles val="exact"/>
        </dgm:presLayoutVars>
      </dgm:prSet>
      <dgm:spPr/>
    </dgm:pt>
    <dgm:pt modelId="{D3CCF0F1-FDE5-46C4-80EF-65CD3E66D4A9}" type="pres">
      <dgm:prSet presAssocID="{0097A3B6-907C-4483-9CD0-588A5BB95A2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EBDEB-1101-43E3-8E95-1F85CCE407AA}" type="pres">
      <dgm:prSet presAssocID="{C13F19A2-CBFD-40CB-8A08-CFEC146A1ABB}" presName="parTxOnlySpace" presStyleCnt="0"/>
      <dgm:spPr/>
    </dgm:pt>
    <dgm:pt modelId="{749018D1-7936-4998-8942-696348D72056}" type="pres">
      <dgm:prSet presAssocID="{A3331157-ABAE-447E-BAF3-D3DFB5A332D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5E204-0630-40F7-8192-3B82B1BEED2C}" type="pres">
      <dgm:prSet presAssocID="{436D61DF-1C7A-4C74-B1B6-159374114F0C}" presName="parTxOnlySpace" presStyleCnt="0"/>
      <dgm:spPr/>
    </dgm:pt>
    <dgm:pt modelId="{8BE43D5C-059A-4AF3-AAB2-98F3E5416473}" type="pres">
      <dgm:prSet presAssocID="{5B6A5294-BA2E-4194-9220-FEDA90DF4B4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15320-B62E-44D8-B6B0-30C53A2D9221}" type="pres">
      <dgm:prSet presAssocID="{9F543112-7DD9-4EA6-AAFB-9BA5022CB314}" presName="parTxOnlySpace" presStyleCnt="0"/>
      <dgm:spPr/>
    </dgm:pt>
    <dgm:pt modelId="{EA71A0E3-DA73-4859-877C-755C3A0679C6}" type="pres">
      <dgm:prSet presAssocID="{36E1AF70-7B93-47F4-B1F6-6303732162A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3112DF-FBAB-466C-95B6-C41634720828}" type="presOf" srcId="{236175A3-95B8-490E-9B55-39BAEB5A5151}" destId="{2D5FF164-D7D2-4476-889C-83B99861BF6A}" srcOrd="0" destOrd="0" presId="urn:microsoft.com/office/officeart/2005/8/layout/chevron1"/>
    <dgm:cxn modelId="{2011E2A9-D543-4C2C-A183-6DE4D18168AD}" type="presOf" srcId="{0097A3B6-907C-4483-9CD0-588A5BB95A22}" destId="{D3CCF0F1-FDE5-46C4-80EF-65CD3E66D4A9}" srcOrd="0" destOrd="0" presId="urn:microsoft.com/office/officeart/2005/8/layout/chevron1"/>
    <dgm:cxn modelId="{DC07BDD8-E4BC-4992-9E1F-4CDFDDB0133C}" srcId="{236175A3-95B8-490E-9B55-39BAEB5A5151}" destId="{A3331157-ABAE-447E-BAF3-D3DFB5A332DF}" srcOrd="1" destOrd="0" parTransId="{753FF66A-C39A-46E1-890C-37991C8CB6C4}" sibTransId="{436D61DF-1C7A-4C74-B1B6-159374114F0C}"/>
    <dgm:cxn modelId="{BEDF0D8E-F3B1-4C1E-BC4C-ED91DA6A314B}" srcId="{236175A3-95B8-490E-9B55-39BAEB5A5151}" destId="{0097A3B6-907C-4483-9CD0-588A5BB95A22}" srcOrd="0" destOrd="0" parTransId="{9B06F71A-32BD-40D4-84EE-8919676DB528}" sibTransId="{C13F19A2-CBFD-40CB-8A08-CFEC146A1ABB}"/>
    <dgm:cxn modelId="{B4B7D803-C244-4920-97C4-DE0978CA3236}" srcId="{236175A3-95B8-490E-9B55-39BAEB5A5151}" destId="{36E1AF70-7B93-47F4-B1F6-6303732162A3}" srcOrd="3" destOrd="0" parTransId="{328B0D6B-09A6-4C27-B7B8-1274E624A580}" sibTransId="{1EA21997-2E1E-483E-A702-1B38811FD1C7}"/>
    <dgm:cxn modelId="{6D9B34D3-0BEF-4647-899B-79C0D65F7C99}" type="presOf" srcId="{36E1AF70-7B93-47F4-B1F6-6303732162A3}" destId="{EA71A0E3-DA73-4859-877C-755C3A0679C6}" srcOrd="0" destOrd="0" presId="urn:microsoft.com/office/officeart/2005/8/layout/chevron1"/>
    <dgm:cxn modelId="{352F7193-7283-40E2-9372-6E233B871EB1}" type="presOf" srcId="{A3331157-ABAE-447E-BAF3-D3DFB5A332DF}" destId="{749018D1-7936-4998-8942-696348D72056}" srcOrd="0" destOrd="0" presId="urn:microsoft.com/office/officeart/2005/8/layout/chevron1"/>
    <dgm:cxn modelId="{1805A58E-3ECB-49C2-9889-B22360B06CD7}" type="presOf" srcId="{5B6A5294-BA2E-4194-9220-FEDA90DF4B47}" destId="{8BE43D5C-059A-4AF3-AAB2-98F3E5416473}" srcOrd="0" destOrd="0" presId="urn:microsoft.com/office/officeart/2005/8/layout/chevron1"/>
    <dgm:cxn modelId="{952855D5-BBA0-415A-88E5-2C49ED16B6A1}" srcId="{236175A3-95B8-490E-9B55-39BAEB5A5151}" destId="{5B6A5294-BA2E-4194-9220-FEDA90DF4B47}" srcOrd="2" destOrd="0" parTransId="{5646036D-827D-4326-9E90-7AFE85B8FA78}" sibTransId="{9F543112-7DD9-4EA6-AAFB-9BA5022CB314}"/>
    <dgm:cxn modelId="{B4E7ECC0-A1D6-4D94-A34D-8AD121F39C4F}" type="presParOf" srcId="{2D5FF164-D7D2-4476-889C-83B99861BF6A}" destId="{D3CCF0F1-FDE5-46C4-80EF-65CD3E66D4A9}" srcOrd="0" destOrd="0" presId="urn:microsoft.com/office/officeart/2005/8/layout/chevron1"/>
    <dgm:cxn modelId="{C4F9845D-34F8-4202-B5FE-2A2519E6FA67}" type="presParOf" srcId="{2D5FF164-D7D2-4476-889C-83B99861BF6A}" destId="{B62EBDEB-1101-43E3-8E95-1F85CCE407AA}" srcOrd="1" destOrd="0" presId="urn:microsoft.com/office/officeart/2005/8/layout/chevron1"/>
    <dgm:cxn modelId="{45C1EE4D-6C7C-4D87-8DB9-D460CC0E703D}" type="presParOf" srcId="{2D5FF164-D7D2-4476-889C-83B99861BF6A}" destId="{749018D1-7936-4998-8942-696348D72056}" srcOrd="2" destOrd="0" presId="urn:microsoft.com/office/officeart/2005/8/layout/chevron1"/>
    <dgm:cxn modelId="{DD7F7B84-C0C4-4340-B7F9-20DF64382159}" type="presParOf" srcId="{2D5FF164-D7D2-4476-889C-83B99861BF6A}" destId="{FC15E204-0630-40F7-8192-3B82B1BEED2C}" srcOrd="3" destOrd="0" presId="urn:microsoft.com/office/officeart/2005/8/layout/chevron1"/>
    <dgm:cxn modelId="{482AA72C-4C0D-46EA-A7C5-8F5BFC97E5FA}" type="presParOf" srcId="{2D5FF164-D7D2-4476-889C-83B99861BF6A}" destId="{8BE43D5C-059A-4AF3-AAB2-98F3E5416473}" srcOrd="4" destOrd="0" presId="urn:microsoft.com/office/officeart/2005/8/layout/chevron1"/>
    <dgm:cxn modelId="{36693604-14FC-48E4-86C8-2E68B7CD8F52}" type="presParOf" srcId="{2D5FF164-D7D2-4476-889C-83B99861BF6A}" destId="{9D915320-B62E-44D8-B6B0-30C53A2D9221}" srcOrd="5" destOrd="0" presId="urn:microsoft.com/office/officeart/2005/8/layout/chevron1"/>
    <dgm:cxn modelId="{873A75A9-4C3B-4AC9-82E6-5714E5650315}" type="presParOf" srcId="{2D5FF164-D7D2-4476-889C-83B99861BF6A}" destId="{EA71A0E3-DA73-4859-877C-755C3A0679C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CCF0F1-FDE5-46C4-80EF-65CD3E66D4A9}">
      <dsp:nvSpPr>
        <dsp:cNvPr id="0" name=""/>
        <dsp:cNvSpPr/>
      </dsp:nvSpPr>
      <dsp:spPr>
        <a:xfrm>
          <a:off x="4241" y="1863642"/>
          <a:ext cx="2469058" cy="987623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Воздействие на активные точки</a:t>
          </a:r>
          <a:endParaRPr lang="ru-RU" sz="1800" b="1" kern="1200" dirty="0"/>
        </a:p>
      </dsp:txBody>
      <dsp:txXfrm>
        <a:off x="4241" y="1863642"/>
        <a:ext cx="2469058" cy="987623"/>
      </dsp:txXfrm>
    </dsp:sp>
    <dsp:sp modelId="{749018D1-7936-4998-8942-696348D72056}">
      <dsp:nvSpPr>
        <dsp:cNvPr id="0" name=""/>
        <dsp:cNvSpPr/>
      </dsp:nvSpPr>
      <dsp:spPr>
        <a:xfrm>
          <a:off x="2226394" y="1863642"/>
          <a:ext cx="2469058" cy="987623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Активизация зон коры головного мозга</a:t>
          </a:r>
          <a:endParaRPr lang="ru-RU" sz="1800" b="1" kern="1200" dirty="0"/>
        </a:p>
      </dsp:txBody>
      <dsp:txXfrm>
        <a:off x="2226394" y="1863642"/>
        <a:ext cx="2469058" cy="987623"/>
      </dsp:txXfrm>
    </dsp:sp>
    <dsp:sp modelId="{8BE43D5C-059A-4AF3-AAB2-98F3E5416473}">
      <dsp:nvSpPr>
        <dsp:cNvPr id="0" name=""/>
        <dsp:cNvSpPr/>
      </dsp:nvSpPr>
      <dsp:spPr>
        <a:xfrm>
          <a:off x="4448547" y="1863642"/>
          <a:ext cx="2469058" cy="987623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Хорошо развитая кисть</a:t>
          </a:r>
          <a:endParaRPr lang="ru-RU" sz="1800" b="1" kern="1200" dirty="0"/>
        </a:p>
      </dsp:txBody>
      <dsp:txXfrm>
        <a:off x="4448547" y="1863642"/>
        <a:ext cx="2469058" cy="987623"/>
      </dsp:txXfrm>
    </dsp:sp>
    <dsp:sp modelId="{EA71A0E3-DA73-4859-877C-755C3A0679C6}">
      <dsp:nvSpPr>
        <dsp:cNvPr id="0" name=""/>
        <dsp:cNvSpPr/>
      </dsp:nvSpPr>
      <dsp:spPr>
        <a:xfrm>
          <a:off x="6670699" y="1863642"/>
          <a:ext cx="2469058" cy="987623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Развитие интеллекта</a:t>
          </a:r>
          <a:endParaRPr lang="ru-RU" sz="1800" b="1" kern="1200" dirty="0"/>
        </a:p>
      </dsp:txBody>
      <dsp:txXfrm>
        <a:off x="6670699" y="1863642"/>
        <a:ext cx="2469058" cy="987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7809C-69B2-4AB5-9F32-D235595492D3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7B3EA-FEC9-44CE-BCDF-47A1F2F45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5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7B3EA-FEC9-44CE-BCDF-47A1F2F4575E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48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9284-9AB3-4A36-A388-B203FE57D7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613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FF378-F435-45C6-A566-1C7C929294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21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7E833-D636-4AA0-B6C4-98BB55854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291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6D039-146B-4B17-8959-9CC2418D9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06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959D4-B667-4F0E-9340-A3CA2C13CC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291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D5E41-FDB2-4B99-85B6-2AA8EBCC7B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530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F793E-04A3-42A7-95E4-3E87BF09E5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880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E6B97-129D-436C-8BD6-48854FCCCA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24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2B106-8E58-4120-99E7-AF526F8E49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529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2D80F-B041-4758-910C-6C2576BA07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971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B573F-7735-4C31-BFA0-E18C5BF775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04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526CB-9CB0-4FEE-A708-3399A907109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46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695"/>
            <a:ext cx="7772400" cy="639217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Мастер-класс:</a:t>
            </a:r>
            <a:endParaRPr lang="ru-RU" sz="2800" b="1" dirty="0" smtClean="0">
              <a:solidFill>
                <a:srgbClr val="9900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869160"/>
            <a:ext cx="1944216" cy="1765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59632" y="1844824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«МИНУТКИ ЗДОРОВЬЯ»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40008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Использование Метода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Су-Джок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, как элемента оздоровительной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гимнастики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4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339753" y="260648"/>
            <a:ext cx="4104456" cy="1500188"/>
          </a:xfrm>
          <a:prstGeom prst="cloudCallout">
            <a:avLst>
              <a:gd name="adj1" fmla="val 1918"/>
              <a:gd name="adj2" fmla="val 84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Приемы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Су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–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Джок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терапии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19873" y="2428875"/>
            <a:ext cx="2016223" cy="50006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Массаж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 descr="C:\Documents and Settings\Администратор\Рабочий стол\Прищепки\DSCN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84784"/>
            <a:ext cx="1465398" cy="1143008"/>
          </a:xfrm>
          <a:prstGeom prst="rect">
            <a:avLst/>
          </a:prstGeom>
          <a:noFill/>
        </p:spPr>
      </p:pic>
      <p:pic>
        <p:nvPicPr>
          <p:cNvPr id="11" name="Picture 4" descr="C:\Documents and Settings\Администратор\Рабочий стол\Прищепки\DSCN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348880"/>
            <a:ext cx="1524000" cy="1143000"/>
          </a:xfrm>
          <a:prstGeom prst="rect">
            <a:avLst/>
          </a:prstGeom>
          <a:noFill/>
        </p:spPr>
      </p:pic>
      <p:pic>
        <p:nvPicPr>
          <p:cNvPr id="12" name="Рисунок 2" descr="http://www.osteodoc.ru/sujok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356992"/>
            <a:ext cx="1452913" cy="1428760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57" descr="Шарики судж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077072"/>
            <a:ext cx="1592706" cy="1571636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3" descr="C:\Documents and Settings\Администратор\Рабочий стол\Прищепки\DSCN00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852936"/>
            <a:ext cx="1428760" cy="1071570"/>
          </a:xfrm>
          <a:prstGeom prst="rect">
            <a:avLst/>
          </a:prstGeom>
          <a:noFill/>
        </p:spPr>
      </p:pic>
      <p:sp>
        <p:nvSpPr>
          <p:cNvPr id="23" name="Стрелка вниз 22"/>
          <p:cNvSpPr/>
          <p:nvPr/>
        </p:nvSpPr>
        <p:spPr>
          <a:xfrm>
            <a:off x="3779912" y="2852936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788024" y="2924944"/>
            <a:ext cx="21602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>
            <a:off x="2843808" y="2564904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220072" y="2348880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5148064" y="2852936"/>
            <a:ext cx="504056" cy="117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99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28184" y="1225490"/>
            <a:ext cx="2514600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Знакомство детей с </a:t>
            </a:r>
            <a:r>
              <a:rPr lang="ru-RU" sz="2800" b="1" kern="0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массажером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3284984"/>
            <a:ext cx="410445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ru-RU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Берем 2 массажные шарика и проводим ими по ладоням ребенка (его руки лежат на коленях ладонями вверх), делая по одному движению на каждый ударный слог:</a:t>
            </a:r>
          </a:p>
          <a:p>
            <a:pPr lvl="0"/>
            <a:endParaRPr lang="ru-RU" sz="8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r>
              <a:rPr lang="ru-RU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                Гладь мои ладошки, еж!</a:t>
            </a:r>
          </a:p>
          <a:p>
            <a:pPr lvl="0">
              <a:buSzPct val="25000"/>
            </a:pPr>
            <a:r>
              <a:rPr lang="ru-RU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                Ты колючий, ну и что ж!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2924944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ru-RU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Потом ребенок гладит шарики ладошками со словами:</a:t>
            </a:r>
          </a:p>
          <a:p>
            <a:pPr lvl="0">
              <a:buSzPct val="25000"/>
            </a:pPr>
            <a:r>
              <a:rPr lang="ru-RU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                     Я хочу тебя погладить.</a:t>
            </a:r>
          </a:p>
          <a:p>
            <a:pPr lvl="0">
              <a:buSzPct val="25000"/>
            </a:pPr>
            <a:r>
              <a:rPr lang="ru-RU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                     Я хочу с тобой поладить.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347864" y="1412776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 «Ежик»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Ежик колет нам ладошки,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Поиграем с ним немножко.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Ежик нам ладошки колет –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Ручки к школе нам готовит.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/>
            </a:r>
            <a:br>
              <a:rPr lang="ru-RU" sz="2800" b="1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r>
              <a:rPr lang="ru-RU" sz="2800" b="1" kern="0" dirty="0" smtClean="0">
                <a:solidFill>
                  <a:srgbClr val="008000"/>
                </a:solidFill>
                <a:ea typeface="Calibri"/>
                <a:cs typeface="Calibri"/>
                <a:sym typeface="Calibri"/>
              </a:rPr>
              <a:t>Массаж с Су-</a:t>
            </a:r>
            <a:r>
              <a:rPr lang="ru-RU" sz="2800" b="1" kern="0" dirty="0" err="1" smtClean="0">
                <a:solidFill>
                  <a:srgbClr val="008000"/>
                </a:solidFill>
                <a:ea typeface="Calibri"/>
                <a:cs typeface="Calibri"/>
                <a:sym typeface="Calibri"/>
              </a:rPr>
              <a:t>Джок</a:t>
            </a:r>
            <a:r>
              <a:rPr lang="ru-RU" sz="2800" b="1" kern="0" dirty="0" smtClean="0">
                <a:solidFill>
                  <a:srgbClr val="008000"/>
                </a:solidFill>
                <a:ea typeface="Calibri"/>
                <a:cs typeface="Calibri"/>
                <a:sym typeface="Calibri"/>
              </a:rPr>
              <a:t> шариком </a:t>
            </a:r>
            <a:r>
              <a:rPr lang="ru-RU" sz="2800" b="1" kern="0" dirty="0" smtClean="0">
                <a:solidFill>
                  <a:srgbClr val="008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</a:t>
            </a:r>
            <a:r>
              <a:rPr lang="ru-RU" sz="2800" b="1" kern="0" dirty="0">
                <a:solidFill>
                  <a:srgbClr val="008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стихах и сказках</a:t>
            </a:r>
            <a:r>
              <a:rPr lang="ru-RU" sz="28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/>
            </a:r>
            <a:br>
              <a:rPr lang="ru-RU" sz="28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r>
              <a:rPr lang="ru-RU" sz="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/>
            </a:r>
            <a:br>
              <a:rPr lang="ru-RU" sz="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r>
              <a:rPr lang="ru-RU" sz="1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(дети повторяют слова и выполняют действия с шариком </a:t>
            </a:r>
            <a:r>
              <a:rPr lang="ru-RU" sz="18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/>
            </a:r>
            <a:br>
              <a:rPr lang="ru-RU" sz="18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r>
              <a:rPr lang="ru-RU" sz="18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или </a:t>
            </a:r>
            <a:r>
              <a:rPr lang="ru-RU" sz="1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пружинкой в соответствии с текстом)</a:t>
            </a:r>
            <a:br>
              <a:rPr lang="ru-RU" sz="1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endParaRPr lang="ru-RU" dirty="0"/>
          </a:p>
        </p:txBody>
      </p:sp>
      <p:sp>
        <p:nvSpPr>
          <p:cNvPr id="4" name="Shape 132"/>
          <p:cNvSpPr>
            <a:spLocks noGrp="1"/>
          </p:cNvSpPr>
          <p:nvPr>
            <p:ph idx="1"/>
          </p:nvPr>
        </p:nvSpPr>
        <p:spPr>
          <a:xfrm>
            <a:off x="971600" y="1700808"/>
            <a:ext cx="3528392" cy="4425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Я </a:t>
            </a: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мячом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круги катаю,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Взад – вперед его гоняю.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Им поглажу я ладошку.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Будто я сметаю крошку,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И сожму его немножко,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Как сжимает лапу кошка,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Каждым пальцем шар прижму,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И другой рукой начну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Быть здоровым я хочу.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А теперь последний трюк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Мяч летает между рук.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2160240" cy="226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159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_05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23317" y="1411621"/>
            <a:ext cx="3024335" cy="40324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800" b="1" kern="0" dirty="0">
                <a:solidFill>
                  <a:srgbClr val="008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Массаж эластичным кольцом</a:t>
            </a:r>
          </a:p>
        </p:txBody>
      </p:sp>
      <p:pic>
        <p:nvPicPr>
          <p:cNvPr id="5" name="Shape 12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23318" y="4797152"/>
            <a:ext cx="3020682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1196752"/>
            <a:ext cx="59766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ru-RU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Дети поочередно надевают массажные кольца на каждый палец, проговаривая стихотворение пальчиковой гимнастики.</a:t>
            </a:r>
          </a:p>
          <a:p>
            <a:pPr lvl="0"/>
            <a:endParaRPr lang="ru-RU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lvl="0">
              <a:buSzPct val="25000"/>
            </a:pPr>
            <a:r>
              <a:rPr lang="ru-RU"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Раз – два – три – четыре – пять    </a:t>
            </a:r>
            <a:r>
              <a:rPr lang="ru-RU" sz="2000" i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(разгибать пальцы </a:t>
            </a:r>
          </a:p>
          <a:p>
            <a:pPr lvl="0">
              <a:buSzPct val="25000"/>
            </a:pPr>
            <a:r>
              <a:rPr lang="ru-RU" sz="2000" i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   по одному)</a:t>
            </a:r>
          </a:p>
          <a:p>
            <a:pPr lvl="0">
              <a:buSzPct val="25000"/>
            </a:pPr>
            <a:r>
              <a:rPr lang="ru-RU"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Вышли пальцы погулять. </a:t>
            </a:r>
          </a:p>
          <a:p>
            <a:pPr lvl="0">
              <a:buSzPct val="25000"/>
            </a:pPr>
            <a:r>
              <a:rPr lang="ru-RU"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Этот пальчик самый сильный, самый толстый и </a:t>
            </a:r>
          </a:p>
          <a:p>
            <a:pPr lvl="0">
              <a:buSzPct val="25000"/>
            </a:pPr>
            <a:r>
              <a:rPr lang="ru-RU"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     большой.</a:t>
            </a:r>
          </a:p>
          <a:p>
            <a:pPr lvl="0">
              <a:buSzPct val="25000"/>
            </a:pPr>
            <a:r>
              <a:rPr lang="ru-RU"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Этот пальчик для того, чтоб показывать его.</a:t>
            </a:r>
          </a:p>
          <a:p>
            <a:pPr lvl="0">
              <a:buSzPct val="25000"/>
            </a:pPr>
            <a:r>
              <a:rPr lang="ru-RU"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Этот пальчик самый длинный и стоит он в середине.</a:t>
            </a:r>
          </a:p>
          <a:p>
            <a:pPr lvl="0">
              <a:buSzPct val="25000"/>
            </a:pPr>
            <a:r>
              <a:rPr lang="ru-RU"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Этот пальчик безымянный, он избалованный самый.</a:t>
            </a:r>
          </a:p>
          <a:p>
            <a:pPr lvl="0">
              <a:buSzPct val="25000"/>
            </a:pPr>
            <a:r>
              <a:rPr lang="ru-RU"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А мизинчик, хоть и мал, очень ловок и удал.</a:t>
            </a:r>
          </a:p>
          <a:p>
            <a:pPr lvl="0"/>
            <a:endParaRPr lang="ru-RU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7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400" i="1" dirty="0" smtClean="0"/>
              <a:t> 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Использование Су – </a:t>
            </a:r>
            <a:r>
              <a:rPr lang="ru-RU" sz="2700" b="1" dirty="0" err="1" smtClean="0">
                <a:solidFill>
                  <a:srgbClr val="006600"/>
                </a:solidFill>
                <a:latin typeface="Candara" pitchFamily="34" charset="0"/>
              </a:rPr>
              <a:t>Джок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 шаров при автоматизации звуков</a:t>
            </a:r>
            <a:endParaRPr lang="ru-RU" sz="2700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5072075"/>
            <a:ext cx="98585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643050"/>
            <a:ext cx="70009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prstClr val="black"/>
                </a:solidFill>
                <a:latin typeface="Candara" pitchFamily="34" charset="0"/>
              </a:rPr>
              <a:t>«Малыши»</a:t>
            </a:r>
          </a:p>
          <a:p>
            <a:r>
              <a:rPr lang="ru-RU" i="1" dirty="0" smtClean="0">
                <a:solidFill>
                  <a:prstClr val="black"/>
                </a:solidFill>
                <a:latin typeface="Candara" pitchFamily="34" charset="0"/>
              </a:rPr>
              <a:t>На правой руке:</a:t>
            </a:r>
            <a:endParaRPr lang="ru-RU" dirty="0" smtClean="0">
              <a:solidFill>
                <a:prstClr val="black"/>
              </a:solidFill>
              <a:latin typeface="Candara" pitchFamily="34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Candara" pitchFamily="34" charset="0"/>
              </a:rPr>
              <a:t>Этот малыш-Илюша, </a:t>
            </a:r>
            <a:r>
              <a:rPr lang="ru-RU" i="1" dirty="0" smtClean="0">
                <a:solidFill>
                  <a:prstClr val="black"/>
                </a:solidFill>
                <a:latin typeface="Candara" pitchFamily="34" charset="0"/>
              </a:rPr>
              <a:t>(на большой палец)</a:t>
            </a:r>
            <a:endParaRPr lang="ru-RU" dirty="0" smtClean="0">
              <a:solidFill>
                <a:prstClr val="black"/>
              </a:solidFill>
              <a:latin typeface="Candara" pitchFamily="34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Candara" pitchFamily="34" charset="0"/>
              </a:rPr>
              <a:t>Этот малыш-Ванюша, </a:t>
            </a:r>
            <a:r>
              <a:rPr lang="ru-RU" i="1" dirty="0" smtClean="0">
                <a:solidFill>
                  <a:prstClr val="black"/>
                </a:solidFill>
                <a:latin typeface="Candara" pitchFamily="34" charset="0"/>
              </a:rPr>
              <a:t>(указательный)</a:t>
            </a:r>
            <a:endParaRPr lang="ru-RU" dirty="0" smtClean="0">
              <a:solidFill>
                <a:prstClr val="black"/>
              </a:solidFill>
              <a:latin typeface="Candara" pitchFamily="34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Candara" pitchFamily="34" charset="0"/>
              </a:rPr>
              <a:t>Этот малыш-Алеша,    </a:t>
            </a:r>
            <a:r>
              <a:rPr lang="ru-RU" i="1" dirty="0" smtClean="0">
                <a:solidFill>
                  <a:prstClr val="black"/>
                </a:solidFill>
                <a:latin typeface="Candara" pitchFamily="34" charset="0"/>
              </a:rPr>
              <a:t>(средний)</a:t>
            </a:r>
            <a:endParaRPr lang="ru-RU" dirty="0" smtClean="0">
              <a:solidFill>
                <a:prstClr val="black"/>
              </a:solidFill>
              <a:latin typeface="Candara" pitchFamily="34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Candara" pitchFamily="34" charset="0"/>
              </a:rPr>
              <a:t>Этот малыш-Антоша, </a:t>
            </a:r>
            <a:r>
              <a:rPr lang="ru-RU" i="1" dirty="0" smtClean="0">
                <a:solidFill>
                  <a:prstClr val="black"/>
                </a:solidFill>
                <a:latin typeface="Candara" pitchFamily="34" charset="0"/>
              </a:rPr>
              <a:t>(безымянный)</a:t>
            </a:r>
            <a:endParaRPr lang="ru-RU" dirty="0" smtClean="0">
              <a:solidFill>
                <a:prstClr val="black"/>
              </a:solidFill>
              <a:latin typeface="Candar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ndara" pitchFamily="34" charset="0"/>
              </a:rPr>
              <a:t>А меньшого малыша зовут Мишуткою друзья. </a:t>
            </a:r>
            <a:r>
              <a:rPr lang="ru-RU" i="1" dirty="0" smtClean="0">
                <a:solidFill>
                  <a:prstClr val="black"/>
                </a:solidFill>
                <a:latin typeface="Candara" pitchFamily="34" charset="0"/>
              </a:rPr>
              <a:t>(мизинец)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prstClr val="black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На левой руке:</a:t>
            </a:r>
            <a:endParaRPr lang="ru-RU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Эта малышка-Танюша, (на большой палец)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Эта малышка-Ксюша,   (указательный)</a:t>
            </a:r>
            <a:endParaRPr lang="ru-RU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Эта малышка-Маша,   (средний)</a:t>
            </a:r>
            <a:endParaRPr lang="ru-RU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Эта малышка-Даша,   (безымянный)</a:t>
            </a:r>
            <a:endParaRPr lang="ru-RU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А меньшую зовут Наташа.   (мизинец)</a:t>
            </a:r>
            <a:endParaRPr lang="ru-RU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sz="2000" b="1" dirty="0" smtClean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DSC_05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43570" y="1428736"/>
            <a:ext cx="2286016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5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58259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6600"/>
                </a:solidFill>
              </a:rPr>
              <a:t/>
            </a:r>
            <a:br>
              <a:rPr lang="ru-RU" i="1" dirty="0" smtClean="0">
                <a:solidFill>
                  <a:srgbClr val="006600"/>
                </a:solidFill>
              </a:rPr>
            </a:br>
            <a:r>
              <a:rPr lang="ru-RU" sz="2400" i="1" dirty="0" smtClean="0">
                <a:solidFill>
                  <a:srgbClr val="006600"/>
                </a:solidFill>
              </a:rPr>
              <a:t>     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Использование Су – </a:t>
            </a:r>
            <a:r>
              <a:rPr lang="ru-RU" sz="2700" b="1" dirty="0" err="1" smtClean="0">
                <a:solidFill>
                  <a:srgbClr val="006600"/>
                </a:solidFill>
                <a:latin typeface="Candara" pitchFamily="34" charset="0"/>
              </a:rPr>
              <a:t>Джок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 шаров при совершенствовании</a:t>
            </a:r>
            <a:b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</a:b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лексико-грамматических категорий</a:t>
            </a:r>
            <a:endParaRPr lang="ru-RU" sz="2700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5072075"/>
            <a:ext cx="98585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643050"/>
            <a:ext cx="700092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Candara" pitchFamily="34" charset="0"/>
              </a:rPr>
              <a:t>«Шарик кати – слово говори»</a:t>
            </a:r>
            <a:r>
              <a:rPr lang="ru-RU" b="1" i="1" dirty="0" smtClean="0">
                <a:latin typeface="Candara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ru-RU" b="1" i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Candara" pitchFamily="34" charset="0"/>
              </a:rPr>
              <a:t>«Шарик мне назад верни, слово (слоги) верно повтори»</a:t>
            </a:r>
          </a:p>
          <a:p>
            <a:pPr>
              <a:buFont typeface="Wingdings" pitchFamily="2" charset="2"/>
              <a:buChar char="§"/>
            </a:pPr>
            <a:endParaRPr lang="ru-RU" b="1" i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Candara" pitchFamily="34" charset="0"/>
              </a:rPr>
              <a:t> «Шар обратно прокати, слово (слоги, фразу) измени»</a:t>
            </a:r>
          </a:p>
          <a:p>
            <a:pPr>
              <a:buFont typeface="Wingdings" pitchFamily="2" charset="2"/>
              <a:buChar char="§"/>
            </a:pPr>
            <a:endParaRPr lang="ru-RU" b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Candara" pitchFamily="34" charset="0"/>
              </a:rPr>
              <a:t> Упражнение «Один-много»</a:t>
            </a:r>
          </a:p>
          <a:p>
            <a:pPr>
              <a:buFont typeface="Wingdings" pitchFamily="2" charset="2"/>
              <a:buChar char="§"/>
            </a:pPr>
            <a:endParaRPr lang="ru-RU" b="1" i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Candara" pitchFamily="34" charset="0"/>
              </a:rPr>
              <a:t> </a:t>
            </a:r>
            <a:r>
              <a:rPr lang="ru-RU" b="1" i="1" dirty="0" smtClean="0">
                <a:latin typeface="Candara" pitchFamily="34" charset="0"/>
              </a:rPr>
              <a:t>«Назови ласково»</a:t>
            </a:r>
          </a:p>
          <a:p>
            <a:pPr>
              <a:buFont typeface="Wingdings" pitchFamily="2" charset="2"/>
              <a:buChar char="§"/>
            </a:pPr>
            <a:endParaRPr lang="ru-RU" b="1" i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Candara" pitchFamily="34" charset="0"/>
              </a:rPr>
              <a:t> «Скажи наоборот»</a:t>
            </a:r>
            <a:endParaRPr lang="ru-RU" b="1" dirty="0" smtClean="0">
              <a:latin typeface="Candara" pitchFamily="34" charset="0"/>
            </a:endParaRPr>
          </a:p>
          <a:p>
            <a:endParaRPr lang="ru-RU" b="1" dirty="0" smtClean="0"/>
          </a:p>
          <a:p>
            <a:endParaRPr lang="ru-RU" sz="2000" b="1" dirty="0" smtClean="0">
              <a:latin typeface="Candara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400" i="1" dirty="0" smtClean="0"/>
              <a:t>     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Использование Су – </a:t>
            </a:r>
            <a:r>
              <a:rPr lang="ru-RU" sz="2700" b="1" dirty="0" err="1" smtClean="0">
                <a:solidFill>
                  <a:srgbClr val="006600"/>
                </a:solidFill>
                <a:latin typeface="Candara" pitchFamily="34" charset="0"/>
              </a:rPr>
              <a:t>Джок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 шаров при совершенствовании</a:t>
            </a:r>
            <a:b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</a:br>
            <a: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  <a:t>навыков пространственной ориентации, </a:t>
            </a:r>
            <a:b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</a:br>
            <a: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  <a:t>ориентировки в схеме тела, развития памяти, внимания.</a:t>
            </a:r>
            <a:endParaRPr lang="ru-RU" sz="2700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5072075"/>
            <a:ext cx="98585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214554"/>
            <a:ext cx="6572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ndara" pitchFamily="34" charset="0"/>
              </a:rPr>
              <a:t>  «Лево – право различаю, каждый свой я</a:t>
            </a:r>
          </a:p>
          <a:p>
            <a:r>
              <a:rPr lang="ru-RU" dirty="0" smtClean="0">
                <a:latin typeface="Candara" pitchFamily="34" charset="0"/>
              </a:rPr>
              <a:t>     пальчик знаю»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ndara" pitchFamily="34" charset="0"/>
              </a:rPr>
              <a:t>  «Слушай и запоминай, повторяй и выполняй»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ndara" pitchFamily="34" charset="0"/>
              </a:rPr>
              <a:t>  «Справа, слева я стучу - перепутать не хочу»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ndara" pitchFamily="34" charset="0"/>
              </a:rPr>
              <a:t>  «Глазки закрывай, на каком колечко пальце, угадай»</a:t>
            </a:r>
          </a:p>
          <a:p>
            <a:endParaRPr lang="ru-RU" b="1" dirty="0" smtClean="0"/>
          </a:p>
          <a:p>
            <a:endParaRPr lang="ru-RU" sz="2000" b="1" dirty="0" smtClean="0">
              <a:latin typeface="Candara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  <a:t/>
            </a:r>
            <a:b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</a:br>
            <a: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  <a:t>     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В результате использования</a:t>
            </a:r>
            <a:b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</a:b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 элементов </a:t>
            </a:r>
            <a:r>
              <a:rPr lang="ru-RU" sz="2700" b="1" dirty="0" err="1" smtClean="0">
                <a:solidFill>
                  <a:srgbClr val="006600"/>
                </a:solidFill>
                <a:latin typeface="Candara" pitchFamily="34" charset="0"/>
              </a:rPr>
              <a:t>Су-Джок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 терапии: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  <a:t>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700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5072075"/>
            <a:ext cx="98585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96752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Candara" pitchFamily="34" charset="0"/>
              </a:rPr>
              <a:t> </a:t>
            </a:r>
            <a:r>
              <a:rPr lang="ru-RU" sz="2400" b="1" dirty="0" smtClean="0">
                <a:latin typeface="Candara" pitchFamily="34" charset="0"/>
              </a:rPr>
              <a:t>Осуществляется благоприятное </a:t>
            </a:r>
            <a:r>
              <a:rPr lang="ru-RU" sz="2400" b="1" dirty="0" err="1" smtClean="0">
                <a:latin typeface="Candara" pitchFamily="34" charset="0"/>
              </a:rPr>
              <a:t>оздоравливающее</a:t>
            </a:r>
            <a:r>
              <a:rPr lang="ru-RU" sz="2400" b="1" dirty="0" smtClean="0">
                <a:latin typeface="Candara" pitchFamily="34" charset="0"/>
              </a:rPr>
              <a:t> </a:t>
            </a:r>
          </a:p>
          <a:p>
            <a:pPr lvl="0"/>
            <a:r>
              <a:rPr lang="ru-RU" sz="2400" b="1" dirty="0" smtClean="0">
                <a:latin typeface="Candara" pitchFamily="34" charset="0"/>
              </a:rPr>
              <a:t>   воздействие на весь организм</a:t>
            </a:r>
          </a:p>
          <a:p>
            <a:pPr lvl="0"/>
            <a:endParaRPr lang="ru-RU" sz="2400" b="1" dirty="0" smtClean="0">
              <a:latin typeface="Candar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latin typeface="Candara" pitchFamily="34" charset="0"/>
              </a:rPr>
              <a:t>  Стимулируются речевые зоны коры головного мозга</a:t>
            </a:r>
          </a:p>
          <a:p>
            <a:pPr lvl="0"/>
            <a:endParaRPr lang="ru-RU" sz="2400" b="1" dirty="0" smtClean="0">
              <a:latin typeface="Candar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latin typeface="Candara" pitchFamily="34" charset="0"/>
              </a:rPr>
              <a:t>  Развивается координация движений и мелкой моторики</a:t>
            </a:r>
          </a:p>
          <a:p>
            <a:pPr lvl="0"/>
            <a:endParaRPr lang="ru-RU" sz="2400" b="1" dirty="0" smtClean="0">
              <a:latin typeface="Candar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latin typeface="Candara" pitchFamily="34" charset="0"/>
              </a:rPr>
              <a:t>  Развивается произвольное поведение, внимание, память, речь и другие психические процессы, необходимые для становления полноценной учебной деятельности</a:t>
            </a:r>
          </a:p>
          <a:p>
            <a:endParaRPr lang="ru-RU" sz="2000" b="1" dirty="0" smtClean="0">
              <a:latin typeface="Candara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451168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6600"/>
                </a:solidFill>
              </a:rPr>
              <a:t>Спасибо </a:t>
            </a:r>
            <a:br>
              <a:rPr lang="ru-RU" sz="8000" b="1" dirty="0" smtClean="0">
                <a:solidFill>
                  <a:srgbClr val="006600"/>
                </a:solidFill>
              </a:rPr>
            </a:br>
            <a:r>
              <a:rPr lang="ru-RU" sz="8000" b="1" dirty="0" smtClean="0">
                <a:solidFill>
                  <a:srgbClr val="006600"/>
                </a:solidFill>
              </a:rPr>
              <a:t>за </a:t>
            </a:r>
            <a:br>
              <a:rPr lang="ru-RU" sz="8000" b="1" dirty="0" smtClean="0">
                <a:solidFill>
                  <a:srgbClr val="006600"/>
                </a:solidFill>
              </a:rPr>
            </a:br>
            <a:r>
              <a:rPr lang="ru-RU" sz="8000" b="1" dirty="0" smtClean="0">
                <a:solidFill>
                  <a:srgbClr val="006600"/>
                </a:solidFill>
              </a:rPr>
              <a:t>внимание!</a:t>
            </a:r>
            <a:endParaRPr lang="ru-RU" sz="8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14291"/>
            <a:ext cx="764386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Су-Джок терапия -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одна из нетрадиционных </a:t>
            </a:r>
            <a:r>
              <a:rPr lang="ru-RU" sz="2400" b="1" dirty="0" err="1" smtClean="0">
                <a:solidFill>
                  <a:srgbClr val="0066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здоровьесберегающих</a:t>
            </a: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технологий,</a:t>
            </a:r>
            <a:r>
              <a:rPr lang="ru-RU" sz="2400" b="1" dirty="0">
                <a:solidFill>
                  <a:srgbClr val="0066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основанная на традиционной акупунктуре и восточной медицине, она считается одной из лучших систем самооздоровления.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6600"/>
              </a:solidFill>
              <a:latin typeface="Candar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Данный вид терапии разработан южно-корейским профессором Пак </a:t>
            </a:r>
            <a:r>
              <a:rPr lang="ru-RU" sz="2400" b="1" dirty="0" err="1" smtClean="0">
                <a:solidFill>
                  <a:srgbClr val="006600"/>
                </a:solidFill>
                <a:latin typeface="Candara" pitchFamily="34" charset="0"/>
              </a:rPr>
              <a:t>Чже</a:t>
            </a: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latin typeface="Candara" pitchFamily="34" charset="0"/>
              </a:rPr>
              <a:t>Ву</a:t>
            </a: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 в 80-х годах </a:t>
            </a:r>
            <a:r>
              <a:rPr lang="en-US" sz="2400" b="1" dirty="0" smtClean="0">
                <a:solidFill>
                  <a:srgbClr val="006600"/>
                </a:solidFill>
                <a:latin typeface="Candara" pitchFamily="34" charset="0"/>
              </a:rPr>
              <a:t>XX </a:t>
            </a: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века.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9749_5338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707274">
            <a:off x="2036741" y="4065396"/>
            <a:ext cx="1214446" cy="1724514"/>
          </a:xfrm>
          <a:prstGeom prst="rect">
            <a:avLst/>
          </a:prstGeom>
        </p:spPr>
      </p:pic>
      <p:pic>
        <p:nvPicPr>
          <p:cNvPr id="10" name="Рисунок 9" descr="пак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14876" y="4143380"/>
            <a:ext cx="2444923" cy="175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7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340768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терапии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основан на том, что каждому органу человеческого тела соответствуют биоактивные точки, расположенные на кистях и стопах. Воздействуя на эти точки, можно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избавиться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многих болезней или предотвратить их развитие.                                              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это метод, проверенный исследованиями и доказавший свою эффективность и безопасность. Эта система настолько проста и доступна, что освоить ее может даже  ребенок. Метод достаточно один раз понять, затем им можно пользоваться всю жизнь.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428604"/>
            <a:ext cx="6786610" cy="8048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   В переводе с корейского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"Су" означает – кисть    "</a:t>
            </a:r>
            <a:r>
              <a:rPr lang="ru-RU" sz="2400" b="1" dirty="0" err="1" smtClean="0">
                <a:solidFill>
                  <a:srgbClr val="006600"/>
                </a:solidFill>
                <a:latin typeface="Candara" pitchFamily="34" charset="0"/>
              </a:rPr>
              <a:t>Джок</a:t>
            </a: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" – стопа</a:t>
            </a:r>
            <a:endParaRPr lang="ru-RU" sz="2400" b="1" dirty="0">
              <a:solidFill>
                <a:srgbClr val="006600"/>
              </a:solidFill>
              <a:latin typeface="Candara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4336"/>
            <a:ext cx="3981822" cy="53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9293"/>
            <a:ext cx="4248472" cy="529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71800" y="5234202"/>
            <a:ext cx="36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Например, мизинец – сердце, </a:t>
            </a:r>
          </a:p>
          <a:p>
            <a:r>
              <a:rPr lang="ru-RU" sz="2000" dirty="0" smtClean="0"/>
              <a:t>безымянный – печень, </a:t>
            </a:r>
          </a:p>
          <a:p>
            <a:r>
              <a:rPr lang="ru-RU" sz="2000" dirty="0" smtClean="0"/>
              <a:t>средний – кишечник, </a:t>
            </a:r>
          </a:p>
          <a:p>
            <a:r>
              <a:rPr lang="ru-RU" sz="2000" dirty="0" smtClean="0"/>
              <a:t>указательный – желудок,</a:t>
            </a:r>
          </a:p>
          <a:p>
            <a:r>
              <a:rPr lang="ru-RU" sz="2000" dirty="0" smtClean="0"/>
              <a:t>большой палец – голова</a:t>
            </a:r>
            <a:endParaRPr lang="ru-RU" sz="2000" dirty="0"/>
          </a:p>
        </p:txBody>
      </p:sp>
      <p:pic>
        <p:nvPicPr>
          <p:cNvPr id="4" name="Рисунок 3" descr="99868868_large_terap13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2897" y="1291764"/>
            <a:ext cx="5256584" cy="39424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5852" y="476672"/>
            <a:ext cx="6598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Воздействуя на точки, мы можем регулировать функционирование внутренних органов.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101766416_1370549423_getImage_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>
                <a:solidFill>
                  <a:srgbClr val="0070C0"/>
                </a:solidFill>
              </a:rPr>
              <a:t>Достоинства Су – </a:t>
            </a:r>
            <a:r>
              <a:rPr lang="ru-RU" sz="4000" b="1" dirty="0" err="1">
                <a:solidFill>
                  <a:srgbClr val="0070C0"/>
                </a:solidFill>
              </a:rPr>
              <a:t>Джок</a:t>
            </a:r>
            <a:r>
              <a:rPr lang="ru-RU" sz="4000" b="1" dirty="0">
                <a:solidFill>
                  <a:srgbClr val="0070C0"/>
                </a:solidFill>
              </a:rPr>
              <a:t> терапии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268760"/>
            <a:ext cx="7056784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FF3300"/>
                </a:solidFill>
              </a:rPr>
              <a:t>Высокая эффективность</a:t>
            </a:r>
            <a:r>
              <a:rPr lang="ru-RU" sz="2800" b="1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-</a:t>
            </a:r>
            <a:r>
              <a:rPr lang="ru-RU" sz="2800" b="1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при правильном применении наступает выраженный эффект.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FF3300"/>
                </a:solidFill>
              </a:rPr>
              <a:t>Абсолютная безопасность</a:t>
            </a:r>
            <a:r>
              <a:rPr lang="ru-RU" sz="2800" b="1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– неправильное применение никогда не наносит вред – оно просто не эффективно.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FF3300"/>
                </a:solidFill>
              </a:rPr>
              <a:t>Универсальность</a:t>
            </a:r>
            <a:r>
              <a:rPr lang="ru-RU" sz="2800" b="1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–</a:t>
            </a:r>
            <a:r>
              <a:rPr lang="ru-RU" sz="2800" b="1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Су-</a:t>
            </a:r>
            <a:r>
              <a:rPr lang="ru-RU" sz="2800" b="1" dirty="0" err="1">
                <a:solidFill>
                  <a:srgbClr val="1F497D">
                    <a:lumMod val="75000"/>
                  </a:srgbClr>
                </a:solidFill>
              </a:rPr>
              <a:t>Джок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 терапию могут использовать и педагоги в своей работе, и родители в  домашних условиях.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22413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kern="0" dirty="0" smtClean="0">
                <a:solidFill>
                  <a:srgbClr val="006600"/>
                </a:solidFill>
                <a:ea typeface="Calibri"/>
                <a:cs typeface="Calibri"/>
                <a:sym typeface="Calibri"/>
              </a:rPr>
              <a:t/>
            </a:r>
            <a:br>
              <a:rPr lang="ru-RU" sz="2800" b="1" kern="0" dirty="0" smtClean="0">
                <a:solidFill>
                  <a:srgbClr val="006600"/>
                </a:solidFill>
                <a:ea typeface="Calibri"/>
                <a:cs typeface="Calibri"/>
                <a:sym typeface="Calibri"/>
              </a:rPr>
            </a:br>
            <a:r>
              <a:rPr lang="ru-RU" sz="2800" b="1" kern="0" dirty="0">
                <a:solidFill>
                  <a:srgbClr val="006600"/>
                </a:solidFill>
                <a:ea typeface="Calibri"/>
                <a:cs typeface="Calibri"/>
                <a:sym typeface="Calibri"/>
              </a:rPr>
              <a:t/>
            </a:r>
            <a:br>
              <a:rPr lang="ru-RU" sz="2800" b="1" kern="0" dirty="0">
                <a:solidFill>
                  <a:srgbClr val="006600"/>
                </a:solidFill>
                <a:ea typeface="Calibri"/>
                <a:cs typeface="Calibri"/>
                <a:sym typeface="Calibri"/>
              </a:rPr>
            </a:br>
            <a:r>
              <a:rPr lang="ru-RU" sz="2800" b="1" kern="0" dirty="0" smtClean="0">
                <a:solidFill>
                  <a:srgbClr val="006600"/>
                </a:solidFill>
                <a:ea typeface="Calibri"/>
                <a:cs typeface="Calibri"/>
                <a:sym typeface="Calibri"/>
              </a:rPr>
              <a:t>Цель </a:t>
            </a:r>
            <a:r>
              <a:rPr lang="ru-RU" sz="2800" b="1" kern="0" dirty="0">
                <a:solidFill>
                  <a:srgbClr val="006600"/>
                </a:solidFill>
                <a:ea typeface="Calibri"/>
                <a:cs typeface="Calibri"/>
                <a:sym typeface="Calibri"/>
              </a:rPr>
              <a:t>использования Су-</a:t>
            </a:r>
            <a:r>
              <a:rPr lang="ru-RU" sz="2800" b="1" kern="0" dirty="0" err="1">
                <a:solidFill>
                  <a:srgbClr val="006600"/>
                </a:solidFill>
                <a:ea typeface="Calibri"/>
                <a:cs typeface="Calibri"/>
                <a:sym typeface="Calibri"/>
              </a:rPr>
              <a:t>Джок</a:t>
            </a:r>
            <a:r>
              <a:rPr lang="ru-RU" sz="2800" b="1" kern="0" dirty="0">
                <a:solidFill>
                  <a:srgbClr val="006600"/>
                </a:solidFill>
                <a:ea typeface="Calibri"/>
                <a:cs typeface="Calibri"/>
                <a:sym typeface="Calibri"/>
              </a:rPr>
              <a:t> терапии:</a:t>
            </a:r>
            <a:br>
              <a:rPr lang="ru-RU" sz="2800" b="1" kern="0" dirty="0">
                <a:solidFill>
                  <a:srgbClr val="006600"/>
                </a:solidFill>
                <a:ea typeface="Calibri"/>
                <a:cs typeface="Calibri"/>
                <a:sym typeface="Calibri"/>
              </a:rPr>
            </a:br>
            <a:r>
              <a:rPr lang="ru-RU" sz="800" kern="0" dirty="0">
                <a:solidFill>
                  <a:srgbClr val="006600"/>
                </a:solidFill>
                <a:ea typeface="Calibri"/>
                <a:cs typeface="Calibri"/>
                <a:sym typeface="Calibri"/>
              </a:rPr>
              <a:t/>
            </a:r>
            <a:br>
              <a:rPr lang="ru-RU" sz="800" kern="0" dirty="0">
                <a:solidFill>
                  <a:srgbClr val="006600"/>
                </a:solidFill>
                <a:ea typeface="Calibri"/>
                <a:cs typeface="Calibri"/>
                <a:sym typeface="Calibri"/>
              </a:rPr>
            </a:br>
            <a:r>
              <a:rPr lang="ru-RU" sz="2400" kern="0" dirty="0">
                <a:solidFill>
                  <a:srgbClr val="006600"/>
                </a:solidFill>
                <a:ea typeface="Calibri"/>
                <a:cs typeface="Calibri"/>
                <a:sym typeface="Calibri"/>
              </a:rPr>
              <a:t>Коррекция речевых </a:t>
            </a:r>
            <a:r>
              <a:rPr lang="ru-RU" sz="2400" kern="0" dirty="0" smtClean="0">
                <a:solidFill>
                  <a:srgbClr val="006600"/>
                </a:solidFill>
                <a:ea typeface="Calibri"/>
                <a:cs typeface="Calibri"/>
                <a:sym typeface="Calibri"/>
              </a:rPr>
              <a:t>нарушений, обеспечение </a:t>
            </a:r>
            <a:r>
              <a:rPr lang="ru-RU" sz="2400" kern="0" dirty="0">
                <a:solidFill>
                  <a:srgbClr val="006600"/>
                </a:solidFill>
                <a:ea typeface="Calibri"/>
                <a:cs typeface="Calibri"/>
                <a:sym typeface="Calibri"/>
              </a:rPr>
              <a:t>оздоровления, поддержания и обогащения здоровья детей.</a:t>
            </a:r>
            <a:r>
              <a:rPr lang="ru-RU" sz="24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/>
            </a:r>
            <a:br>
              <a:rPr lang="ru-RU" sz="24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endParaRPr lang="ru-RU" sz="66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1351553"/>
            <a:ext cx="77048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Нормализовать мышечный тонус, развивать координацию движений  и мелкой моторики;</a:t>
            </a:r>
            <a:endParaRPr lang="ru-RU" sz="2400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Активизировать области коры головного мозга, способствовать установлению межполушарных связей;</a:t>
            </a:r>
            <a:endParaRPr lang="ru-RU" sz="2400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Содействовать снижению двигательной и эмоциональной расторможенности;</a:t>
            </a:r>
            <a:endParaRPr lang="ru-RU" sz="2400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элементы Су-</a:t>
            </a:r>
            <a:r>
              <a:rPr lang="ru-RU" sz="240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Джок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терапии в различных видах деятельности и на различных этапах коррекционной работы.</a:t>
            </a:r>
            <a:endParaRPr lang="ru-RU" sz="2400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3786190"/>
          <a:ext cx="91440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389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ru-RU" sz="3200" b="1" dirty="0" err="1" smtClean="0">
                <a:solidFill>
                  <a:srgbClr val="0070C0"/>
                </a:solidFill>
                <a:ea typeface="+mn-ea"/>
                <a:cs typeface="+mn-cs"/>
              </a:rPr>
              <a:t>Полифункциональность</a:t>
            </a:r>
            <a:r>
              <a:rPr lang="ru-RU" sz="3200" b="1" dirty="0" smtClean="0">
                <a:solidFill>
                  <a:srgbClr val="0070C0"/>
                </a:solidFill>
                <a:ea typeface="+mn-ea"/>
                <a:cs typeface="+mn-cs"/>
              </a:rPr>
              <a:t>  </a:t>
            </a:r>
            <a:r>
              <a:rPr lang="ru-RU" sz="3200" b="1" dirty="0">
                <a:solidFill>
                  <a:srgbClr val="0070C0"/>
                </a:solidFill>
                <a:ea typeface="+mn-ea"/>
                <a:cs typeface="+mn-cs"/>
              </a:rPr>
              <a:t>СУ-</a:t>
            </a:r>
            <a:r>
              <a:rPr lang="ru-RU" sz="3200" b="1" dirty="0" err="1">
                <a:solidFill>
                  <a:srgbClr val="0070C0"/>
                </a:solidFill>
                <a:ea typeface="+mn-ea"/>
                <a:cs typeface="+mn-cs"/>
              </a:rPr>
              <a:t>Джок</a:t>
            </a:r>
            <a:r>
              <a:rPr lang="ru-RU" sz="3200" b="1" dirty="0">
                <a:solidFill>
                  <a:srgbClr val="0070C0"/>
                </a:solidFill>
                <a:ea typeface="+mn-ea"/>
                <a:cs typeface="+mn-cs"/>
              </a:rPr>
              <a:t> в коррекционной работе</a:t>
            </a:r>
            <a:br>
              <a:rPr lang="ru-RU" sz="3200" b="1" dirty="0">
                <a:solidFill>
                  <a:srgbClr val="0070C0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0001" y="4598417"/>
            <a:ext cx="2578832" cy="159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600" y="1810469"/>
            <a:ext cx="167005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1840" y="1240439"/>
            <a:ext cx="23161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44" y="1757873"/>
            <a:ext cx="17430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3679081"/>
            <a:ext cx="2316163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16484" y="4958613"/>
            <a:ext cx="181133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72890" y="3102612"/>
            <a:ext cx="188436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85251">
            <a:off x="4017875" y="2692365"/>
            <a:ext cx="4810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50758">
            <a:off x="5192940" y="2875455"/>
            <a:ext cx="4810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1147" y="3763806"/>
            <a:ext cx="4810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52810">
            <a:off x="2555776" y="3049287"/>
            <a:ext cx="4810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727641">
            <a:off x="3110522" y="4593506"/>
            <a:ext cx="4810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864219">
            <a:off x="4952433" y="4626504"/>
            <a:ext cx="4810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83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692</Words>
  <Application>Microsoft Office PowerPoint</Application>
  <PresentationFormat>Экран (4:3)</PresentationFormat>
  <Paragraphs>196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Оформление по умолчанию</vt:lpstr>
      <vt:lpstr>Мастер-класс:</vt:lpstr>
      <vt:lpstr>Слайд 2</vt:lpstr>
      <vt:lpstr>Слайд 3</vt:lpstr>
      <vt:lpstr>Слайд 4</vt:lpstr>
      <vt:lpstr>Слайд 5</vt:lpstr>
      <vt:lpstr>Слайд 6</vt:lpstr>
      <vt:lpstr>Слайд 7</vt:lpstr>
      <vt:lpstr>  Цель использования Су-Джок терапии:  Коррекция речевых нарушений, обеспечение оздоровления, поддержания и обогащения здоровья детей. </vt:lpstr>
      <vt:lpstr> Полифункциональность  СУ-Джок в коррекционной работе </vt:lpstr>
      <vt:lpstr>Слайд 10</vt:lpstr>
      <vt:lpstr>Знакомство детей с массажером</vt:lpstr>
      <vt:lpstr> Массаж с Су-Джок шариком в стихах и сказках  (дети повторяют слова и выполняют действия с шариком  или пружинкой в соответствии с текстом) </vt:lpstr>
      <vt:lpstr>Массаж эластичным кольцом</vt:lpstr>
      <vt:lpstr>  Использование Су – Джок шаров при автоматизации звуков</vt:lpstr>
      <vt:lpstr>      Использование Су – Джок шаров при совершенствовании лексико-грамматических категорий</vt:lpstr>
      <vt:lpstr>      Использование Су – Джок шаров при совершенствовании навыков пространственной ориентации,  ориентировки в схеме тела, развития памяти, внимания.</vt:lpstr>
      <vt:lpstr>      В результате использования  элементов Су-Джок терапии:           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64</cp:revision>
  <dcterms:created xsi:type="dcterms:W3CDTF">2012-08-01T11:30:26Z</dcterms:created>
  <dcterms:modified xsi:type="dcterms:W3CDTF">2016-11-20T10:29:40Z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