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5" r:id="rId6"/>
    <p:sldId id="263" r:id="rId7"/>
    <p:sldId id="264" r:id="rId8"/>
    <p:sldId id="267" r:id="rId9"/>
    <p:sldId id="266" r:id="rId10"/>
    <p:sldId id="268" r:id="rId11"/>
    <p:sldId id="269" r:id="rId12"/>
    <p:sldId id="271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43EC7-B439-4A2A-8A0A-049888FF81C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49C0-0C00-4B7F-8A53-E5D7B2E1B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6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49C0-0C00-4B7F-8A53-E5D7B2E1BE3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9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49C0-0C00-4B7F-8A53-E5D7B2E1BE3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39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«</a:t>
            </a:r>
            <a:r>
              <a:rPr lang="ru-RU" sz="4400" b="1" dirty="0" smtClean="0">
                <a:solidFill>
                  <a:srgbClr val="7030A0"/>
                </a:solidFill>
              </a:rPr>
              <a:t>Табак приносит вред телу, 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разрушает разум, отупляет целые цивилизации» 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                                          О. Де Бальзак 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429000"/>
            <a:ext cx="3542343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Методика №1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Количество дыхательных движений в минуту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7638"/>
            <a:ext cx="3600400" cy="2011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</a:t>
            </a:r>
            <a:r>
              <a:rPr lang="ru-RU" sz="2000" dirty="0" smtClean="0"/>
              <a:t>реди </a:t>
            </a:r>
            <a:r>
              <a:rPr lang="ru-RU" sz="2000" dirty="0"/>
              <a:t>6 обследованных курильщиков </a:t>
            </a:r>
            <a:r>
              <a:rPr lang="ru-RU" sz="2000" dirty="0" smtClean="0"/>
              <a:t>средний показатель частоты дыхания в минуту – </a:t>
            </a:r>
            <a:r>
              <a:rPr lang="ru-RU" sz="2000" b="1" dirty="0" smtClean="0">
                <a:solidFill>
                  <a:srgbClr val="FF0000"/>
                </a:solidFill>
              </a:rPr>
              <a:t>25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раз,</a:t>
            </a:r>
          </a:p>
          <a:p>
            <a:pPr marL="0" indent="0">
              <a:buNone/>
            </a:pPr>
            <a:r>
              <a:rPr lang="ru-RU" sz="2000" dirty="0" smtClean="0"/>
              <a:t>тогда </a:t>
            </a:r>
            <a:r>
              <a:rPr lang="ru-RU" sz="2000" dirty="0"/>
              <a:t>как у </a:t>
            </a:r>
            <a:r>
              <a:rPr lang="ru-RU" sz="2000" dirty="0" smtClean="0"/>
              <a:t>6 </a:t>
            </a:r>
            <a:r>
              <a:rPr lang="ru-RU" sz="2000" dirty="0"/>
              <a:t>некурящих </a:t>
            </a:r>
            <a:r>
              <a:rPr lang="ru-RU" sz="2000" dirty="0" smtClean="0"/>
              <a:t> этот показатель равен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22</a:t>
            </a:r>
            <a:r>
              <a:rPr lang="ru-RU" sz="2000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4408490" cy="273630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38681"/>
              </p:ext>
            </p:extLst>
          </p:nvPr>
        </p:nvGraphicFramePr>
        <p:xfrm>
          <a:off x="5526538" y="1628800"/>
          <a:ext cx="319201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/>
                <a:gridCol w="159600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</a:t>
                      </a:r>
                      <a:r>
                        <a:rPr lang="ru-RU" baseline="0" dirty="0" smtClean="0"/>
                        <a:t> дыхания </a:t>
                      </a:r>
                      <a:endParaRPr lang="ru-RU" dirty="0"/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А.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Анвар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С. Ильхам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С.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Раиф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А.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Ильдар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Б. Дамир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С. Альберт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С. Руслан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Я. </a:t>
                      </a:r>
                      <a:r>
                        <a:rPr lang="ru-RU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Ильдан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С. </a:t>
                      </a:r>
                      <a:r>
                        <a:rPr lang="ru-RU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Раиль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К. Айдар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Х. </a:t>
                      </a:r>
                      <a:r>
                        <a:rPr lang="ru-RU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Ильфат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94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З. Ислам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8932" y="-1640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 методика «Проба с приседаниями»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ea typeface="Arial" pitchFamily="34" charset="0"/>
                <a:cs typeface="Times New Roman" pitchFamily="18" charset="0"/>
              </a:rPr>
              <a:t>Обследовано : 12 человек (6 курящих и 6 некурящих).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ea typeface="Arial" pitchFamily="34" charset="0"/>
                <a:cs typeface="Times New Roman" pitchFamily="18" charset="0"/>
              </a:rPr>
              <a:t>     У курящих в среднем пульс составляет 86 ударов в минуту (выше нормы), у некурящих – 70  (соответствует норме).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ea typeface="Arial" pitchFamily="34" charset="0"/>
                <a:cs typeface="Times New Roman" pitchFamily="18" charset="0"/>
              </a:rPr>
              <a:t>     Среднее увеличение ЧСС после нагрузки: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Arial" pitchFamily="34" charset="0"/>
                <a:cs typeface="Times New Roman" pitchFamily="18" charset="0"/>
              </a:rPr>
              <a:t>у курящих на 93% (плохой результат),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Arial" pitchFamily="34" charset="0"/>
                <a:cs typeface="Times New Roman" pitchFamily="18" charset="0"/>
              </a:rPr>
              <a:t>у некурящих – 71% (удовлетворительный).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ea typeface="Arial" pitchFamily="34" charset="0"/>
                <a:cs typeface="Times New Roman" pitchFamily="18" charset="0"/>
              </a:rPr>
              <a:t>      Среднее время восстановления: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Arial" pitchFamily="34" charset="0"/>
                <a:cs typeface="Times New Roman" pitchFamily="18" charset="0"/>
              </a:rPr>
              <a:t>курящие 1, 5 минуты,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prstClr val="black"/>
                </a:solidFill>
                <a:ea typeface="Arial" pitchFamily="34" charset="0"/>
                <a:cs typeface="Times New Roman" pitchFamily="18" charset="0"/>
              </a:rPr>
              <a:t>некурящие – 1 минута.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60851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3 методика «Проба Штанге и </a:t>
            </a:r>
            <a:r>
              <a:rPr lang="ru-RU" sz="3600" b="1" dirty="0" err="1" smtClean="0">
                <a:solidFill>
                  <a:srgbClr val="7030A0"/>
                </a:solidFill>
              </a:rPr>
              <a:t>Генча</a:t>
            </a:r>
            <a:r>
              <a:rPr lang="ru-RU" sz="3600" b="1" dirty="0" smtClean="0">
                <a:solidFill>
                  <a:srgbClr val="7030A0"/>
                </a:solidFill>
              </a:rPr>
              <a:t>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03906"/>
              </p:ext>
            </p:extLst>
          </p:nvPr>
        </p:nvGraphicFramePr>
        <p:xfrm>
          <a:off x="4716016" y="836712"/>
          <a:ext cx="424847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968"/>
                <a:gridCol w="2355504"/>
              </a:tblGrid>
              <a:tr h="1097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Проба Штанге 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задержка дыхания на вдохе, с)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Проба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Генча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задержка дыхания на выдохе, с)</a:t>
                      </a: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Среднее время: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Среднее время: 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Среднее время: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Среднее время: 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645024"/>
            <a:ext cx="4597397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908720"/>
            <a:ext cx="4521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Среднее время задержки дыхания на вдохе и среднее время задержки дыхания на выдохе, у </a:t>
            </a:r>
            <a:r>
              <a:rPr lang="ru-RU" sz="2400" dirty="0" smtClean="0">
                <a:solidFill>
                  <a:srgbClr val="FF0000"/>
                </a:solidFill>
              </a:rPr>
              <a:t>курящих</a:t>
            </a:r>
            <a:r>
              <a:rPr lang="ru-RU" sz="2400" dirty="0" smtClean="0"/>
              <a:t> меньше, </a:t>
            </a:r>
          </a:p>
          <a:p>
            <a:r>
              <a:rPr lang="ru-RU" sz="2400" dirty="0" smtClean="0"/>
              <a:t>чем у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некурящих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49227"/>
            <a:ext cx="8229600" cy="703282"/>
          </a:xfrm>
        </p:spPr>
        <p:txBody>
          <a:bodyPr>
            <a:norm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В результате проведенного исследования,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 я научилась: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703282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работать с различными источниками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отбирать и систематизировать информацию;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latin typeface="+mj-lt"/>
                <a:ea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роводить анкетирование и анализировать;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использовать полученные знания на практике;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обобщать и делать выводы;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492896"/>
            <a:ext cx="2123728" cy="877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212976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Изучила литературу о вреде курения;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Выявила причины курения подростков;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Научилась проводить исследования функциональных состояний нервной, сердечно-сосудистой и дыхательной систем подростков;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Проанализировала и сравнила результаты курящих и некурящих учащихся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доступной форме изложила результаты исследования;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Разработала практические рекомендации.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Тема моего исследования</a:t>
            </a:r>
            <a:r>
              <a:rPr lang="ru-RU" sz="4000" b="1" i="1" dirty="0" smtClean="0">
                <a:solidFill>
                  <a:srgbClr val="C00000"/>
                </a:solidFill>
              </a:rPr>
              <a:t>: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«Влияние курения на функциональные возможности организма»</a:t>
            </a:r>
            <a:endParaRPr lang="ru-RU" sz="4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924944"/>
            <a:ext cx="4701208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Задачи исследования</a:t>
            </a:r>
            <a:r>
              <a:rPr lang="ru-RU" sz="2700" b="1" dirty="0" smtClean="0">
                <a:solidFill>
                  <a:srgbClr val="C00000"/>
                </a:solidFill>
              </a:rPr>
              <a:t>: 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17032"/>
            <a:ext cx="8229600" cy="2841179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изучить </a:t>
            </a:r>
            <a:r>
              <a:rPr lang="ru-RU" sz="2000" b="1" dirty="0"/>
              <a:t>литературу о вреде курения; </a:t>
            </a:r>
          </a:p>
          <a:p>
            <a:r>
              <a:rPr lang="ru-RU" sz="2000" b="1" dirty="0" smtClean="0"/>
              <a:t>выявить </a:t>
            </a:r>
            <a:r>
              <a:rPr lang="ru-RU" sz="2000" b="1" dirty="0"/>
              <a:t>причины курения подростков;</a:t>
            </a:r>
          </a:p>
          <a:p>
            <a:r>
              <a:rPr lang="ru-RU" sz="2000" b="1" dirty="0" smtClean="0"/>
              <a:t>провести </a:t>
            </a:r>
            <a:r>
              <a:rPr lang="ru-RU" sz="2000" b="1" dirty="0"/>
              <a:t>исследование функциональных состояний нервной </a:t>
            </a:r>
            <a:r>
              <a:rPr lang="ru-RU" sz="2000" b="1" dirty="0" smtClean="0"/>
              <a:t>системы, </a:t>
            </a:r>
            <a:r>
              <a:rPr lang="ru-RU" sz="2000" b="1" dirty="0"/>
              <a:t>сердечнососудистой </a:t>
            </a:r>
            <a:r>
              <a:rPr lang="ru-RU" sz="2000" b="1" dirty="0" smtClean="0"/>
              <a:t>системы </a:t>
            </a:r>
            <a:r>
              <a:rPr lang="ru-RU" sz="2000" b="1" dirty="0"/>
              <a:t>и дыхательной системы подростков;</a:t>
            </a:r>
          </a:p>
          <a:p>
            <a:r>
              <a:rPr lang="ru-RU" sz="2000" b="1" dirty="0" smtClean="0"/>
              <a:t>проанализировать </a:t>
            </a:r>
            <a:r>
              <a:rPr lang="ru-RU" sz="2000" b="1" dirty="0"/>
              <a:t>и сравнить результаты курящих и некурящих учащихся; 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доступной форме изложить результаты исследования;  </a:t>
            </a:r>
          </a:p>
          <a:p>
            <a:r>
              <a:rPr lang="ru-RU" sz="2000" b="1" dirty="0" smtClean="0"/>
              <a:t>разработать </a:t>
            </a:r>
            <a:r>
              <a:rPr lang="ru-RU" sz="2000" b="1" dirty="0"/>
              <a:t>практические рекомендации;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3759" y="871591"/>
            <a:ext cx="566819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/>
          </a:p>
          <a:p>
            <a:r>
              <a:rPr lang="ru-RU" sz="2400" b="1" dirty="0" smtClean="0">
                <a:latin typeface="+mj-lt"/>
              </a:rPr>
              <a:t>показать влияние курения на организм подростка путём использования простых методик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3759" y="60998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 исследования: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Объект исследования: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организм </a:t>
            </a:r>
            <a:r>
              <a:rPr lang="ru-RU" dirty="0" smtClean="0"/>
              <a:t>подростка 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b="1" dirty="0">
                <a:solidFill>
                  <a:srgbClr val="C00000"/>
                </a:solidFill>
              </a:rPr>
              <a:t> Предмет исследования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/>
              <a:t>влияние курения на нервную, сердечнососудистую и дыхательную системы подростков  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 Гипотеза: </a:t>
            </a:r>
            <a:r>
              <a:rPr lang="ru-RU" dirty="0"/>
              <a:t>курение отрицательно влияет на основные жизненные показатели </a:t>
            </a:r>
            <a:r>
              <a:rPr lang="ru-RU" dirty="0" smtClean="0"/>
              <a:t>подростка</a:t>
            </a:r>
            <a:endParaRPr lang="ru-RU" dirty="0"/>
          </a:p>
          <a:p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80724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Табачный куст родом с Американского континента, он относится к тому же семейству, что и картошка и перец. Считается, что табак выращивался ещё в VI веке до нашей эры.   В I веке до нашей эры американские индейцы начали использовать табак в медицинских и религиозных целях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15 октября 1492 табак был предложен Христофору Колумбу американскими индейцами как подарок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 Россию табак был завезен английскими купцами в 1565 г. через Архангельск.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 настоящее время Россия вышла на 1 место в мире по потреблению табака и подростковому курению. </a:t>
            </a:r>
          </a:p>
          <a:p>
            <a:endParaRPr lang="ru-RU" sz="2400" b="1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 Этот факт заставляет нас бить тревогу?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C00000"/>
                </a:solidFill>
              </a:rPr>
              <a:t>Что должен каждый знать о курении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14488"/>
            <a:ext cx="7286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  </a:t>
            </a:r>
            <a:r>
              <a:rPr lang="ru-RU" sz="2400" dirty="0" smtClean="0"/>
              <a:t>По данным Всемирной организации здравоохранения, каждые десять секунд на планете умирает один заядлый курильщик. 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3200" b="1" dirty="0" smtClean="0"/>
              <a:t>90% смертей от рака легких, </a:t>
            </a:r>
          </a:p>
          <a:p>
            <a:r>
              <a:rPr lang="ru-RU" sz="3200" b="1" dirty="0" smtClean="0"/>
              <a:t>75% - от хронического бронхита и </a:t>
            </a:r>
          </a:p>
          <a:p>
            <a:r>
              <a:rPr lang="ru-RU" sz="3200" b="1" dirty="0" smtClean="0"/>
              <a:t>25% - от ишемической болезни сердца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Что происходит в организме у курящих подростков: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изменяются функции центральной нервной и сердечно </a:t>
            </a:r>
            <a:r>
              <a:rPr lang="ru-RU" dirty="0" smtClean="0"/>
              <a:t>- сосудистой систем;</a:t>
            </a:r>
          </a:p>
          <a:p>
            <a:r>
              <a:rPr lang="ru-RU" dirty="0"/>
              <a:t>нарушаются обменные процессы в организме, особенно усвоение витаминов А, В1, В6, В12, а витамин С </a:t>
            </a:r>
            <a:r>
              <a:rPr lang="ru-RU" dirty="0" smtClean="0"/>
              <a:t>разрушается;</a:t>
            </a:r>
          </a:p>
          <a:p>
            <a:r>
              <a:rPr lang="ru-RU" dirty="0"/>
              <a:t>останавливается общее развитие, замедляется </a:t>
            </a:r>
            <a:r>
              <a:rPr lang="ru-RU" dirty="0" smtClean="0"/>
              <a:t>рост</a:t>
            </a:r>
          </a:p>
          <a:p>
            <a:r>
              <a:rPr lang="ru-RU" dirty="0"/>
              <a:t>развивается малокровие, а также </a:t>
            </a:r>
            <a:r>
              <a:rPr lang="ru-RU" dirty="0" smtClean="0"/>
              <a:t>близорукость;</a:t>
            </a:r>
          </a:p>
          <a:p>
            <a:r>
              <a:rPr lang="ru-RU" dirty="0"/>
              <a:t>п</a:t>
            </a:r>
            <a:r>
              <a:rPr lang="ru-RU" dirty="0" smtClean="0"/>
              <a:t>овышается артериального давления;</a:t>
            </a:r>
          </a:p>
          <a:p>
            <a:r>
              <a:rPr lang="ru-RU" dirty="0"/>
              <a:t>курящие чаще страдают простудными заболеваниями, чем некурящие.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38"/>
            <a:ext cx="8329642" cy="65833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>
              <a:solidFill>
                <a:srgbClr val="C00000"/>
              </a:solidFill>
            </a:endParaRPr>
          </a:p>
          <a:p>
            <a:pPr lvl="0"/>
            <a:endParaRPr lang="ru-RU" sz="1800" dirty="0" smtClean="0"/>
          </a:p>
          <a:p>
            <a:pPr lvl="0"/>
            <a:endParaRPr lang="ru-RU" sz="1800" dirty="0"/>
          </a:p>
          <a:p>
            <a:pPr lvl="0"/>
            <a:endParaRPr lang="ru-RU" sz="1800" dirty="0" smtClean="0"/>
          </a:p>
          <a:p>
            <a:pPr lvl="0"/>
            <a:endParaRPr lang="ru-RU" sz="1800" dirty="0"/>
          </a:p>
          <a:p>
            <a:pPr lvl="0"/>
            <a:endParaRPr lang="ru-RU" sz="1800" dirty="0" smtClean="0"/>
          </a:p>
          <a:p>
            <a:pPr lvl="0"/>
            <a:endParaRPr lang="ru-RU" sz="1800" dirty="0"/>
          </a:p>
          <a:p>
            <a:pPr lvl="0"/>
            <a:endParaRPr lang="ru-RU" sz="1800" dirty="0" smtClean="0"/>
          </a:p>
          <a:p>
            <a:pPr lvl="0"/>
            <a:endParaRPr lang="ru-RU" sz="1800" dirty="0"/>
          </a:p>
          <a:p>
            <a:pPr lvl="0"/>
            <a:endParaRPr lang="ru-RU" sz="1800" dirty="0" smtClean="0"/>
          </a:p>
          <a:p>
            <a:pPr lvl="0"/>
            <a:endParaRPr lang="ru-RU" sz="1800" dirty="0" smtClean="0"/>
          </a:p>
          <a:p>
            <a:pPr lvl="0"/>
            <a:endParaRPr lang="ru-RU" sz="1800" dirty="0"/>
          </a:p>
          <a:p>
            <a:pPr lvl="0"/>
            <a:r>
              <a:rPr lang="ru-RU" sz="1800" dirty="0" smtClean="0"/>
              <a:t>из </a:t>
            </a:r>
            <a:r>
              <a:rPr lang="ru-RU" sz="1800" dirty="0"/>
              <a:t>100 % (56 человек) опрошенных курят 21%   (12 человек)   </a:t>
            </a:r>
            <a:endParaRPr lang="ru-RU" sz="1800" dirty="0" smtClean="0"/>
          </a:p>
          <a:p>
            <a:pPr lvl="0"/>
            <a:r>
              <a:rPr lang="ru-RU" sz="1800" dirty="0" smtClean="0"/>
              <a:t>79% (44 человека) не курят                                                                                </a:t>
            </a:r>
            <a:endParaRPr lang="ru-RU" sz="1800" dirty="0"/>
          </a:p>
          <a:p>
            <a:pPr lvl="0"/>
            <a:r>
              <a:rPr lang="ru-RU" sz="1800" dirty="0"/>
              <a:t>35% </a:t>
            </a:r>
            <a:r>
              <a:rPr lang="ru-RU" sz="1800" dirty="0" smtClean="0"/>
              <a:t> (19 человек) являются </a:t>
            </a:r>
            <a:r>
              <a:rPr lang="ru-RU" sz="1800" dirty="0"/>
              <a:t>пассивными курильщиками, так как один или несколько членов семьи курят</a:t>
            </a:r>
          </a:p>
          <a:p>
            <a:r>
              <a:rPr lang="ru-RU" sz="1800" dirty="0" smtClean="0"/>
              <a:t>   8% (5 человек) пробовали курить</a:t>
            </a:r>
            <a:endParaRPr lang="ru-RU" sz="1800" dirty="0"/>
          </a:p>
          <a:p>
            <a:r>
              <a:rPr lang="ru-RU" sz="1800" dirty="0" smtClean="0"/>
              <a:t> </a:t>
            </a:r>
            <a:r>
              <a:rPr lang="ru-RU" sz="1800" dirty="0"/>
              <a:t>процент курящих девушек в нашей школе составляет 2 </a:t>
            </a:r>
            <a:r>
              <a:rPr lang="ru-RU" sz="1800" dirty="0" smtClean="0"/>
              <a:t>% (2 человека)</a:t>
            </a:r>
            <a:endParaRPr lang="ru-RU" sz="1800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42687"/>
              </p:ext>
            </p:extLst>
          </p:nvPr>
        </p:nvGraphicFramePr>
        <p:xfrm>
          <a:off x="1043608" y="116632"/>
          <a:ext cx="6696744" cy="397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4" imgW="6858000" imgH="3943318" progId="Excel.Chart.8">
                  <p:embed/>
                </p:oleObj>
              </mc:Choice>
              <mc:Fallback>
                <p:oleObj name="Диаграмма" r:id="rId4" imgW="6858000" imgH="394331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6632"/>
                        <a:ext cx="6696744" cy="397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27" y="404664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Причины, по которым подростки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начинают курить: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59738"/>
              </p:ext>
            </p:extLst>
          </p:nvPr>
        </p:nvGraphicFramePr>
        <p:xfrm>
          <a:off x="611557" y="1196753"/>
          <a:ext cx="8136906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3"/>
                <a:gridCol w="4068453"/>
              </a:tblGrid>
              <a:tr h="6112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Причина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73992">
                <a:tc>
                  <a:txBody>
                    <a:bodyPr/>
                    <a:lstStyle/>
                    <a:p>
                      <a:r>
                        <a:rPr lang="ru-RU" dirty="0" smtClean="0"/>
                        <a:t>Чтобы выглядеть старше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22% (12 человек)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992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Курить – это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круто»                   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26% (14 человек)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992">
                <a:tc>
                  <a:txBody>
                    <a:bodyPr/>
                    <a:lstStyle/>
                    <a:p>
                      <a:r>
                        <a:rPr lang="ru-RU" dirty="0" smtClean="0"/>
                        <a:t>Никотиновая зависимость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13% (7 человек)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992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Доступность</a:t>
                      </a:r>
                      <a:r>
                        <a:rPr lang="ru-RU" baseline="0" dirty="0" smtClean="0"/>
                        <a:t> сигарет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 (5 человек)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992">
                <a:tc>
                  <a:txBody>
                    <a:bodyPr/>
                    <a:lstStyle/>
                    <a:p>
                      <a:r>
                        <a:rPr lang="ru-RU" dirty="0" smtClean="0"/>
                        <a:t>Удовольствие от курения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14% (8 человек)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5322">
                <a:tc>
                  <a:txBody>
                    <a:bodyPr/>
                    <a:lstStyle/>
                    <a:p>
                      <a:r>
                        <a:rPr lang="ru-RU" dirty="0" smtClean="0"/>
                        <a:t>«За компанию»,</a:t>
                      </a:r>
                      <a:r>
                        <a:rPr lang="ru-RU" baseline="0" dirty="0" smtClean="0"/>
                        <a:t> не выделяться из друзей, которые курят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15% (8 человек)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751</Words>
  <Application>Microsoft Office PowerPoint</Application>
  <PresentationFormat>Экран (4:3)</PresentationFormat>
  <Paragraphs>163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Диаграмма</vt:lpstr>
      <vt:lpstr>Презентация PowerPoint</vt:lpstr>
      <vt:lpstr>Тема моего исследования: </vt:lpstr>
      <vt:lpstr> Задачи исследования:   </vt:lpstr>
      <vt:lpstr>Презентация PowerPoint</vt:lpstr>
      <vt:lpstr>Презентация PowerPoint</vt:lpstr>
      <vt:lpstr> Что должен каждый знать о курении </vt:lpstr>
      <vt:lpstr>Что происходит в организме у курящих подростков:</vt:lpstr>
      <vt:lpstr> </vt:lpstr>
      <vt:lpstr>Причины, по которым подростки  начинают курить: </vt:lpstr>
      <vt:lpstr> Методика №1 Количество дыхательных движений в минуту</vt:lpstr>
      <vt:lpstr>2 методика «Проба с приседаниями»</vt:lpstr>
      <vt:lpstr>3 методика «Проба Штанге и Генча»</vt:lpstr>
      <vt:lpstr>В результате проведенного исследования, я научилась: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Организатор</dc:creator>
  <cp:lastModifiedBy>Организатор</cp:lastModifiedBy>
  <cp:revision>30</cp:revision>
  <dcterms:modified xsi:type="dcterms:W3CDTF">2020-11-23T09:02:06Z</dcterms:modified>
</cp:coreProperties>
</file>