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1" r:id="rId3"/>
    <p:sldId id="263" r:id="rId4"/>
    <p:sldId id="265" r:id="rId5"/>
    <p:sldId id="258" r:id="rId6"/>
    <p:sldId id="266" r:id="rId7"/>
    <p:sldId id="257" r:id="rId8"/>
    <p:sldId id="262" r:id="rId9"/>
  </p:sldIdLst>
  <p:sldSz cx="8120063" cy="10826750" type="B4ISO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238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F47E3-AA3F-4304-AD6E-C77D659A7A2B}" type="datetimeFigureOut">
              <a:rPr lang="ru-RU" smtClean="0"/>
              <a:t>28.03.2018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1692D-697B-44C1-A1A5-E48E2B77B8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148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F9EEB-ED66-4C43-9F50-C2964E63536A}" type="datetimeFigureOut">
              <a:rPr lang="ru-RU" smtClean="0"/>
              <a:t>28.03.2018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703638" y="857250"/>
            <a:ext cx="17367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03680-044D-4794-ABE6-53E2FCB0D9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670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03638" y="857250"/>
            <a:ext cx="1736725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3680-044D-4794-ABE6-53E2FCB0D9C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284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03638" y="857250"/>
            <a:ext cx="1736725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3680-044D-4794-ABE6-53E2FCB0D9C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957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03638" y="857250"/>
            <a:ext cx="1736725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3680-044D-4794-ABE6-53E2FCB0D9C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351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03638" y="857250"/>
            <a:ext cx="1736725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3680-044D-4794-ABE6-53E2FCB0D9CF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83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005" y="1771882"/>
            <a:ext cx="6902054" cy="3769313"/>
          </a:xfrm>
        </p:spPr>
        <p:txBody>
          <a:bodyPr anchor="b"/>
          <a:lstStyle>
            <a:lvl1pPr algn="ctr">
              <a:defRPr sz="532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5011" y="5686552"/>
            <a:ext cx="6090047" cy="2613959"/>
          </a:xfrm>
        </p:spPr>
        <p:txBody>
          <a:bodyPr/>
          <a:lstStyle>
            <a:lvl1pPr marL="0" indent="0" algn="ctr">
              <a:buNone/>
              <a:defRPr sz="2131"/>
            </a:lvl1pPr>
            <a:lvl2pPr marL="405975" indent="0" algn="ctr">
              <a:buNone/>
              <a:defRPr sz="1776"/>
            </a:lvl2pPr>
            <a:lvl3pPr marL="811946" indent="0" algn="ctr">
              <a:buNone/>
              <a:defRPr sz="1599"/>
            </a:lvl3pPr>
            <a:lvl4pPr marL="1217921" indent="0" algn="ctr">
              <a:buNone/>
              <a:defRPr sz="1421"/>
            </a:lvl4pPr>
            <a:lvl5pPr marL="1623893" indent="0" algn="ctr">
              <a:buNone/>
              <a:defRPr sz="1421"/>
            </a:lvl5pPr>
            <a:lvl6pPr marL="2029866" indent="0" algn="ctr">
              <a:buNone/>
              <a:defRPr sz="1421"/>
            </a:lvl6pPr>
            <a:lvl7pPr marL="2435841" indent="0" algn="ctr">
              <a:buNone/>
              <a:defRPr sz="1421"/>
            </a:lvl7pPr>
            <a:lvl8pPr marL="2841813" indent="0" algn="ctr">
              <a:buNone/>
              <a:defRPr sz="1421"/>
            </a:lvl8pPr>
            <a:lvl9pPr marL="3247787" indent="0" algn="ctr">
              <a:buNone/>
              <a:defRPr sz="1421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01F4F-E5FF-4557-AC2D-BF65F08FA41D}" type="datetime1">
              <a:rPr lang="ru-RU" smtClean="0"/>
              <a:t>28.03.2018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F21B-D8C9-4549-AF87-E5281ECE47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16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D165-F8B7-40BE-B831-0956D623C7D5}" type="datetime1">
              <a:rPr lang="ru-RU" smtClean="0"/>
              <a:t>28.03.2018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F21B-D8C9-4549-AF87-E5281ECE47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8977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10923" y="576424"/>
            <a:ext cx="1750889" cy="917517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8256" y="576424"/>
            <a:ext cx="5151165" cy="917517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8CC0F-58F7-4D6C-80BC-5ABBE58026CD}" type="datetime1">
              <a:rPr lang="ru-RU" smtClean="0"/>
              <a:t>28.03.2018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F21B-D8C9-4549-AF87-E5281ECE47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2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6931-1193-4B0B-B4D5-A035E7432AF5}" type="datetime1">
              <a:rPr lang="ru-RU" smtClean="0"/>
              <a:t>28.03.2018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F21B-D8C9-4549-AF87-E5281ECE47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50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027" y="2699172"/>
            <a:ext cx="7003554" cy="4503626"/>
          </a:xfrm>
        </p:spPr>
        <p:txBody>
          <a:bodyPr anchor="b"/>
          <a:lstStyle>
            <a:lvl1pPr>
              <a:defRPr sz="532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027" y="7245409"/>
            <a:ext cx="7003554" cy="2368351"/>
          </a:xfrm>
        </p:spPr>
        <p:txBody>
          <a:bodyPr/>
          <a:lstStyle>
            <a:lvl1pPr marL="0" indent="0">
              <a:buNone/>
              <a:defRPr sz="2131">
                <a:solidFill>
                  <a:schemeClr val="tx1"/>
                </a:solidFill>
              </a:defRPr>
            </a:lvl1pPr>
            <a:lvl2pPr marL="405975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2pPr>
            <a:lvl3pPr marL="81194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3pPr>
            <a:lvl4pPr marL="1217921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4pPr>
            <a:lvl5pPr marL="1623893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5pPr>
            <a:lvl6pPr marL="2029866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6pPr>
            <a:lvl7pPr marL="2435841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7pPr>
            <a:lvl8pPr marL="2841813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8pPr>
            <a:lvl9pPr marL="3247787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30B0-1631-41C9-82BE-8A8EF607B245}" type="datetime1">
              <a:rPr lang="ru-RU" smtClean="0"/>
              <a:t>28.03.2018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F21B-D8C9-4549-AF87-E5281ECE47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3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257" y="2882124"/>
            <a:ext cx="3451027" cy="68694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0784" y="2882124"/>
            <a:ext cx="3451027" cy="68694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BA-E5E1-4B1B-8219-0B41A19AD893}" type="datetime1">
              <a:rPr lang="ru-RU" smtClean="0"/>
              <a:t>28.03.2018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F21B-D8C9-4549-AF87-E5281ECE47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275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312" y="576432"/>
            <a:ext cx="7003554" cy="20926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9313" y="2654063"/>
            <a:ext cx="3435167" cy="1300713"/>
          </a:xfrm>
        </p:spPr>
        <p:txBody>
          <a:bodyPr anchor="b"/>
          <a:lstStyle>
            <a:lvl1pPr marL="0" indent="0">
              <a:buNone/>
              <a:defRPr sz="2131" b="1"/>
            </a:lvl1pPr>
            <a:lvl2pPr marL="405975" indent="0">
              <a:buNone/>
              <a:defRPr sz="1776" b="1"/>
            </a:lvl2pPr>
            <a:lvl3pPr marL="811946" indent="0">
              <a:buNone/>
              <a:defRPr sz="1599" b="1"/>
            </a:lvl3pPr>
            <a:lvl4pPr marL="1217921" indent="0">
              <a:buNone/>
              <a:defRPr sz="1421" b="1"/>
            </a:lvl4pPr>
            <a:lvl5pPr marL="1623893" indent="0">
              <a:buNone/>
              <a:defRPr sz="1421" b="1"/>
            </a:lvl5pPr>
            <a:lvl6pPr marL="2029866" indent="0">
              <a:buNone/>
              <a:defRPr sz="1421" b="1"/>
            </a:lvl6pPr>
            <a:lvl7pPr marL="2435841" indent="0">
              <a:buNone/>
              <a:defRPr sz="1421" b="1"/>
            </a:lvl7pPr>
            <a:lvl8pPr marL="2841813" indent="0">
              <a:buNone/>
              <a:defRPr sz="1421" b="1"/>
            </a:lvl8pPr>
            <a:lvl9pPr marL="3247787" indent="0">
              <a:buNone/>
              <a:defRPr sz="142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313" y="3954776"/>
            <a:ext cx="3435167" cy="5816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0783" y="2654063"/>
            <a:ext cx="3452084" cy="1300713"/>
          </a:xfrm>
        </p:spPr>
        <p:txBody>
          <a:bodyPr anchor="b"/>
          <a:lstStyle>
            <a:lvl1pPr marL="0" indent="0">
              <a:buNone/>
              <a:defRPr sz="2131" b="1"/>
            </a:lvl1pPr>
            <a:lvl2pPr marL="405975" indent="0">
              <a:buNone/>
              <a:defRPr sz="1776" b="1"/>
            </a:lvl2pPr>
            <a:lvl3pPr marL="811946" indent="0">
              <a:buNone/>
              <a:defRPr sz="1599" b="1"/>
            </a:lvl3pPr>
            <a:lvl4pPr marL="1217921" indent="0">
              <a:buNone/>
              <a:defRPr sz="1421" b="1"/>
            </a:lvl4pPr>
            <a:lvl5pPr marL="1623893" indent="0">
              <a:buNone/>
              <a:defRPr sz="1421" b="1"/>
            </a:lvl5pPr>
            <a:lvl6pPr marL="2029866" indent="0">
              <a:buNone/>
              <a:defRPr sz="1421" b="1"/>
            </a:lvl6pPr>
            <a:lvl7pPr marL="2435841" indent="0">
              <a:buNone/>
              <a:defRPr sz="1421" b="1"/>
            </a:lvl7pPr>
            <a:lvl8pPr marL="2841813" indent="0">
              <a:buNone/>
              <a:defRPr sz="1421" b="1"/>
            </a:lvl8pPr>
            <a:lvl9pPr marL="3247787" indent="0">
              <a:buNone/>
              <a:defRPr sz="142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0783" y="3954776"/>
            <a:ext cx="3452084" cy="5816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825B-B099-41A2-A3B3-04F0558C1678}" type="datetime1">
              <a:rPr lang="ru-RU" smtClean="0"/>
              <a:t>28.03.2018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F21B-D8C9-4549-AF87-E5281ECE47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32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16412-65B6-49F9-8F34-947AE9857916}" type="datetime1">
              <a:rPr lang="ru-RU" smtClean="0"/>
              <a:t>28.03.2018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F21B-D8C9-4549-AF87-E5281ECE47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68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E5C7-11E1-428D-903A-9070D4964F2A}" type="datetime1">
              <a:rPr lang="ru-RU" smtClean="0"/>
              <a:t>28.03.2018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F21B-D8C9-4549-AF87-E5281ECE47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518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312" y="721782"/>
            <a:ext cx="2618932" cy="2526243"/>
          </a:xfrm>
        </p:spPr>
        <p:txBody>
          <a:bodyPr anchor="b"/>
          <a:lstStyle>
            <a:lvl1pPr>
              <a:defRPr sz="284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084" y="1558853"/>
            <a:ext cx="4110782" cy="7694010"/>
          </a:xfrm>
        </p:spPr>
        <p:txBody>
          <a:bodyPr/>
          <a:lstStyle>
            <a:lvl1pPr>
              <a:defRPr sz="2843"/>
            </a:lvl1pPr>
            <a:lvl2pPr>
              <a:defRPr sz="2487"/>
            </a:lvl2pPr>
            <a:lvl3pPr>
              <a:defRPr sz="2131"/>
            </a:lvl3pPr>
            <a:lvl4pPr>
              <a:defRPr sz="1776"/>
            </a:lvl4pPr>
            <a:lvl5pPr>
              <a:defRPr sz="1776"/>
            </a:lvl5pPr>
            <a:lvl6pPr>
              <a:defRPr sz="1776"/>
            </a:lvl6pPr>
            <a:lvl7pPr>
              <a:defRPr sz="1776"/>
            </a:lvl7pPr>
            <a:lvl8pPr>
              <a:defRPr sz="1776"/>
            </a:lvl8pPr>
            <a:lvl9pPr>
              <a:defRPr sz="177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9312" y="3248025"/>
            <a:ext cx="2618932" cy="6017368"/>
          </a:xfrm>
        </p:spPr>
        <p:txBody>
          <a:bodyPr/>
          <a:lstStyle>
            <a:lvl1pPr marL="0" indent="0">
              <a:buNone/>
              <a:defRPr sz="1421"/>
            </a:lvl1pPr>
            <a:lvl2pPr marL="405975" indent="0">
              <a:buNone/>
              <a:defRPr sz="1243"/>
            </a:lvl2pPr>
            <a:lvl3pPr marL="811946" indent="0">
              <a:buNone/>
              <a:defRPr sz="1067"/>
            </a:lvl3pPr>
            <a:lvl4pPr marL="1217921" indent="0">
              <a:buNone/>
              <a:defRPr sz="888"/>
            </a:lvl4pPr>
            <a:lvl5pPr marL="1623893" indent="0">
              <a:buNone/>
              <a:defRPr sz="888"/>
            </a:lvl5pPr>
            <a:lvl6pPr marL="2029866" indent="0">
              <a:buNone/>
              <a:defRPr sz="888"/>
            </a:lvl6pPr>
            <a:lvl7pPr marL="2435841" indent="0">
              <a:buNone/>
              <a:defRPr sz="888"/>
            </a:lvl7pPr>
            <a:lvl8pPr marL="2841813" indent="0">
              <a:buNone/>
              <a:defRPr sz="888"/>
            </a:lvl8pPr>
            <a:lvl9pPr marL="3247787" indent="0">
              <a:buNone/>
              <a:defRPr sz="88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BD85-92FA-414F-B6C2-60B5DC5CF722}" type="datetime1">
              <a:rPr lang="ru-RU" smtClean="0"/>
              <a:t>28.03.2018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F21B-D8C9-4549-AF87-E5281ECE47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50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312" y="721782"/>
            <a:ext cx="2618932" cy="2526243"/>
          </a:xfrm>
        </p:spPr>
        <p:txBody>
          <a:bodyPr anchor="b"/>
          <a:lstStyle>
            <a:lvl1pPr>
              <a:defRPr sz="284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52084" y="1558853"/>
            <a:ext cx="4110782" cy="7694010"/>
          </a:xfrm>
        </p:spPr>
        <p:txBody>
          <a:bodyPr anchor="t"/>
          <a:lstStyle>
            <a:lvl1pPr marL="0" indent="0">
              <a:buNone/>
              <a:defRPr sz="2843"/>
            </a:lvl1pPr>
            <a:lvl2pPr marL="405975" indent="0">
              <a:buNone/>
              <a:defRPr sz="2487"/>
            </a:lvl2pPr>
            <a:lvl3pPr marL="811946" indent="0">
              <a:buNone/>
              <a:defRPr sz="2131"/>
            </a:lvl3pPr>
            <a:lvl4pPr marL="1217921" indent="0">
              <a:buNone/>
              <a:defRPr sz="1776"/>
            </a:lvl4pPr>
            <a:lvl5pPr marL="1623893" indent="0">
              <a:buNone/>
              <a:defRPr sz="1776"/>
            </a:lvl5pPr>
            <a:lvl6pPr marL="2029866" indent="0">
              <a:buNone/>
              <a:defRPr sz="1776"/>
            </a:lvl6pPr>
            <a:lvl7pPr marL="2435841" indent="0">
              <a:buNone/>
              <a:defRPr sz="1776"/>
            </a:lvl7pPr>
            <a:lvl8pPr marL="2841813" indent="0">
              <a:buNone/>
              <a:defRPr sz="1776"/>
            </a:lvl8pPr>
            <a:lvl9pPr marL="3247787" indent="0">
              <a:buNone/>
              <a:defRPr sz="1776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9312" y="3248025"/>
            <a:ext cx="2618932" cy="6017368"/>
          </a:xfrm>
        </p:spPr>
        <p:txBody>
          <a:bodyPr/>
          <a:lstStyle>
            <a:lvl1pPr marL="0" indent="0">
              <a:buNone/>
              <a:defRPr sz="1421"/>
            </a:lvl1pPr>
            <a:lvl2pPr marL="405975" indent="0">
              <a:buNone/>
              <a:defRPr sz="1243"/>
            </a:lvl2pPr>
            <a:lvl3pPr marL="811946" indent="0">
              <a:buNone/>
              <a:defRPr sz="1067"/>
            </a:lvl3pPr>
            <a:lvl4pPr marL="1217921" indent="0">
              <a:buNone/>
              <a:defRPr sz="888"/>
            </a:lvl4pPr>
            <a:lvl5pPr marL="1623893" indent="0">
              <a:buNone/>
              <a:defRPr sz="888"/>
            </a:lvl5pPr>
            <a:lvl6pPr marL="2029866" indent="0">
              <a:buNone/>
              <a:defRPr sz="888"/>
            </a:lvl6pPr>
            <a:lvl7pPr marL="2435841" indent="0">
              <a:buNone/>
              <a:defRPr sz="888"/>
            </a:lvl7pPr>
            <a:lvl8pPr marL="2841813" indent="0">
              <a:buNone/>
              <a:defRPr sz="888"/>
            </a:lvl8pPr>
            <a:lvl9pPr marL="3247787" indent="0">
              <a:buNone/>
              <a:defRPr sz="88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3F76-6392-4BD8-B02E-68E3ADB7DB3C}" type="datetime1">
              <a:rPr lang="ru-RU" smtClean="0"/>
              <a:t>28.03.2018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F21B-D8C9-4549-AF87-E5281ECE47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52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255" y="576432"/>
            <a:ext cx="7003554" cy="2092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255" y="2882124"/>
            <a:ext cx="7003554" cy="6869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8254" y="10034795"/>
            <a:ext cx="1827014" cy="57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ADD33-1BF4-44C6-8040-8DDEE6D5F900}" type="datetime1">
              <a:rPr lang="ru-RU" smtClean="0"/>
              <a:t>28.03.2018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9774" y="10034795"/>
            <a:ext cx="2740521" cy="57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4796" y="10034795"/>
            <a:ext cx="1827014" cy="57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AF21B-D8C9-4549-AF87-E5281ECE47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66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811946" rtl="0" eaLnBrk="1" latinLnBrk="0" hangingPunct="1">
        <a:lnSpc>
          <a:spcPct val="90000"/>
        </a:lnSpc>
        <a:spcBef>
          <a:spcPct val="0"/>
        </a:spcBef>
        <a:buNone/>
        <a:defRPr sz="39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987" indent="-202987" algn="l" defTabSz="811946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sz="2487" kern="1200">
          <a:solidFill>
            <a:schemeClr val="tx1"/>
          </a:solidFill>
          <a:latin typeface="+mn-lt"/>
          <a:ea typeface="+mn-ea"/>
          <a:cs typeface="+mn-cs"/>
        </a:defRPr>
      </a:lvl1pPr>
      <a:lvl2pPr marL="608960" indent="-202987" algn="l" defTabSz="811946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2pPr>
      <a:lvl3pPr marL="1014934" indent="-202987" algn="l" defTabSz="811946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420907" indent="-202987" algn="l" defTabSz="811946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9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9" indent="-202987" algn="l" defTabSz="811946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232854" indent="-202987" algn="l" defTabSz="811946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9" kern="1200">
          <a:solidFill>
            <a:schemeClr val="tx1"/>
          </a:solidFill>
          <a:latin typeface="+mn-lt"/>
          <a:ea typeface="+mn-ea"/>
          <a:cs typeface="+mn-cs"/>
        </a:defRPr>
      </a:lvl6pPr>
      <a:lvl7pPr marL="2638827" indent="-202987" algn="l" defTabSz="811946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9" kern="1200">
          <a:solidFill>
            <a:schemeClr val="tx1"/>
          </a:solidFill>
          <a:latin typeface="+mn-lt"/>
          <a:ea typeface="+mn-ea"/>
          <a:cs typeface="+mn-cs"/>
        </a:defRPr>
      </a:lvl7pPr>
      <a:lvl8pPr marL="3044800" indent="-202987" algn="l" defTabSz="811946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9" kern="1200">
          <a:solidFill>
            <a:schemeClr val="tx1"/>
          </a:solidFill>
          <a:latin typeface="+mn-lt"/>
          <a:ea typeface="+mn-ea"/>
          <a:cs typeface="+mn-cs"/>
        </a:defRPr>
      </a:lvl8pPr>
      <a:lvl9pPr marL="3450774" indent="-202987" algn="l" defTabSz="811946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1946" rtl="0" eaLnBrk="1" latinLnBrk="0" hangingPunct="1">
        <a:defRPr sz="1599" kern="1200">
          <a:solidFill>
            <a:schemeClr val="tx1"/>
          </a:solidFill>
          <a:latin typeface="+mn-lt"/>
          <a:ea typeface="+mn-ea"/>
          <a:cs typeface="+mn-cs"/>
        </a:defRPr>
      </a:lvl1pPr>
      <a:lvl2pPr marL="405975" algn="l" defTabSz="811946" rtl="0" eaLnBrk="1" latinLnBrk="0" hangingPunct="1">
        <a:defRPr sz="1599" kern="1200">
          <a:solidFill>
            <a:schemeClr val="tx1"/>
          </a:solidFill>
          <a:latin typeface="+mn-lt"/>
          <a:ea typeface="+mn-ea"/>
          <a:cs typeface="+mn-cs"/>
        </a:defRPr>
      </a:lvl2pPr>
      <a:lvl3pPr marL="811946" algn="l" defTabSz="811946" rtl="0" eaLnBrk="1" latinLnBrk="0" hangingPunct="1">
        <a:defRPr sz="1599" kern="1200">
          <a:solidFill>
            <a:schemeClr val="tx1"/>
          </a:solidFill>
          <a:latin typeface="+mn-lt"/>
          <a:ea typeface="+mn-ea"/>
          <a:cs typeface="+mn-cs"/>
        </a:defRPr>
      </a:lvl3pPr>
      <a:lvl4pPr marL="1217921" algn="l" defTabSz="811946" rtl="0" eaLnBrk="1" latinLnBrk="0" hangingPunct="1">
        <a:defRPr sz="1599" kern="1200">
          <a:solidFill>
            <a:schemeClr val="tx1"/>
          </a:solidFill>
          <a:latin typeface="+mn-lt"/>
          <a:ea typeface="+mn-ea"/>
          <a:cs typeface="+mn-cs"/>
        </a:defRPr>
      </a:lvl4pPr>
      <a:lvl5pPr marL="1623893" algn="l" defTabSz="811946" rtl="0" eaLnBrk="1" latinLnBrk="0" hangingPunct="1"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029866" algn="l" defTabSz="811946" rtl="0" eaLnBrk="1" latinLnBrk="0" hangingPunct="1">
        <a:defRPr sz="1599" kern="1200">
          <a:solidFill>
            <a:schemeClr val="tx1"/>
          </a:solidFill>
          <a:latin typeface="+mn-lt"/>
          <a:ea typeface="+mn-ea"/>
          <a:cs typeface="+mn-cs"/>
        </a:defRPr>
      </a:lvl6pPr>
      <a:lvl7pPr marL="2435841" algn="l" defTabSz="811946" rtl="0" eaLnBrk="1" latinLnBrk="0" hangingPunct="1">
        <a:defRPr sz="1599" kern="1200">
          <a:solidFill>
            <a:schemeClr val="tx1"/>
          </a:solidFill>
          <a:latin typeface="+mn-lt"/>
          <a:ea typeface="+mn-ea"/>
          <a:cs typeface="+mn-cs"/>
        </a:defRPr>
      </a:lvl7pPr>
      <a:lvl8pPr marL="2841813" algn="l" defTabSz="811946" rtl="0" eaLnBrk="1" latinLnBrk="0" hangingPunct="1">
        <a:defRPr sz="1599" kern="1200">
          <a:solidFill>
            <a:schemeClr val="tx1"/>
          </a:solidFill>
          <a:latin typeface="+mn-lt"/>
          <a:ea typeface="+mn-ea"/>
          <a:cs typeface="+mn-cs"/>
        </a:defRPr>
      </a:lvl8pPr>
      <a:lvl9pPr marL="3247787" algn="l" defTabSz="811946" rtl="0" eaLnBrk="1" latinLnBrk="0" hangingPunct="1">
        <a:defRPr sz="1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berdugino.depon72.ru/wp-content/uploads/sites/153/2018/03/IMG_1027.jpg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12" Type="http://schemas.openxmlformats.org/officeDocument/2006/relationships/image" Target="../media/image12.jpeg"/><Relationship Id="rId2" Type="http://schemas.openxmlformats.org/officeDocument/2006/relationships/hyperlink" Target="http://berdugino.depon72.ru/wp-content/uploads/sites/153/2018/03/IMG_106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erdugino.depon72.ru/wp-content/uploads/sites/153/2018/03/IMG_1024.jpg" TargetMode="External"/><Relationship Id="rId11" Type="http://schemas.openxmlformats.org/officeDocument/2006/relationships/hyperlink" Target="http://berdugino.depon72.ru/wp-content/uploads/sites/153/2018/03/IMG_1018.jpg" TargetMode="External"/><Relationship Id="rId5" Type="http://schemas.openxmlformats.org/officeDocument/2006/relationships/image" Target="../media/image8.jpeg"/><Relationship Id="rId10" Type="http://schemas.openxmlformats.org/officeDocument/2006/relationships/image" Target="../media/image11.JPG"/><Relationship Id="rId4" Type="http://schemas.openxmlformats.org/officeDocument/2006/relationships/hyperlink" Target="http://berdugino.depon72.ru/wp-content/uploads/sites/153/2018/03/IMG_1023.jpg" TargetMode="Externa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hyperlink" Target="http://berdugino.depon72.ru/wp-content/uploads/sites/153/2018/03/IMG_1153.jpg" TargetMode="External"/><Relationship Id="rId3" Type="http://schemas.openxmlformats.org/officeDocument/2006/relationships/hyperlink" Target="http://berdugino.depon72.ru/wp-content/uploads/sites/153/2018/03/IMG_1080.jpg" TargetMode="External"/><Relationship Id="rId7" Type="http://schemas.openxmlformats.org/officeDocument/2006/relationships/hyperlink" Target="http://berdugino.depon72.ru/wp-content/uploads/sites/153/2018/03/IMG_1139.jpg" TargetMode="External"/><Relationship Id="rId12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hyperlink" Target="http://berdugino.depon72.ru/wp-content/uploads/sites/153/2018/03/IMG_1152.jpg" TargetMode="External"/><Relationship Id="rId5" Type="http://schemas.openxmlformats.org/officeDocument/2006/relationships/hyperlink" Target="http://berdugino.depon72.ru/wp-content/uploads/sites/153/2018/03/IMG_1128.jpg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13.jpeg"/><Relationship Id="rId9" Type="http://schemas.openxmlformats.org/officeDocument/2006/relationships/hyperlink" Target="http://berdugino.depon72.ru/wp-content/uploads/sites/153/2018/03/IMG_1094.jpg" TargetMode="External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berdugino.depon72.ru/wp-content/uploads/sites/153/2018/03/DSCN2072.jpg" TargetMode="External"/><Relationship Id="rId7" Type="http://schemas.openxmlformats.org/officeDocument/2006/relationships/hyperlink" Target="http://berdugino.depon72.ru/wp-content/uploads/sites/153/2018/03/181.jpg" TargetMode="Externa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hyperlink" Target="http://berdugino.depon72.ru/wp-content/uploads/sites/153/2018/03/121.jpg" TargetMode="External"/><Relationship Id="rId5" Type="http://schemas.openxmlformats.org/officeDocument/2006/relationships/hyperlink" Target="http://berdugino.depon72.ru/wp-content/uploads/sites/153/2018/03/16.jpg" TargetMode="External"/><Relationship Id="rId10" Type="http://schemas.openxmlformats.org/officeDocument/2006/relationships/image" Target="../media/image22.jpeg"/><Relationship Id="rId4" Type="http://schemas.openxmlformats.org/officeDocument/2006/relationships/image" Target="../media/image19.jpeg"/><Relationship Id="rId9" Type="http://schemas.openxmlformats.org/officeDocument/2006/relationships/hyperlink" Target="http://berdugino.depon72.ru/wp-content/uploads/sites/153/2018/03/19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2895" y="988136"/>
            <a:ext cx="6920647" cy="1161103"/>
          </a:xfrm>
        </p:spPr>
        <p:txBody>
          <a:bodyPr>
            <a:noAutofit/>
          </a:bodyPr>
          <a:lstStyle/>
          <a:p>
            <a:pPr algn="l"/>
            <a:r>
              <a:rPr lang="en-US" sz="6600" b="1" dirty="0">
                <a:latin typeface="Adobe Caslon Pro Bold" panose="0205070206050A020403" pitchFamily="18" charset="0"/>
              </a:rPr>
              <a:t>BERD.SCHOOL</a:t>
            </a:r>
            <a:endParaRPr lang="ru-RU" sz="66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12190" y="2173934"/>
            <a:ext cx="7588787" cy="1753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4638" y="10263580"/>
            <a:ext cx="4429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Подписывайтесь на нашу группу ВКонтакте</a:t>
            </a: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413" y="10141831"/>
            <a:ext cx="442749" cy="4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677018" y="10272629"/>
            <a:ext cx="3427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https://vk.com/novosti_berdugino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552895" y="7176274"/>
            <a:ext cx="4626821" cy="17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-3907" y="566456"/>
            <a:ext cx="8162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Филиал МАОУ «Новоатьяловская СОШ» «Бердюгинская СОШ»</a:t>
            </a:r>
          </a:p>
          <a:p>
            <a:pPr algn="ctr"/>
            <a:endParaRPr lang="ru-RU" sz="2000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169909" y="10170359"/>
            <a:ext cx="7588787" cy="175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940794" y="992791"/>
            <a:ext cx="13923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Март</a:t>
            </a:r>
          </a:p>
          <a:p>
            <a:r>
              <a:rPr lang="ru-RU" sz="2000" b="1" dirty="0" smtClean="0"/>
              <a:t> 2018</a:t>
            </a:r>
            <a:endParaRPr lang="en-US" sz="2000" b="1" dirty="0"/>
          </a:p>
          <a:p>
            <a:r>
              <a:rPr lang="en-US" sz="2000" b="1" dirty="0" smtClean="0"/>
              <a:t>#</a:t>
            </a:r>
            <a:r>
              <a:rPr lang="ru-RU" sz="2000" b="1" dirty="0" smtClean="0"/>
              <a:t> 7 </a:t>
            </a:r>
            <a:endParaRPr lang="en-US" sz="2000" b="1" dirty="0"/>
          </a:p>
          <a:p>
            <a:endParaRPr lang="ru-RU" sz="2000" b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192593" y="2316230"/>
            <a:ext cx="0" cy="78256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5565741" y="3860690"/>
            <a:ext cx="1991390" cy="88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5554461" y="7912880"/>
            <a:ext cx="1991390" cy="88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635646" y="2225605"/>
            <a:ext cx="2182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Школьные новости:</a:t>
            </a:r>
            <a:endParaRPr lang="ru-RU" b="1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06" y="7278672"/>
            <a:ext cx="4153156" cy="286315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78640" y="2682894"/>
            <a:ext cx="20099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1 марта - Международный день борьбы с наркоманией 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748737" y="4326945"/>
            <a:ext cx="2009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endParaRPr lang="ru-RU" dirty="0"/>
          </a:p>
        </p:txBody>
      </p:sp>
      <p:pic>
        <p:nvPicPr>
          <p:cNvPr id="32" name="Рисунок 31" descr="компетентное жюри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461" y="3971180"/>
            <a:ext cx="2058316" cy="119733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Прямоугольник 32"/>
          <p:cNvSpPr/>
          <p:nvPr/>
        </p:nvSpPr>
        <p:spPr>
          <a:xfrm>
            <a:off x="5375252" y="5242824"/>
            <a:ext cx="24424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5 марта на базе Ивановской СОШ прошел окружной этап смотра строя и песни. Мы завоевали два вторых места и третье место. В составе жюри участвовал Валерий Степанович Мамонтов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626997" y="8101176"/>
            <a:ext cx="20099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18 марта –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День воссоединения Крыма с Россией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895" y="2267155"/>
            <a:ext cx="4608230" cy="461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2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 flipH="1">
            <a:off x="575266" y="10345206"/>
            <a:ext cx="70015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20063" cy="10826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2000"/>
            <a:ext cx="8120063" cy="625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1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575266" y="10345206"/>
            <a:ext cx="70015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40932" y="471259"/>
            <a:ext cx="1545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a typeface="Batang" panose="02030600000101010101" pitchFamily="18" charset="-127"/>
              </a:rPr>
              <a:t>Новости</a:t>
            </a:r>
            <a:r>
              <a:rPr lang="ru-RU" sz="2800" b="1" dirty="0">
                <a:ea typeface="Batang" panose="02030600000101010101" pitchFamily="18" charset="-127"/>
              </a:rPr>
              <a:t>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540932" y="418709"/>
            <a:ext cx="70015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IMG_1067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493" y="7750311"/>
            <a:ext cx="3089368" cy="229376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08675" y="1047028"/>
            <a:ext cx="693384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В рамках  родительского форума 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«Большая перемена»  2 марта 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в стенах нашей школы состоялось 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пробное тестирование для родителей. 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</a:rPr>
              <a:t>В этот день попробовали родители  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</a:rPr>
              <a:t>самостоятельно выполнить задания 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</a:rPr>
              <a:t>экзамена для выпускников 9-х и 11-х классов в режиме полной имитации всех процедур. В аудитории папы и мамы заходили только с паспортом без обложки и черными гелевыми авторучками.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</a:rPr>
              <a:t>Было организовано выполнение заданий в бланках по </a:t>
            </a:r>
            <a:r>
              <a:rPr lang="ru-RU" dirty="0" err="1" smtClean="0">
                <a:solidFill>
                  <a:srgbClr val="000000"/>
                </a:solidFill>
              </a:rPr>
              <a:t>КИМам</a:t>
            </a:r>
            <a:r>
              <a:rPr lang="ru-RU" dirty="0" smtClean="0">
                <a:solidFill>
                  <a:srgbClr val="000000"/>
                </a:solidFill>
              </a:rPr>
              <a:t> – аналогам ЕГЭ. Кроме того, участникам было разъяснено процедура оценивания работ. 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</a:rPr>
              <a:t>После выполнения заданий, участники собрались за круглым столом, где поделились своими впечатлениями. Также всем участникам были вручены сертификаты, подтверждающие прохождение экзамена.</a:t>
            </a:r>
            <a:endParaRPr lang="ru-RU" dirty="0"/>
          </a:p>
          <a:p>
            <a:pPr lvl="0" algn="just"/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lvl="0" indent="4445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Arial" panose="020B0604020202020204" pitchFamily="34" charset="0"/>
            </a:endParaRPr>
          </a:p>
        </p:txBody>
      </p:sp>
      <p:pic>
        <p:nvPicPr>
          <p:cNvPr id="18" name="Рисунок 17" descr="IMG_1023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75" y="5560935"/>
            <a:ext cx="1945295" cy="156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IMG_1024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483" y="5533419"/>
            <a:ext cx="2022234" cy="1606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IMG_1027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98" y="7750311"/>
            <a:ext cx="3106128" cy="2293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678" y="598440"/>
            <a:ext cx="2841845" cy="2038434"/>
          </a:xfrm>
          <a:prstGeom prst="rect">
            <a:avLst/>
          </a:prstGeom>
        </p:spPr>
      </p:pic>
      <p:pic>
        <p:nvPicPr>
          <p:cNvPr id="21" name="Рисунок 20" descr="IMG_1018">
            <a:hlinkClick r:id="rId11"/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312" y="5583363"/>
            <a:ext cx="2053829" cy="1562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6351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1628" y="190500"/>
            <a:ext cx="71248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a typeface="Batang" panose="02030600000101010101" pitchFamily="18" charset="-127"/>
              </a:rPr>
              <a:t>Новости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 8 Марта - Международный женский день</a:t>
            </a:r>
          </a:p>
          <a:p>
            <a:endParaRPr lang="ru-RU" sz="1400" dirty="0" smtClean="0"/>
          </a:p>
          <a:p>
            <a:pPr algn="just"/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4295553" y="1318437"/>
            <a:ext cx="0" cy="89324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413925" y="1318437"/>
            <a:ext cx="324260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В преддверии Международного женского дня            для  наших дорогих мам и бабушек был подготовлен праздничный концерт. Ведущие, ученики 6 класса, поздравили с первым весенним праздником, пожелали здоровья и весеннего настроения. Вокальные номера и танцевальные композиции, подготовленные учащимися, подарили всем присутствующим много приятных и положительных эмоций. </a:t>
            </a:r>
          </a:p>
          <a:p>
            <a:pPr algn="just"/>
            <a:r>
              <a:rPr lang="ru-RU" sz="1600" dirty="0" smtClean="0"/>
              <a:t>В завершении праздника был презентован спектакль «Сказка там, где мама», организованный школьной театральной студией «Созвездие».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22" y="7566301"/>
            <a:ext cx="2423174" cy="2665637"/>
          </a:xfrm>
          <a:prstGeom prst="rect">
            <a:avLst/>
          </a:prstGeom>
        </p:spPr>
      </p:pic>
      <p:pic>
        <p:nvPicPr>
          <p:cNvPr id="16" name="Рисунок 15" descr="IMG_1080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016" y="6154561"/>
            <a:ext cx="1482050" cy="103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IMG_1128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660" y="6169887"/>
            <a:ext cx="1418365" cy="1072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IMG_1139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661" y="7675111"/>
            <a:ext cx="1482050" cy="106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IMG_1094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402" y="7672146"/>
            <a:ext cx="1497754" cy="106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IMG_1152">
            <a:hlinkClick r:id="rId11"/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391" y="9152027"/>
            <a:ext cx="1529675" cy="1098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IMG_1153">
            <a:hlinkClick r:id="rId13"/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660" y="9171889"/>
            <a:ext cx="1388660" cy="107901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Прямоугольник 24"/>
          <p:cNvSpPr/>
          <p:nvPr/>
        </p:nvSpPr>
        <p:spPr>
          <a:xfrm>
            <a:off x="531628" y="1318437"/>
            <a:ext cx="350589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История праздника 8 Марта </a:t>
            </a:r>
          </a:p>
          <a:p>
            <a:pPr algn="ctr"/>
            <a:endParaRPr lang="ru-RU" sz="1600" b="1" dirty="0"/>
          </a:p>
          <a:p>
            <a:pPr algn="just"/>
            <a:r>
              <a:rPr lang="ru-RU" sz="1600" dirty="0" smtClean="0"/>
              <a:t>В первый месяц весны 8 числа в мире празднуют прекрасный женский праздник. </a:t>
            </a:r>
          </a:p>
          <a:p>
            <a:pPr algn="just"/>
            <a:r>
              <a:rPr lang="ru-RU" sz="1600" dirty="0" smtClean="0"/>
              <a:t>И сегодня трудно представить, что изначально появление этого праздника в нашем календаре связано с борьбой женщин за свои права.</a:t>
            </a:r>
          </a:p>
          <a:p>
            <a:pPr algn="just"/>
            <a:r>
              <a:rPr lang="ru-RU" sz="1600" dirty="0" smtClean="0"/>
              <a:t>Международный женский день – это день солидарности женщин всего мира, отстаивающих свои права. </a:t>
            </a:r>
          </a:p>
          <a:p>
            <a:pPr algn="just"/>
            <a:r>
              <a:rPr lang="ru-RU" sz="1600" dirty="0" smtClean="0"/>
              <a:t>На Международной конференции, проходившей в Копенгагене в августе 1910 году, по предложению Клары Цеткин было принято решение об определении специального дня в году, посвященного борьбе женщин за свои права. </a:t>
            </a:r>
            <a:endParaRPr lang="ru-RU" sz="1600" dirty="0"/>
          </a:p>
          <a:p>
            <a:pPr algn="just"/>
            <a:r>
              <a:rPr lang="ru-RU" sz="1600" dirty="0" smtClean="0"/>
              <a:t>С 8 Марта 1965 года он объявлен выходным днем. В 1977 получил статус международного.  Сегодня 8 Марта – это поздравления, цветы и подарки всем женщинам.</a:t>
            </a:r>
          </a:p>
        </p:txBody>
      </p:sp>
    </p:spTree>
    <p:extLst>
      <p:ext uri="{BB962C8B-B14F-4D97-AF65-F5344CB8AC3E}">
        <p14:creationId xmlns:p14="http://schemas.microsoft.com/office/powerpoint/2010/main" val="7788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77522" y="338926"/>
            <a:ext cx="7001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a typeface="Batang" panose="02030600000101010101" pitchFamily="18" charset="-127"/>
              </a:rPr>
              <a:t> Неделя истории, обществознания и ОРКСЭ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558934" y="338926"/>
            <a:ext cx="70015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575266" y="10345206"/>
            <a:ext cx="70015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105150" y="862146"/>
            <a:ext cx="44925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/>
              <a:t>Науку все глубже постигнуть стремись,</a:t>
            </a:r>
          </a:p>
          <a:p>
            <a:pPr algn="r"/>
            <a:r>
              <a:rPr lang="ru-RU" sz="1600" dirty="0" smtClean="0"/>
              <a:t>Познанием вечною жаждой томись , </a:t>
            </a:r>
          </a:p>
          <a:p>
            <a:pPr algn="r"/>
            <a:r>
              <a:rPr lang="ru-RU" sz="1600" dirty="0" smtClean="0"/>
              <a:t>Лишь первых познаний блеснет тебе свет, </a:t>
            </a:r>
          </a:p>
          <a:p>
            <a:pPr algn="r"/>
            <a:r>
              <a:rPr lang="ru-RU" sz="1600" dirty="0" smtClean="0"/>
              <a:t>Узнаешь, предела для знания нет.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2711" y="1939364"/>
            <a:ext cx="684456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 12 марта по 16 марта 2018 года в нашей школе проводилась предметная неделя истории, обществознания и ОРКСЭ. Открытие состоялось на линейке, где учителями Бабушкиной </a:t>
            </a:r>
            <a:r>
              <a:rPr lang="ru-RU" dirty="0"/>
              <a:t>А.Ю. и </a:t>
            </a:r>
            <a:r>
              <a:rPr lang="ru-RU" dirty="0" smtClean="0"/>
              <a:t>Григорьевой Е.В. был объявлен план мероприятий на неделю. </a:t>
            </a:r>
          </a:p>
          <a:p>
            <a:pPr algn="just"/>
            <a:r>
              <a:rPr lang="ru-RU" dirty="0" smtClean="0"/>
              <a:t>13 марта была проведена интеллектуальная  </a:t>
            </a:r>
          </a:p>
          <a:p>
            <a:pPr algn="just"/>
            <a:r>
              <a:rPr lang="ru-RU" dirty="0" smtClean="0"/>
              <a:t> игра </a:t>
            </a:r>
            <a:r>
              <a:rPr lang="ru-RU" dirty="0"/>
              <a:t>«Имена: </a:t>
            </a:r>
            <a:r>
              <a:rPr lang="ru-RU" dirty="0" smtClean="0"/>
              <a:t>славянские обычаи </a:t>
            </a:r>
            <a:r>
              <a:rPr lang="ru-RU" dirty="0"/>
              <a:t>и </a:t>
            </a:r>
            <a:endParaRPr lang="ru-RU" dirty="0" smtClean="0"/>
          </a:p>
          <a:p>
            <a:pPr algn="just"/>
            <a:r>
              <a:rPr lang="ru-RU" dirty="0" smtClean="0"/>
              <a:t>традиции». Они отвечали на вопросы по </a:t>
            </a:r>
          </a:p>
          <a:p>
            <a:pPr algn="just"/>
            <a:r>
              <a:rPr lang="ru-RU" dirty="0" smtClean="0"/>
              <a:t>заявленным темам, а также </a:t>
            </a:r>
          </a:p>
          <a:p>
            <a:pPr algn="just"/>
            <a:r>
              <a:rPr lang="ru-RU" dirty="0" smtClean="0"/>
              <a:t>продемонстрировали свою ловкость. </a:t>
            </a:r>
          </a:p>
          <a:p>
            <a:pPr algn="just"/>
            <a:r>
              <a:rPr lang="ru-RU" dirty="0" smtClean="0"/>
              <a:t>14 марта познакомились учащиеся с культурой </a:t>
            </a:r>
          </a:p>
          <a:p>
            <a:pPr algn="just"/>
            <a:r>
              <a:rPr lang="ru-RU" dirty="0" smtClean="0"/>
              <a:t>татарского народа. Рассмотрели татарский национальный костюм и особенности орнамента, а также пополнили словарный запас новыми словами. Принимали участие в национальных играх .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                                  На следующий день были в гостях у народов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                                   Германии. С удовольствие исполнили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                                   «Немецкую польку». 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/>
              <a:t>В</a:t>
            </a:r>
            <a:r>
              <a:rPr lang="ru-RU" dirty="0" smtClean="0"/>
              <a:t> последний день была организована выставка рисунков, изготовлен коллаж. Были подведены итоги. </a:t>
            </a:r>
            <a:endParaRPr lang="ru-RU" dirty="0"/>
          </a:p>
        </p:txBody>
      </p:sp>
      <p:pic>
        <p:nvPicPr>
          <p:cNvPr id="17" name="Рисунок 16" descr="DSCN2072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293" y="3055187"/>
            <a:ext cx="2171411" cy="1578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16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11" y="5574669"/>
            <a:ext cx="1940719" cy="1531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18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157" y="6463679"/>
            <a:ext cx="2194195" cy="1187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19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248" y="6210301"/>
            <a:ext cx="2514456" cy="1440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121">
            <a:hlinkClick r:id="rId11"/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312" y="8446933"/>
            <a:ext cx="2857500" cy="1744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936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0932" y="1225521"/>
            <a:ext cx="7035927" cy="9356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Зима </a:t>
            </a:r>
            <a:r>
              <a:rPr lang="ru-RU" sz="1400" dirty="0">
                <a:solidFill>
                  <a:srgbClr val="000000"/>
                </a:solidFill>
              </a:rPr>
              <a:t>практически уступила место </a:t>
            </a:r>
            <a:r>
              <a:rPr lang="ru-RU" sz="1400" dirty="0" smtClean="0">
                <a:solidFill>
                  <a:srgbClr val="000000"/>
                </a:solidFill>
              </a:rPr>
              <a:t>весне, погода </a:t>
            </a:r>
            <a:r>
              <a:rPr lang="ru-RU" sz="1400" dirty="0">
                <a:solidFill>
                  <a:srgbClr val="000000"/>
                </a:solidFill>
              </a:rPr>
              <a:t>стоит абсолютно нестабильная: </a:t>
            </a:r>
            <a:endParaRPr lang="ru-RU" sz="1400" dirty="0" smtClean="0">
              <a:solidFill>
                <a:srgbClr val="000000"/>
              </a:solidFill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</a:rPr>
              <a:t>у</a:t>
            </a:r>
            <a:r>
              <a:rPr lang="ru-RU" sz="1400" dirty="0" smtClean="0">
                <a:solidFill>
                  <a:srgbClr val="000000"/>
                </a:solidFill>
              </a:rPr>
              <a:t>тром шёл </a:t>
            </a:r>
            <a:r>
              <a:rPr lang="ru-RU" sz="1400" dirty="0">
                <a:solidFill>
                  <a:srgbClr val="000000"/>
                </a:solidFill>
              </a:rPr>
              <a:t>снег, в обед светило солнце, а по </a:t>
            </a:r>
            <a:r>
              <a:rPr lang="ru-RU" sz="1400" dirty="0" smtClean="0">
                <a:solidFill>
                  <a:srgbClr val="000000"/>
                </a:solidFill>
              </a:rPr>
              <a:t>ночам лужи </a:t>
            </a:r>
            <a:r>
              <a:rPr lang="ru-RU" sz="1400" dirty="0">
                <a:solidFill>
                  <a:srgbClr val="000000"/>
                </a:solidFill>
              </a:rPr>
              <a:t>снова замерзают. </a:t>
            </a:r>
            <a:endParaRPr lang="ru-RU" sz="1400" dirty="0" smtClean="0">
              <a:solidFill>
                <a:srgbClr val="000000"/>
              </a:solidFill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И </a:t>
            </a:r>
            <a:r>
              <a:rPr lang="ru-RU" sz="1400" dirty="0">
                <a:solidFill>
                  <a:srgbClr val="000000"/>
                </a:solidFill>
              </a:rPr>
              <a:t>не только лужи. </a:t>
            </a:r>
            <a:r>
              <a:rPr lang="ru-RU" sz="1400" dirty="0" smtClean="0">
                <a:solidFill>
                  <a:srgbClr val="000000"/>
                </a:solidFill>
              </a:rPr>
              <a:t>Идет весна</a:t>
            </a:r>
            <a:r>
              <a:rPr lang="ru-RU" sz="1400" dirty="0">
                <a:solidFill>
                  <a:srgbClr val="000000"/>
                </a:solidFill>
              </a:rPr>
              <a:t>… Снег оседает под солнечными </a:t>
            </a:r>
            <a:r>
              <a:rPr lang="ru-RU" sz="1400" dirty="0" smtClean="0">
                <a:solidFill>
                  <a:srgbClr val="000000"/>
                </a:solidFill>
              </a:rPr>
              <a:t>лучами, становится талым. Но </a:t>
            </a:r>
            <a:r>
              <a:rPr lang="ru-RU" sz="1400" dirty="0">
                <a:solidFill>
                  <a:srgbClr val="000000"/>
                </a:solidFill>
              </a:rPr>
              <a:t>лед на реке все еще кажется </a:t>
            </a:r>
            <a:r>
              <a:rPr lang="ru-RU" sz="1400" dirty="0" smtClean="0">
                <a:solidFill>
                  <a:srgbClr val="000000"/>
                </a:solidFill>
              </a:rPr>
              <a:t>крепким. Его </a:t>
            </a:r>
            <a:r>
              <a:rPr lang="ru-RU" sz="1400" dirty="0">
                <a:solidFill>
                  <a:srgbClr val="000000"/>
                </a:solidFill>
              </a:rPr>
              <a:t>покров все еще сковывает воду. Но </a:t>
            </a:r>
            <a:r>
              <a:rPr lang="ru-RU" sz="1400" dirty="0" smtClean="0">
                <a:solidFill>
                  <a:srgbClr val="000000"/>
                </a:solidFill>
              </a:rPr>
              <a:t>это лишь </a:t>
            </a:r>
            <a:r>
              <a:rPr lang="ru-RU" sz="1400" dirty="0">
                <a:solidFill>
                  <a:srgbClr val="000000"/>
                </a:solidFill>
              </a:rPr>
              <a:t>на первый взгляд. Лед на реке </a:t>
            </a:r>
            <a:r>
              <a:rPr lang="ru-RU" sz="1400" dirty="0" smtClean="0">
                <a:solidFill>
                  <a:srgbClr val="000000"/>
                </a:solidFill>
              </a:rPr>
              <a:t>тоже почувствовал </a:t>
            </a:r>
            <a:r>
              <a:rPr lang="ru-RU" sz="1400" dirty="0">
                <a:solidFill>
                  <a:srgbClr val="000000"/>
                </a:solidFill>
              </a:rPr>
              <a:t>приход весны. Приближается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</a:rPr>
              <a:t>время весеннего </a:t>
            </a:r>
            <a:r>
              <a:rPr lang="ru-RU" sz="1400" dirty="0" smtClean="0">
                <a:solidFill>
                  <a:srgbClr val="000000"/>
                </a:solidFill>
              </a:rPr>
              <a:t>паводка. Очень </a:t>
            </a:r>
            <a:r>
              <a:rPr lang="ru-RU" sz="1400" dirty="0">
                <a:solidFill>
                  <a:srgbClr val="000000"/>
                </a:solidFill>
              </a:rPr>
              <a:t>опасно ходить по льду: в </a:t>
            </a:r>
            <a:r>
              <a:rPr lang="ru-RU" sz="1400" dirty="0" smtClean="0">
                <a:solidFill>
                  <a:srgbClr val="000000"/>
                </a:solidFill>
              </a:rPr>
              <a:t>любой момент </a:t>
            </a:r>
            <a:r>
              <a:rPr lang="ru-RU" sz="1400" dirty="0">
                <a:solidFill>
                  <a:srgbClr val="000000"/>
                </a:solidFill>
              </a:rPr>
              <a:t>может рассыпаться с шипением </a:t>
            </a:r>
            <a:r>
              <a:rPr lang="ru-RU" sz="1400" dirty="0" smtClean="0">
                <a:solidFill>
                  <a:srgbClr val="000000"/>
                </a:solidFill>
              </a:rPr>
              <a:t>под ногами </a:t>
            </a:r>
            <a:r>
              <a:rPr lang="ru-RU" sz="1400" dirty="0">
                <a:solidFill>
                  <a:srgbClr val="000000"/>
                </a:solidFill>
              </a:rPr>
              <a:t>и сомкнуться над головой. Опасны </a:t>
            </a:r>
            <a:r>
              <a:rPr lang="ru-RU" sz="1400" dirty="0" smtClean="0">
                <a:solidFill>
                  <a:srgbClr val="000000"/>
                </a:solidFill>
              </a:rPr>
              <a:t>в это </a:t>
            </a:r>
            <a:r>
              <a:rPr lang="ru-RU" sz="1400" dirty="0">
                <a:solidFill>
                  <a:srgbClr val="000000"/>
                </a:solidFill>
              </a:rPr>
              <a:t>время канавы, лунки, ведь в них </a:t>
            </a:r>
            <a:r>
              <a:rPr lang="ru-RU" sz="1400" dirty="0" smtClean="0">
                <a:solidFill>
                  <a:srgbClr val="000000"/>
                </a:solidFill>
              </a:rPr>
              <a:t>могут быть </a:t>
            </a:r>
            <a:r>
              <a:rPr lang="ru-RU" sz="1400" dirty="0">
                <a:solidFill>
                  <a:srgbClr val="000000"/>
                </a:solidFill>
              </a:rPr>
              <a:t>ловушки – ямы, </a:t>
            </a:r>
            <a:r>
              <a:rPr lang="ru-RU" sz="1400" dirty="0" smtClean="0">
                <a:solidFill>
                  <a:srgbClr val="000000"/>
                </a:solidFill>
              </a:rPr>
              <a:t>колодцы. Наибольшую </a:t>
            </a:r>
            <a:r>
              <a:rPr lang="ru-RU" sz="1400" dirty="0">
                <a:solidFill>
                  <a:srgbClr val="000000"/>
                </a:solidFill>
              </a:rPr>
              <a:t>опасность весенний </a:t>
            </a:r>
            <a:r>
              <a:rPr lang="ru-RU" sz="1400" dirty="0" smtClean="0">
                <a:solidFill>
                  <a:srgbClr val="000000"/>
                </a:solidFill>
              </a:rPr>
              <a:t>паводок представляет </a:t>
            </a:r>
            <a:r>
              <a:rPr lang="ru-RU" sz="1400" dirty="0">
                <a:solidFill>
                  <a:srgbClr val="000000"/>
                </a:solidFill>
              </a:rPr>
              <a:t>для детей. Оставаясь </a:t>
            </a:r>
            <a:r>
              <a:rPr lang="ru-RU" sz="1400" dirty="0" smtClean="0">
                <a:solidFill>
                  <a:srgbClr val="000000"/>
                </a:solidFill>
              </a:rPr>
              <a:t>без присмотра </a:t>
            </a:r>
            <a:r>
              <a:rPr lang="ru-RU" sz="1400" dirty="0">
                <a:solidFill>
                  <a:srgbClr val="000000"/>
                </a:solidFill>
              </a:rPr>
              <a:t>родителей и старших, не зная </a:t>
            </a:r>
            <a:r>
              <a:rPr lang="ru-RU" sz="1400" dirty="0" smtClean="0">
                <a:solidFill>
                  <a:srgbClr val="000000"/>
                </a:solidFill>
              </a:rPr>
              <a:t>мер безопасности</a:t>
            </a:r>
            <a:r>
              <a:rPr lang="ru-RU" sz="1400" dirty="0">
                <a:solidFill>
                  <a:srgbClr val="000000"/>
                </a:solidFill>
              </a:rPr>
              <a:t>, так как чувство опасности </a:t>
            </a:r>
            <a:r>
              <a:rPr lang="ru-RU" sz="1400" dirty="0" smtClean="0">
                <a:solidFill>
                  <a:srgbClr val="000000"/>
                </a:solidFill>
              </a:rPr>
              <a:t>у ребенка </a:t>
            </a:r>
            <a:r>
              <a:rPr lang="ru-RU" sz="1400" dirty="0">
                <a:solidFill>
                  <a:srgbClr val="000000"/>
                </a:solidFill>
              </a:rPr>
              <a:t>слабее любопытства, играют они </a:t>
            </a:r>
            <a:r>
              <a:rPr lang="ru-RU" sz="1400" dirty="0" smtClean="0">
                <a:solidFill>
                  <a:srgbClr val="000000"/>
                </a:solidFill>
              </a:rPr>
              <a:t>на обрывистом </a:t>
            </a:r>
            <a:r>
              <a:rPr lang="ru-RU" sz="1400" dirty="0">
                <a:solidFill>
                  <a:srgbClr val="000000"/>
                </a:solidFill>
              </a:rPr>
              <a:t>берегу, а иногда катаются </a:t>
            </a:r>
            <a:r>
              <a:rPr lang="ru-RU" sz="1400" dirty="0" smtClean="0">
                <a:solidFill>
                  <a:srgbClr val="000000"/>
                </a:solidFill>
              </a:rPr>
              <a:t>на льдинах </a:t>
            </a:r>
            <a:r>
              <a:rPr lang="ru-RU" sz="1400" dirty="0">
                <a:solidFill>
                  <a:srgbClr val="000000"/>
                </a:solidFill>
              </a:rPr>
              <a:t>водоема. Такая беспечность </a:t>
            </a:r>
            <a:r>
              <a:rPr lang="ru-RU" sz="1400" dirty="0" smtClean="0">
                <a:solidFill>
                  <a:srgbClr val="000000"/>
                </a:solidFill>
              </a:rPr>
              <a:t>порой кончается </a:t>
            </a:r>
            <a:r>
              <a:rPr lang="ru-RU" sz="1400" dirty="0">
                <a:solidFill>
                  <a:srgbClr val="000000"/>
                </a:solidFill>
              </a:rPr>
              <a:t>трагически.</a:t>
            </a:r>
          </a:p>
          <a:p>
            <a:pPr algn="just"/>
            <a:r>
              <a:rPr lang="ru-RU" sz="1400" b="1" dirty="0">
                <a:solidFill>
                  <a:srgbClr val="000000"/>
                </a:solidFill>
              </a:rPr>
              <a:t>В этот период следует помнить: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</a:rPr>
              <a:t>- на весеннем льду легко провалиться;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</a:rPr>
              <a:t>- перед выходом на лед проверить </a:t>
            </a:r>
            <a:r>
              <a:rPr lang="ru-RU" sz="1400" dirty="0" smtClean="0">
                <a:solidFill>
                  <a:srgbClr val="000000"/>
                </a:solidFill>
              </a:rPr>
              <a:t>его прочность </a:t>
            </a:r>
            <a:r>
              <a:rPr lang="ru-RU" sz="1400" dirty="0">
                <a:solidFill>
                  <a:srgbClr val="000000"/>
                </a:solidFill>
              </a:rPr>
              <a:t>– достаточно легкого удара, </a:t>
            </a:r>
            <a:r>
              <a:rPr lang="ru-RU" sz="1400" dirty="0" smtClean="0">
                <a:solidFill>
                  <a:srgbClr val="000000"/>
                </a:solidFill>
              </a:rPr>
              <a:t>чтобы убедиться </a:t>
            </a:r>
            <a:r>
              <a:rPr lang="ru-RU" sz="1400" dirty="0">
                <a:solidFill>
                  <a:srgbClr val="000000"/>
                </a:solidFill>
              </a:rPr>
              <a:t>в этом;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</a:rPr>
              <a:t>- быстрее всего процесс распада </a:t>
            </a:r>
            <a:r>
              <a:rPr lang="ru-RU" sz="1400" dirty="0" smtClean="0">
                <a:solidFill>
                  <a:srgbClr val="000000"/>
                </a:solidFill>
              </a:rPr>
              <a:t>льда происходит </a:t>
            </a:r>
            <a:r>
              <a:rPr lang="ru-RU" sz="1400" dirty="0">
                <a:solidFill>
                  <a:srgbClr val="000000"/>
                </a:solidFill>
              </a:rPr>
              <a:t>у берегов;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</a:rPr>
              <a:t>- весенний лед, покрытый снегом, </a:t>
            </a:r>
            <a:r>
              <a:rPr lang="ru-RU" sz="1400" dirty="0" smtClean="0">
                <a:solidFill>
                  <a:srgbClr val="000000"/>
                </a:solidFill>
              </a:rPr>
              <a:t>быстро превращается </a:t>
            </a:r>
            <a:r>
              <a:rPr lang="ru-RU" sz="1400" dirty="0">
                <a:solidFill>
                  <a:srgbClr val="000000"/>
                </a:solidFill>
              </a:rPr>
              <a:t>в рыхлую массу.</a:t>
            </a:r>
          </a:p>
          <a:p>
            <a:pPr algn="just"/>
            <a:r>
              <a:rPr lang="ru-RU" sz="1400" b="1" dirty="0">
                <a:solidFill>
                  <a:srgbClr val="000000"/>
                </a:solidFill>
              </a:rPr>
              <a:t>Запрещается: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</a:rPr>
              <a:t>- выходить в весенний период на </a:t>
            </a:r>
            <a:r>
              <a:rPr lang="ru-RU" sz="1400" dirty="0" smtClean="0">
                <a:solidFill>
                  <a:srgbClr val="000000"/>
                </a:solidFill>
              </a:rPr>
              <a:t>отдаленные водоемы</a:t>
            </a:r>
            <a:r>
              <a:rPr lang="ru-RU" sz="1400" dirty="0">
                <a:solidFill>
                  <a:srgbClr val="000000"/>
                </a:solidFill>
              </a:rPr>
              <a:t>;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</a:rPr>
              <a:t>- переправляться через реку в </a:t>
            </a:r>
            <a:r>
              <a:rPr lang="ru-RU" sz="1400" dirty="0" smtClean="0">
                <a:solidFill>
                  <a:srgbClr val="000000"/>
                </a:solidFill>
              </a:rPr>
              <a:t>период ледохода</a:t>
            </a:r>
            <a:r>
              <a:rPr lang="ru-RU" sz="1400" dirty="0">
                <a:solidFill>
                  <a:srgbClr val="000000"/>
                </a:solidFill>
              </a:rPr>
              <a:t>;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</a:rPr>
              <a:t>- подходить близко к реке в местах </a:t>
            </a:r>
            <a:r>
              <a:rPr lang="ru-RU" sz="1400" dirty="0" smtClean="0">
                <a:solidFill>
                  <a:srgbClr val="000000"/>
                </a:solidFill>
              </a:rPr>
              <a:t>затора льда</a:t>
            </a:r>
            <a:r>
              <a:rPr lang="ru-RU" sz="1400" dirty="0">
                <a:solidFill>
                  <a:srgbClr val="000000"/>
                </a:solidFill>
              </a:rPr>
              <a:t>, стоять на обрывистом </a:t>
            </a:r>
            <a:r>
              <a:rPr lang="ru-RU" sz="1400" dirty="0" smtClean="0">
                <a:solidFill>
                  <a:srgbClr val="000000"/>
                </a:solidFill>
              </a:rPr>
              <a:t>берегу, подвергающемуся </a:t>
            </a:r>
            <a:r>
              <a:rPr lang="ru-RU" sz="1400" dirty="0">
                <a:solidFill>
                  <a:srgbClr val="000000"/>
                </a:solidFill>
              </a:rPr>
              <a:t>разливу и, </a:t>
            </a:r>
            <a:r>
              <a:rPr lang="ru-RU" sz="1400" dirty="0" smtClean="0">
                <a:solidFill>
                  <a:srgbClr val="000000"/>
                </a:solidFill>
              </a:rPr>
              <a:t>следовательно, обвалу</a:t>
            </a:r>
            <a:r>
              <a:rPr lang="ru-RU" sz="1400" dirty="0">
                <a:solidFill>
                  <a:srgbClr val="000000"/>
                </a:solidFill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</a:rPr>
              <a:t>собираться </a:t>
            </a:r>
            <a:r>
              <a:rPr lang="ru-RU" sz="1400" dirty="0">
                <a:solidFill>
                  <a:srgbClr val="000000"/>
                </a:solidFill>
              </a:rPr>
              <a:t>на мостиках, плотинах </a:t>
            </a:r>
            <a:r>
              <a:rPr lang="ru-RU" sz="1400" dirty="0" smtClean="0">
                <a:solidFill>
                  <a:srgbClr val="000000"/>
                </a:solidFill>
              </a:rPr>
              <a:t>и запрудах;</a:t>
            </a:r>
          </a:p>
          <a:p>
            <a:pPr marL="285750" indent="-285750" algn="just">
              <a:buFontTx/>
              <a:buChar char="-"/>
            </a:pPr>
            <a:endParaRPr lang="ru-RU" sz="1400" dirty="0">
              <a:solidFill>
                <a:srgbClr val="000000"/>
              </a:solidFill>
            </a:endParaRPr>
          </a:p>
          <a:p>
            <a:pPr algn="just"/>
            <a:r>
              <a:rPr lang="ru-RU" sz="1400" b="1" i="1" dirty="0">
                <a:solidFill>
                  <a:srgbClr val="000000"/>
                </a:solidFill>
              </a:rPr>
              <a:t>РОДИТЕЛИ!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</a:rPr>
              <a:t>Не допускайте детей к реке без </a:t>
            </a:r>
            <a:r>
              <a:rPr lang="ru-RU" sz="1400" dirty="0" smtClean="0">
                <a:solidFill>
                  <a:srgbClr val="000000"/>
                </a:solidFill>
              </a:rPr>
              <a:t>надзора взрослых</a:t>
            </a:r>
            <a:r>
              <a:rPr lang="ru-RU" sz="1400" dirty="0">
                <a:solidFill>
                  <a:srgbClr val="000000"/>
                </a:solidFill>
              </a:rPr>
              <a:t>, особенно во время </a:t>
            </a:r>
            <a:r>
              <a:rPr lang="ru-RU" sz="1400" dirty="0" smtClean="0">
                <a:solidFill>
                  <a:srgbClr val="000000"/>
                </a:solidFill>
              </a:rPr>
              <a:t>ледохода, предупредите </a:t>
            </a:r>
            <a:r>
              <a:rPr lang="ru-RU" sz="1400" dirty="0">
                <a:solidFill>
                  <a:srgbClr val="000000"/>
                </a:solidFill>
              </a:rPr>
              <a:t>их об опасности нахождения </a:t>
            </a:r>
            <a:r>
              <a:rPr lang="ru-RU" sz="1400" dirty="0" smtClean="0">
                <a:solidFill>
                  <a:srgbClr val="000000"/>
                </a:solidFill>
              </a:rPr>
              <a:t>на льду </a:t>
            </a:r>
            <a:r>
              <a:rPr lang="ru-RU" sz="1400" dirty="0">
                <a:solidFill>
                  <a:srgbClr val="000000"/>
                </a:solidFill>
              </a:rPr>
              <a:t>при вскрытии реки или озера.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</a:rPr>
              <a:t>Помните, что в период паводка, даже </a:t>
            </a:r>
            <a:r>
              <a:rPr lang="ru-RU" sz="1400" dirty="0" smtClean="0">
                <a:solidFill>
                  <a:srgbClr val="000000"/>
                </a:solidFill>
              </a:rPr>
              <a:t>при незначительном </a:t>
            </a:r>
            <a:r>
              <a:rPr lang="ru-RU" sz="1400" dirty="0">
                <a:solidFill>
                  <a:srgbClr val="000000"/>
                </a:solidFill>
              </a:rPr>
              <a:t>ледоходе, несчастные случаи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</a:rPr>
              <a:t>чаще всего происходят с детьми. </a:t>
            </a:r>
            <a:r>
              <a:rPr lang="ru-RU" sz="1400" dirty="0" smtClean="0">
                <a:solidFill>
                  <a:srgbClr val="000000"/>
                </a:solidFill>
              </a:rPr>
              <a:t>Разъясняйте детям </a:t>
            </a:r>
            <a:r>
              <a:rPr lang="ru-RU" sz="1400" dirty="0">
                <a:solidFill>
                  <a:srgbClr val="000000"/>
                </a:solidFill>
              </a:rPr>
              <a:t>правила поведения в период паводка</a:t>
            </a:r>
            <a:r>
              <a:rPr lang="ru-RU" sz="14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endParaRPr lang="ru-RU" sz="1400" dirty="0">
              <a:solidFill>
                <a:srgbClr val="000000"/>
              </a:solidFill>
            </a:endParaRPr>
          </a:p>
          <a:p>
            <a:pPr algn="just"/>
            <a:r>
              <a:rPr lang="ru-RU" sz="1400" b="1" i="1" dirty="0" smtClean="0">
                <a:solidFill>
                  <a:srgbClr val="000000"/>
                </a:solidFill>
              </a:rPr>
              <a:t>ШКОЛЬНИКИ!</a:t>
            </a:r>
            <a:endParaRPr lang="ru-RU" sz="1400" b="1" i="1" dirty="0">
              <a:solidFill>
                <a:srgbClr val="000000"/>
              </a:solidFill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</a:rPr>
              <a:t>Не выходите на лед во время </a:t>
            </a:r>
            <a:r>
              <a:rPr lang="ru-RU" sz="1400" dirty="0" smtClean="0">
                <a:solidFill>
                  <a:srgbClr val="000000"/>
                </a:solidFill>
              </a:rPr>
              <a:t>весеннего паводка</a:t>
            </a:r>
            <a:r>
              <a:rPr lang="ru-RU" sz="1400" dirty="0">
                <a:solidFill>
                  <a:srgbClr val="000000"/>
                </a:solidFill>
              </a:rPr>
              <a:t>. </a:t>
            </a:r>
            <a:endParaRPr lang="ru-RU" sz="1400" dirty="0" smtClean="0">
              <a:solidFill>
                <a:srgbClr val="000000"/>
              </a:solidFill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Не </a:t>
            </a:r>
            <a:r>
              <a:rPr lang="ru-RU" sz="1400" dirty="0">
                <a:solidFill>
                  <a:srgbClr val="000000"/>
                </a:solidFill>
              </a:rPr>
              <a:t>катайтесь на самодельных </a:t>
            </a:r>
            <a:r>
              <a:rPr lang="ru-RU" sz="1400" dirty="0" smtClean="0">
                <a:solidFill>
                  <a:srgbClr val="000000"/>
                </a:solidFill>
              </a:rPr>
              <a:t>плотах, досках</a:t>
            </a:r>
            <a:r>
              <a:rPr lang="ru-RU" sz="1400" dirty="0">
                <a:solidFill>
                  <a:srgbClr val="000000"/>
                </a:solidFill>
              </a:rPr>
              <a:t>, бревнах и плавающих </a:t>
            </a:r>
            <a:r>
              <a:rPr lang="ru-RU" sz="1400" dirty="0" smtClean="0">
                <a:solidFill>
                  <a:srgbClr val="000000"/>
                </a:solidFill>
              </a:rPr>
              <a:t>льдинах.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Не стойте </a:t>
            </a:r>
            <a:r>
              <a:rPr lang="ru-RU" sz="1400" dirty="0">
                <a:solidFill>
                  <a:srgbClr val="000000"/>
                </a:solidFill>
              </a:rPr>
              <a:t>на обрывистых и подмытых берегах </a:t>
            </a:r>
            <a:r>
              <a:rPr lang="ru-RU" sz="1400" dirty="0" smtClean="0">
                <a:solidFill>
                  <a:srgbClr val="000000"/>
                </a:solidFill>
              </a:rPr>
              <a:t>- они </a:t>
            </a:r>
            <a:r>
              <a:rPr lang="ru-RU" sz="1400" dirty="0">
                <a:solidFill>
                  <a:srgbClr val="000000"/>
                </a:solidFill>
              </a:rPr>
              <a:t>могут обвалиться. </a:t>
            </a:r>
            <a:endParaRPr lang="ru-RU" sz="1400" dirty="0" smtClean="0">
              <a:solidFill>
                <a:srgbClr val="000000"/>
              </a:solidFill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Когда </a:t>
            </a:r>
            <a:r>
              <a:rPr lang="ru-RU" sz="1400" dirty="0">
                <a:solidFill>
                  <a:srgbClr val="000000"/>
                </a:solidFill>
              </a:rPr>
              <a:t>вы наблюдаете </a:t>
            </a:r>
            <a:r>
              <a:rPr lang="ru-RU" sz="1400" dirty="0" smtClean="0">
                <a:solidFill>
                  <a:srgbClr val="000000"/>
                </a:solidFill>
              </a:rPr>
              <a:t>за ледоходом </a:t>
            </a:r>
            <a:r>
              <a:rPr lang="ru-RU" sz="1400" dirty="0">
                <a:solidFill>
                  <a:srgbClr val="000000"/>
                </a:solidFill>
              </a:rPr>
              <a:t>с моста, набережной причала, </a:t>
            </a:r>
            <a:r>
              <a:rPr lang="ru-RU" sz="1400" dirty="0" smtClean="0">
                <a:solidFill>
                  <a:srgbClr val="000000"/>
                </a:solidFill>
              </a:rPr>
              <a:t>нельзя перегибаться </a:t>
            </a:r>
            <a:r>
              <a:rPr lang="ru-RU" sz="1400" dirty="0">
                <a:solidFill>
                  <a:srgbClr val="000000"/>
                </a:solidFill>
              </a:rPr>
              <a:t>через перила и </a:t>
            </a:r>
            <a:r>
              <a:rPr lang="ru-RU" sz="1400" dirty="0" smtClean="0">
                <a:solidFill>
                  <a:srgbClr val="000000"/>
                </a:solidFill>
              </a:rPr>
              <a:t>другие ограждения</a:t>
            </a:r>
            <a:r>
              <a:rPr lang="ru-RU" sz="1400" dirty="0">
                <a:solidFill>
                  <a:srgbClr val="000000"/>
                </a:solidFill>
              </a:rPr>
              <a:t>. </a:t>
            </a:r>
            <a:endParaRPr lang="ru-RU" sz="1400" dirty="0" smtClean="0">
              <a:solidFill>
                <a:srgbClr val="000000"/>
              </a:solidFill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Если </a:t>
            </a:r>
            <a:r>
              <a:rPr lang="ru-RU" sz="1400" dirty="0">
                <a:solidFill>
                  <a:srgbClr val="000000"/>
                </a:solidFill>
              </a:rPr>
              <a:t>вы оказались </a:t>
            </a:r>
            <a:r>
              <a:rPr lang="ru-RU" sz="1400" dirty="0" smtClean="0">
                <a:solidFill>
                  <a:srgbClr val="000000"/>
                </a:solidFill>
              </a:rPr>
              <a:t>свидетелем несчастного </a:t>
            </a:r>
            <a:r>
              <a:rPr lang="ru-RU" sz="1400" dirty="0">
                <a:solidFill>
                  <a:srgbClr val="000000"/>
                </a:solidFill>
              </a:rPr>
              <a:t>случая на реке или озере, то </a:t>
            </a:r>
            <a:r>
              <a:rPr lang="ru-RU" sz="1400" dirty="0" smtClean="0">
                <a:solidFill>
                  <a:srgbClr val="000000"/>
                </a:solidFill>
              </a:rPr>
              <a:t>не теряйтесь</a:t>
            </a:r>
            <a:r>
              <a:rPr lang="ru-RU" sz="1400" dirty="0">
                <a:solidFill>
                  <a:srgbClr val="000000"/>
                </a:solidFill>
              </a:rPr>
              <a:t>, не убегайте домой, а громко </a:t>
            </a:r>
            <a:r>
              <a:rPr lang="ru-RU" sz="1400" dirty="0" smtClean="0">
                <a:solidFill>
                  <a:srgbClr val="000000"/>
                </a:solidFill>
              </a:rPr>
              <a:t>зовите на </a:t>
            </a:r>
            <a:r>
              <a:rPr lang="ru-RU" sz="1400" dirty="0">
                <a:solidFill>
                  <a:srgbClr val="000000"/>
                </a:solidFill>
              </a:rPr>
              <a:t>помощь, взрослые услышат и </a:t>
            </a:r>
            <a:r>
              <a:rPr lang="ru-RU" sz="1400" dirty="0" smtClean="0">
                <a:solidFill>
                  <a:srgbClr val="000000"/>
                </a:solidFill>
              </a:rPr>
              <a:t>могут выручить </a:t>
            </a:r>
            <a:r>
              <a:rPr lang="ru-RU" sz="1400" dirty="0">
                <a:solidFill>
                  <a:srgbClr val="000000"/>
                </a:solidFill>
              </a:rPr>
              <a:t>из беды.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</a:rPr>
              <a:t>Берегите свою жизнь! Удачных каникул</a:t>
            </a:r>
            <a:r>
              <a:rPr lang="ru-RU" sz="1400" dirty="0" smtClean="0">
                <a:solidFill>
                  <a:srgbClr val="000000"/>
                </a:solidFill>
              </a:rPr>
              <a:t>!!!</a:t>
            </a:r>
            <a:endParaRPr lang="ru-RU" sz="1400" dirty="0">
              <a:solidFill>
                <a:srgbClr val="00000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540932" y="418709"/>
            <a:ext cx="70015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575266" y="10345206"/>
            <a:ext cx="70015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75266" y="418709"/>
            <a:ext cx="655102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Внимание!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Правила </a:t>
            </a:r>
            <a:r>
              <a:rPr lang="ru-RU" b="1" dirty="0">
                <a:solidFill>
                  <a:srgbClr val="FF0000"/>
                </a:solidFill>
              </a:rPr>
              <a:t>безопасного поведения </a:t>
            </a:r>
            <a:r>
              <a:rPr lang="ru-RU" b="1" dirty="0" smtClean="0">
                <a:solidFill>
                  <a:srgbClr val="FF0000"/>
                </a:solidFill>
              </a:rPr>
              <a:t>во </a:t>
            </a:r>
            <a:r>
              <a:rPr lang="ru-RU" b="1" dirty="0">
                <a:solidFill>
                  <a:srgbClr val="FF0000"/>
                </a:solidFill>
              </a:rPr>
              <a:t>время весенних каникул.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464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212190" y="471259"/>
            <a:ext cx="7588787" cy="1753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05851" y="488795"/>
            <a:ext cx="1598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a typeface="Batang" panose="02030600000101010101" pitchFamily="18" charset="-127"/>
              </a:rPr>
              <a:t>Игротека</a:t>
            </a:r>
            <a:endParaRPr lang="ru-RU" sz="2800" b="1" dirty="0">
              <a:ea typeface="Batang" panose="02030600000101010101" pitchFamily="18" charset="-127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575266" y="10345206"/>
            <a:ext cx="70015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88"/>
          <p:cNvPicPr/>
          <p:nvPr/>
        </p:nvPicPr>
        <p:blipFill>
          <a:blip r:embed="rId3"/>
          <a:stretch>
            <a:fillRect/>
          </a:stretch>
        </p:blipFill>
        <p:spPr>
          <a:xfrm>
            <a:off x="987892" y="4242082"/>
            <a:ext cx="2636520" cy="1362710"/>
          </a:xfrm>
          <a:prstGeom prst="rect">
            <a:avLst/>
          </a:prstGeom>
        </p:spPr>
      </p:pic>
      <p:grpSp>
        <p:nvGrpSpPr>
          <p:cNvPr id="32" name="Group 632"/>
          <p:cNvGrpSpPr/>
          <p:nvPr/>
        </p:nvGrpSpPr>
        <p:grpSpPr>
          <a:xfrm>
            <a:off x="4777272" y="4178323"/>
            <a:ext cx="2799587" cy="5963710"/>
            <a:chOff x="0" y="0"/>
            <a:chExt cx="2799969" cy="5964247"/>
          </a:xfrm>
        </p:grpSpPr>
        <p:pic>
          <p:nvPicPr>
            <p:cNvPr id="33" name="Picture 10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746375" cy="1847215"/>
            </a:xfrm>
            <a:prstGeom prst="rect">
              <a:avLst/>
            </a:prstGeom>
          </p:spPr>
        </p:pic>
        <p:sp>
          <p:nvSpPr>
            <p:cNvPr id="34" name="Rectangle 103"/>
            <p:cNvSpPr/>
            <p:nvPr/>
          </p:nvSpPr>
          <p:spPr>
            <a:xfrm>
              <a:off x="2749296" y="1712188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5" name="Picture 104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304800" y="1923415"/>
              <a:ext cx="2286000" cy="1932305"/>
            </a:xfrm>
            <a:prstGeom prst="rect">
              <a:avLst/>
            </a:prstGeom>
          </p:spPr>
        </p:pic>
        <p:pic>
          <p:nvPicPr>
            <p:cNvPr id="36" name="Picture 105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28600" y="1847215"/>
              <a:ext cx="2286000" cy="1932305"/>
            </a:xfrm>
            <a:prstGeom prst="rect">
              <a:avLst/>
            </a:prstGeom>
          </p:spPr>
        </p:pic>
        <p:sp>
          <p:nvSpPr>
            <p:cNvPr id="37" name="Rectangle 106"/>
            <p:cNvSpPr/>
            <p:nvPr/>
          </p:nvSpPr>
          <p:spPr>
            <a:xfrm>
              <a:off x="2517267" y="3645256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107"/>
            <p:cNvSpPr/>
            <p:nvPr/>
          </p:nvSpPr>
          <p:spPr>
            <a:xfrm>
              <a:off x="1778" y="3782416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9" name="Picture 108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0" y="3956050"/>
              <a:ext cx="2573021" cy="1917700"/>
            </a:xfrm>
            <a:prstGeom prst="rect">
              <a:avLst/>
            </a:prstGeom>
          </p:spPr>
        </p:pic>
        <p:sp>
          <p:nvSpPr>
            <p:cNvPr id="40" name="Rectangle 109"/>
            <p:cNvSpPr/>
            <p:nvPr/>
          </p:nvSpPr>
          <p:spPr>
            <a:xfrm>
              <a:off x="2575560" y="5739867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1" name="Picture 92"/>
          <p:cNvPicPr/>
          <p:nvPr/>
        </p:nvPicPr>
        <p:blipFill>
          <a:blip r:embed="rId8"/>
          <a:stretch>
            <a:fillRect/>
          </a:stretch>
        </p:blipFill>
        <p:spPr>
          <a:xfrm>
            <a:off x="924904" y="6048747"/>
            <a:ext cx="2636520" cy="1578610"/>
          </a:xfrm>
          <a:prstGeom prst="rect">
            <a:avLst/>
          </a:prstGeom>
        </p:spPr>
      </p:pic>
      <p:grpSp>
        <p:nvGrpSpPr>
          <p:cNvPr id="42" name="Group 631"/>
          <p:cNvGrpSpPr/>
          <p:nvPr/>
        </p:nvGrpSpPr>
        <p:grpSpPr>
          <a:xfrm>
            <a:off x="988441" y="7823251"/>
            <a:ext cx="2682748" cy="2672513"/>
            <a:chOff x="0" y="0"/>
            <a:chExt cx="2682748" cy="2672560"/>
          </a:xfrm>
        </p:grpSpPr>
        <p:sp>
          <p:nvSpPr>
            <p:cNvPr id="43" name="Rectangle 96"/>
            <p:cNvSpPr/>
            <p:nvPr/>
          </p:nvSpPr>
          <p:spPr>
            <a:xfrm>
              <a:off x="432" y="0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4" name="Picture 97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24384" y="198019"/>
              <a:ext cx="2630805" cy="2094230"/>
            </a:xfrm>
            <a:prstGeom prst="rect">
              <a:avLst/>
            </a:prstGeom>
          </p:spPr>
        </p:pic>
        <p:pic>
          <p:nvPicPr>
            <p:cNvPr id="45" name="Picture 98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0" y="173634"/>
              <a:ext cx="2630805" cy="2094230"/>
            </a:xfrm>
            <a:prstGeom prst="rect">
              <a:avLst/>
            </a:prstGeom>
          </p:spPr>
        </p:pic>
        <p:sp>
          <p:nvSpPr>
            <p:cNvPr id="46" name="Rectangle 99"/>
            <p:cNvSpPr/>
            <p:nvPr/>
          </p:nvSpPr>
          <p:spPr>
            <a:xfrm>
              <a:off x="2632075" y="2134235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100"/>
            <p:cNvSpPr/>
            <p:nvPr/>
          </p:nvSpPr>
          <p:spPr>
            <a:xfrm>
              <a:off x="432" y="2271395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101"/>
            <p:cNvSpPr/>
            <p:nvPr/>
          </p:nvSpPr>
          <p:spPr>
            <a:xfrm>
              <a:off x="432" y="2448179"/>
              <a:ext cx="50673" cy="224381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605850" y="1229006"/>
            <a:ext cx="69174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Ребусы </a:t>
            </a:r>
            <a:r>
              <a:rPr lang="ru-RU" dirty="0" smtClean="0"/>
              <a:t>– занимательные шифровки, знакомые всем от мала до велика. Зародился он </a:t>
            </a:r>
            <a:r>
              <a:rPr lang="ru-RU" dirty="0"/>
              <a:t>во Франции в </a:t>
            </a:r>
            <a:r>
              <a:rPr lang="en-US" dirty="0"/>
              <a:t>XV</a:t>
            </a:r>
            <a:r>
              <a:rPr lang="ru-RU" dirty="0"/>
              <a:t> веке, а первый печатный </a:t>
            </a:r>
            <a:r>
              <a:rPr lang="ru-RU" dirty="0" smtClean="0"/>
              <a:t>сборник, </a:t>
            </a:r>
            <a:r>
              <a:rPr lang="ru-RU" dirty="0"/>
              <a:t>изданный в этой стране в 1582 году, был составлен </a:t>
            </a:r>
            <a:r>
              <a:rPr lang="ru-RU" dirty="0" err="1"/>
              <a:t>Этьеном</a:t>
            </a:r>
            <a:r>
              <a:rPr lang="ru-RU" dirty="0"/>
              <a:t> </a:t>
            </a:r>
            <a:r>
              <a:rPr lang="ru-RU" dirty="0" err="1"/>
              <a:t>Табуро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В ребусах слова зашифрованы с помощью последовательности картинок и разных символов, в том числе букв и цифр. Чтобы разгадать ребус, важно не только знать, что нарисовано, но и учесть расположение рисунков и символов друг относительно друга. Читают ребус всегда слева направо, реже сверху вниз.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3329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0098" y="7968898"/>
            <a:ext cx="619225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a typeface="Batang" panose="02030600000101010101" pitchFamily="18" charset="-127"/>
              </a:rPr>
              <a:t>Над выпуском работали:</a:t>
            </a:r>
          </a:p>
          <a:p>
            <a:pPr algn="ctr"/>
            <a:r>
              <a:rPr lang="ru-RU" dirty="0" smtClean="0">
                <a:ea typeface="Batang" panose="02030600000101010101" pitchFamily="18" charset="-127"/>
              </a:rPr>
              <a:t>Главный редактор: </a:t>
            </a:r>
            <a:r>
              <a:rPr lang="ru-RU" dirty="0" err="1" smtClean="0">
                <a:ea typeface="Batang" panose="02030600000101010101" pitchFamily="18" charset="-127"/>
              </a:rPr>
              <a:t>Сосновцева</a:t>
            </a:r>
            <a:r>
              <a:rPr lang="ru-RU" dirty="0" smtClean="0">
                <a:ea typeface="Batang" panose="02030600000101010101" pitchFamily="18" charset="-127"/>
              </a:rPr>
              <a:t> Алёна</a:t>
            </a:r>
          </a:p>
          <a:p>
            <a:pPr algn="ctr"/>
            <a:r>
              <a:rPr lang="ru-RU" dirty="0" smtClean="0">
                <a:ea typeface="Batang" panose="02030600000101010101" pitchFamily="18" charset="-127"/>
              </a:rPr>
              <a:t>Художник-оформитель: Чапаров Артур</a:t>
            </a:r>
          </a:p>
          <a:p>
            <a:pPr algn="ctr"/>
            <a:r>
              <a:rPr lang="ru-RU" dirty="0" smtClean="0">
                <a:ea typeface="Batang" panose="02030600000101010101" pitchFamily="18" charset="-127"/>
              </a:rPr>
              <a:t>Корреспонденты: Кривощеков А., </a:t>
            </a:r>
            <a:r>
              <a:rPr lang="ru-RU" dirty="0" err="1" smtClean="0">
                <a:ea typeface="Batang" panose="02030600000101010101" pitchFamily="18" charset="-127"/>
              </a:rPr>
              <a:t>Губарькова</a:t>
            </a:r>
            <a:r>
              <a:rPr lang="ru-RU" dirty="0" smtClean="0">
                <a:ea typeface="Batang" panose="02030600000101010101" pitchFamily="18" charset="-127"/>
              </a:rPr>
              <a:t> Е.,</a:t>
            </a:r>
          </a:p>
          <a:p>
            <a:pPr algn="ctr"/>
            <a:r>
              <a:rPr lang="ru-RU" dirty="0" smtClean="0">
                <a:ea typeface="Batang" panose="02030600000101010101" pitchFamily="18" charset="-127"/>
              </a:rPr>
              <a:t>                         </a:t>
            </a:r>
            <a:r>
              <a:rPr lang="ru-RU" dirty="0" err="1" smtClean="0">
                <a:ea typeface="Batang" panose="02030600000101010101" pitchFamily="18" charset="-127"/>
              </a:rPr>
              <a:t>Семянникова</a:t>
            </a:r>
            <a:r>
              <a:rPr lang="ru-RU" dirty="0" smtClean="0">
                <a:ea typeface="Batang" panose="02030600000101010101" pitchFamily="18" charset="-127"/>
              </a:rPr>
              <a:t> В., Котов 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6729" y="6808168"/>
            <a:ext cx="6898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Адрес редакции: </a:t>
            </a:r>
            <a:r>
              <a:rPr lang="ru-RU" dirty="0"/>
              <a:t>627041 Тюменская область, </a:t>
            </a:r>
            <a:r>
              <a:rPr lang="ru-RU" dirty="0" err="1"/>
              <a:t>Ялуторовский</a:t>
            </a:r>
            <a:r>
              <a:rPr lang="ru-RU" dirty="0"/>
              <a:t> район, </a:t>
            </a:r>
            <a:endParaRPr lang="ru-RU" dirty="0" smtClean="0"/>
          </a:p>
          <a:p>
            <a:pPr algn="ctr"/>
            <a:r>
              <a:rPr lang="ru-RU" dirty="0" smtClean="0"/>
              <a:t>с</a:t>
            </a:r>
            <a:r>
              <a:rPr lang="ru-RU" dirty="0"/>
              <a:t>. Бердюгино, улица Набережная, </a:t>
            </a:r>
            <a:r>
              <a:rPr lang="ru-RU" dirty="0" smtClean="0"/>
              <a:t>д.3 , </a:t>
            </a:r>
            <a:r>
              <a:rPr lang="en-US" dirty="0" smtClean="0"/>
              <a:t>berdugino_school@inbox.ru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1628" y="190500"/>
            <a:ext cx="689899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a typeface="Batang" panose="02030600000101010101" pitchFamily="18" charset="-127"/>
              </a:rPr>
              <a:t>Поздравляем </a:t>
            </a:r>
          </a:p>
          <a:p>
            <a:pPr algn="ctr"/>
            <a:r>
              <a:rPr lang="ru-RU" sz="2800" b="1" dirty="0" smtClean="0">
                <a:ea typeface="Batang" panose="02030600000101010101" pitchFamily="18" charset="-127"/>
              </a:rPr>
              <a:t>С Днем Рождения! </a:t>
            </a:r>
          </a:p>
          <a:p>
            <a:endParaRPr lang="ru-RU" sz="2000" dirty="0" smtClean="0"/>
          </a:p>
          <a:p>
            <a:pPr algn="ctr"/>
            <a:r>
              <a:rPr lang="ru-RU" sz="2000" dirty="0" err="1" smtClean="0"/>
              <a:t>Мясникову</a:t>
            </a:r>
            <a:r>
              <a:rPr lang="ru-RU" sz="2000" dirty="0" smtClean="0"/>
              <a:t> Юлию Игоревну</a:t>
            </a:r>
          </a:p>
          <a:p>
            <a:pPr algn="ctr"/>
            <a:r>
              <a:rPr lang="ru-RU" sz="2000" dirty="0" err="1" smtClean="0"/>
              <a:t>Сосновцеву</a:t>
            </a:r>
            <a:r>
              <a:rPr lang="ru-RU" sz="2000" dirty="0" smtClean="0"/>
              <a:t> Алену Юрьевну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 err="1" smtClean="0"/>
              <a:t>Абайдулина</a:t>
            </a:r>
            <a:r>
              <a:rPr lang="ru-RU" sz="2000" dirty="0" smtClean="0"/>
              <a:t> Юриста </a:t>
            </a:r>
            <a:r>
              <a:rPr lang="ru-RU" sz="2000" dirty="0" err="1" smtClean="0"/>
              <a:t>Хасановича</a:t>
            </a:r>
            <a:endParaRPr lang="ru-RU" sz="2000" dirty="0" smtClean="0"/>
          </a:p>
          <a:p>
            <a:pPr algn="ctr"/>
            <a:r>
              <a:rPr lang="ru-RU" sz="2000" dirty="0" err="1" smtClean="0"/>
              <a:t>Абайдулину</a:t>
            </a:r>
            <a:r>
              <a:rPr lang="ru-RU" sz="2000" dirty="0" smtClean="0"/>
              <a:t> </a:t>
            </a:r>
            <a:r>
              <a:rPr lang="ru-RU" sz="2000" dirty="0" err="1" smtClean="0"/>
              <a:t>Минсару</a:t>
            </a:r>
            <a:r>
              <a:rPr lang="ru-RU" sz="2000" dirty="0" smtClean="0"/>
              <a:t> </a:t>
            </a:r>
            <a:r>
              <a:rPr lang="ru-RU" sz="2000" dirty="0" err="1" smtClean="0"/>
              <a:t>Имамовну</a:t>
            </a:r>
            <a:endParaRPr lang="ru-RU" sz="2000" dirty="0" smtClean="0"/>
          </a:p>
          <a:p>
            <a:pPr algn="ctr"/>
            <a:r>
              <a:rPr lang="ru-RU" sz="2000" dirty="0" err="1" smtClean="0"/>
              <a:t>Аминову</a:t>
            </a:r>
            <a:r>
              <a:rPr lang="ru-RU" sz="2000" dirty="0" smtClean="0"/>
              <a:t> Дину </a:t>
            </a:r>
            <a:r>
              <a:rPr lang="ru-RU" sz="2000" dirty="0" err="1" smtClean="0"/>
              <a:t>Харисовну</a:t>
            </a:r>
            <a:endParaRPr lang="ru-RU" sz="2000" dirty="0" smtClean="0"/>
          </a:p>
          <a:p>
            <a:pPr algn="ctr"/>
            <a:r>
              <a:rPr lang="ru-RU" sz="2000" dirty="0" smtClean="0"/>
              <a:t>Рязанова Николая Алексеевича </a:t>
            </a:r>
            <a:endParaRPr lang="ru-RU" sz="2000" dirty="0"/>
          </a:p>
          <a:p>
            <a:pPr algn="ctr"/>
            <a:r>
              <a:rPr lang="ru-RU" sz="2000" dirty="0" smtClean="0"/>
              <a:t> </a:t>
            </a:r>
          </a:p>
        </p:txBody>
      </p:sp>
      <p:pic>
        <p:nvPicPr>
          <p:cNvPr id="1027" name="Рисунок 2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3638549"/>
            <a:ext cx="3536950" cy="289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46225" y="3683555"/>
            <a:ext cx="33843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Поздравляем с Днем рождения!</a:t>
            </a:r>
          </a:p>
          <a:p>
            <a:pPr algn="r"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 летят без промедленья</a:t>
            </a:r>
          </a:p>
          <a:p>
            <a:pPr algn="r"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Поздравленья-пожеланья,</a:t>
            </a:r>
          </a:p>
          <a:p>
            <a:pPr algn="r"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Вам выражаем мы признанье.</a:t>
            </a:r>
          </a:p>
          <a:p>
            <a:pPr algn="r"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Желаем добрых светлых дней,</a:t>
            </a:r>
          </a:p>
          <a:p>
            <a:pPr algn="r"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Счастливой жизни средь друзей,</a:t>
            </a:r>
          </a:p>
          <a:p>
            <a:pPr algn="r"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Больших успехов, достижений,</a:t>
            </a:r>
          </a:p>
          <a:p>
            <a:pPr algn="r"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верных, значимых решений.</a:t>
            </a:r>
          </a:p>
          <a:p>
            <a:pPr algn="r"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Будьте в выборе свободны,</a:t>
            </a:r>
          </a:p>
          <a:p>
            <a:pPr algn="r"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многое всегда способны,</a:t>
            </a:r>
          </a:p>
          <a:p>
            <a:pPr algn="r"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Жизнь будет яркой, настоящей,</a:t>
            </a:r>
          </a:p>
          <a:p>
            <a:pPr algn="r"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подарок подходящий!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5782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1388</TotalTime>
  <Words>1212</Words>
  <Application>Microsoft Office PowerPoint</Application>
  <PresentationFormat>B4 (ISO) (250x353 мм)</PresentationFormat>
  <Paragraphs>133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Batang</vt:lpstr>
      <vt:lpstr>Adobe Caslon Pro Bold</vt:lpstr>
      <vt:lpstr>Arial</vt:lpstr>
      <vt:lpstr>Calibri</vt:lpstr>
      <vt:lpstr>Calibri Light</vt:lpstr>
      <vt:lpstr>Times New Roman</vt:lpstr>
      <vt:lpstr>Тема Office</vt:lpstr>
      <vt:lpstr>BERD.SCHOOL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MaN DeaD</dc:creator>
  <cp:lastModifiedBy>Ushitel</cp:lastModifiedBy>
  <cp:revision>212</cp:revision>
  <dcterms:created xsi:type="dcterms:W3CDTF">2017-10-17T13:26:39Z</dcterms:created>
  <dcterms:modified xsi:type="dcterms:W3CDTF">2018-03-28T11:06:30Z</dcterms:modified>
</cp:coreProperties>
</file>