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61" r:id="rId2"/>
    <p:sldId id="265" r:id="rId3"/>
    <p:sldId id="267" r:id="rId4"/>
    <p:sldId id="268" r:id="rId5"/>
    <p:sldId id="266" r:id="rId6"/>
  </p:sldIdLst>
  <p:sldSz cx="8120063" cy="10826750" type="B4ISO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46E6AF-E4D3-40BD-8AB4-820EEE8C9B8B}">
          <p14:sldIdLst>
            <p14:sldId id="261"/>
            <p14:sldId id="265"/>
            <p14:sldId id="267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10">
          <p15:clr>
            <a:srgbClr val="A4A3A4"/>
          </p15:clr>
        </p15:guide>
        <p15:guide id="2" pos="2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962" y="-1452"/>
      </p:cViewPr>
      <p:guideLst>
        <p:guide orient="horz" pos="3410"/>
        <p:guide pos="2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4D23B-9E83-476C-A7BC-136C1383C55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CE57BD-34D0-4F78-A76E-37671F0F03C9}">
      <dgm:prSet/>
      <dgm:spPr/>
      <dgm:t>
        <a:bodyPr/>
        <a:lstStyle/>
        <a:p>
          <a:pPr rtl="0"/>
          <a:r>
            <a:rPr lang="ru-RU" b="1" dirty="0"/>
            <a:t>Колонка редактора</a:t>
          </a:r>
        </a:p>
      </dgm:t>
    </dgm:pt>
    <dgm:pt modelId="{BEBF47AA-6A2F-4602-9913-92A6676BAEC8}" type="parTrans" cxnId="{8618EC3C-1722-4DB5-A624-58A8C6589746}">
      <dgm:prSet/>
      <dgm:spPr/>
      <dgm:t>
        <a:bodyPr/>
        <a:lstStyle/>
        <a:p>
          <a:endParaRPr lang="ru-RU"/>
        </a:p>
      </dgm:t>
    </dgm:pt>
    <dgm:pt modelId="{878CFE4F-C827-4FE2-8F98-5E68F523442E}" type="sibTrans" cxnId="{8618EC3C-1722-4DB5-A624-58A8C6589746}">
      <dgm:prSet/>
      <dgm:spPr/>
      <dgm:t>
        <a:bodyPr/>
        <a:lstStyle/>
        <a:p>
          <a:endParaRPr lang="ru-RU"/>
        </a:p>
      </dgm:t>
    </dgm:pt>
    <dgm:pt modelId="{75DDFDDC-AE13-4A27-8E01-C332BA744EE4}" type="pres">
      <dgm:prSet presAssocID="{70D4D23B-9E83-476C-A7BC-136C1383C55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8DA22B3-911A-47CE-AB90-5B8E6D9BF8D6}" type="pres">
      <dgm:prSet presAssocID="{87CE57BD-34D0-4F78-A76E-37671F0F03C9}" presName="circle1" presStyleLbl="node1" presStyleIdx="0" presStyleCnt="1"/>
      <dgm:spPr/>
    </dgm:pt>
    <dgm:pt modelId="{14CDF14C-D8BE-49C7-814D-90E5FA795EE3}" type="pres">
      <dgm:prSet presAssocID="{87CE57BD-34D0-4F78-A76E-37671F0F03C9}" presName="space" presStyleCnt="0"/>
      <dgm:spPr/>
    </dgm:pt>
    <dgm:pt modelId="{326E0701-712C-4599-AEB7-58EDE17E9D1F}" type="pres">
      <dgm:prSet presAssocID="{87CE57BD-34D0-4F78-A76E-37671F0F03C9}" presName="rect1" presStyleLbl="alignAcc1" presStyleIdx="0" presStyleCnt="1"/>
      <dgm:spPr/>
    </dgm:pt>
    <dgm:pt modelId="{59521007-998E-47AB-9621-363DB8AEFE15}" type="pres">
      <dgm:prSet presAssocID="{87CE57BD-34D0-4F78-A76E-37671F0F03C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39FB116-909F-4E4F-8E60-D5D4D02E784B}" type="presOf" srcId="{70D4D23B-9E83-476C-A7BC-136C1383C558}" destId="{75DDFDDC-AE13-4A27-8E01-C332BA744EE4}" srcOrd="0" destOrd="0" presId="urn:microsoft.com/office/officeart/2005/8/layout/target3"/>
    <dgm:cxn modelId="{A32DAE34-2CDC-4353-A2E4-ACB505EB4F9C}" type="presOf" srcId="{87CE57BD-34D0-4F78-A76E-37671F0F03C9}" destId="{59521007-998E-47AB-9621-363DB8AEFE15}" srcOrd="1" destOrd="0" presId="urn:microsoft.com/office/officeart/2005/8/layout/target3"/>
    <dgm:cxn modelId="{8618EC3C-1722-4DB5-A624-58A8C6589746}" srcId="{70D4D23B-9E83-476C-A7BC-136C1383C558}" destId="{87CE57BD-34D0-4F78-A76E-37671F0F03C9}" srcOrd="0" destOrd="0" parTransId="{BEBF47AA-6A2F-4602-9913-92A6676BAEC8}" sibTransId="{878CFE4F-C827-4FE2-8F98-5E68F523442E}"/>
    <dgm:cxn modelId="{E22FEB61-F994-4FF1-BB62-8ED476916EFA}" type="presOf" srcId="{87CE57BD-34D0-4F78-A76E-37671F0F03C9}" destId="{326E0701-712C-4599-AEB7-58EDE17E9D1F}" srcOrd="0" destOrd="0" presId="urn:microsoft.com/office/officeart/2005/8/layout/target3"/>
    <dgm:cxn modelId="{8745087D-7C58-4BD2-AC91-E91B8E3243B1}" type="presParOf" srcId="{75DDFDDC-AE13-4A27-8E01-C332BA744EE4}" destId="{A8DA22B3-911A-47CE-AB90-5B8E6D9BF8D6}" srcOrd="0" destOrd="0" presId="urn:microsoft.com/office/officeart/2005/8/layout/target3"/>
    <dgm:cxn modelId="{83252734-B700-4DEA-A69D-6857723A6C46}" type="presParOf" srcId="{75DDFDDC-AE13-4A27-8E01-C332BA744EE4}" destId="{14CDF14C-D8BE-49C7-814D-90E5FA795EE3}" srcOrd="1" destOrd="0" presId="urn:microsoft.com/office/officeart/2005/8/layout/target3"/>
    <dgm:cxn modelId="{4BB96B93-255D-433D-9FA4-AD8547BF93E1}" type="presParOf" srcId="{75DDFDDC-AE13-4A27-8E01-C332BA744EE4}" destId="{326E0701-712C-4599-AEB7-58EDE17E9D1F}" srcOrd="2" destOrd="0" presId="urn:microsoft.com/office/officeart/2005/8/layout/target3"/>
    <dgm:cxn modelId="{E85C6821-3ECE-43FC-9C78-76BC94746320}" type="presParOf" srcId="{75DDFDDC-AE13-4A27-8E01-C332BA744EE4}" destId="{59521007-998E-47AB-9621-363DB8AEFE1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4D23B-9E83-476C-A7BC-136C1383C55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CE57BD-34D0-4F78-A76E-37671F0F03C9}">
      <dgm:prSet/>
      <dgm:spPr/>
      <dgm:t>
        <a:bodyPr/>
        <a:lstStyle/>
        <a:p>
          <a:pPr rtl="0"/>
          <a:r>
            <a:rPr lang="ru-RU" b="1" dirty="0"/>
            <a:t>Афоризм номера:</a:t>
          </a:r>
        </a:p>
      </dgm:t>
    </dgm:pt>
    <dgm:pt modelId="{BEBF47AA-6A2F-4602-9913-92A6676BAEC8}" type="parTrans" cxnId="{8618EC3C-1722-4DB5-A624-58A8C6589746}">
      <dgm:prSet/>
      <dgm:spPr/>
      <dgm:t>
        <a:bodyPr/>
        <a:lstStyle/>
        <a:p>
          <a:endParaRPr lang="ru-RU"/>
        </a:p>
      </dgm:t>
    </dgm:pt>
    <dgm:pt modelId="{878CFE4F-C827-4FE2-8F98-5E68F523442E}" type="sibTrans" cxnId="{8618EC3C-1722-4DB5-A624-58A8C6589746}">
      <dgm:prSet/>
      <dgm:spPr/>
      <dgm:t>
        <a:bodyPr/>
        <a:lstStyle/>
        <a:p>
          <a:endParaRPr lang="ru-RU"/>
        </a:p>
      </dgm:t>
    </dgm:pt>
    <dgm:pt modelId="{75DDFDDC-AE13-4A27-8E01-C332BA744EE4}" type="pres">
      <dgm:prSet presAssocID="{70D4D23B-9E83-476C-A7BC-136C1383C55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8DA22B3-911A-47CE-AB90-5B8E6D9BF8D6}" type="pres">
      <dgm:prSet presAssocID="{87CE57BD-34D0-4F78-A76E-37671F0F03C9}" presName="circle1" presStyleLbl="node1" presStyleIdx="0" presStyleCnt="1" custLinFactNeighborX="2103"/>
      <dgm:spPr>
        <a:solidFill>
          <a:schemeClr val="accent5"/>
        </a:solidFill>
      </dgm:spPr>
    </dgm:pt>
    <dgm:pt modelId="{14CDF14C-D8BE-49C7-814D-90E5FA795EE3}" type="pres">
      <dgm:prSet presAssocID="{87CE57BD-34D0-4F78-A76E-37671F0F03C9}" presName="space" presStyleCnt="0"/>
      <dgm:spPr/>
    </dgm:pt>
    <dgm:pt modelId="{326E0701-712C-4599-AEB7-58EDE17E9D1F}" type="pres">
      <dgm:prSet presAssocID="{87CE57BD-34D0-4F78-A76E-37671F0F03C9}" presName="rect1" presStyleLbl="alignAcc1" presStyleIdx="0" presStyleCnt="1" custLinFactNeighborX="-1454"/>
      <dgm:spPr/>
    </dgm:pt>
    <dgm:pt modelId="{59521007-998E-47AB-9621-363DB8AEFE15}" type="pres">
      <dgm:prSet presAssocID="{87CE57BD-34D0-4F78-A76E-37671F0F03C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618EC3C-1722-4DB5-A624-58A8C6589746}" srcId="{70D4D23B-9E83-476C-A7BC-136C1383C558}" destId="{87CE57BD-34D0-4F78-A76E-37671F0F03C9}" srcOrd="0" destOrd="0" parTransId="{BEBF47AA-6A2F-4602-9913-92A6676BAEC8}" sibTransId="{878CFE4F-C827-4FE2-8F98-5E68F523442E}"/>
    <dgm:cxn modelId="{35488E5B-D09F-4124-B622-57F3ABACD663}" type="presOf" srcId="{87CE57BD-34D0-4F78-A76E-37671F0F03C9}" destId="{326E0701-712C-4599-AEB7-58EDE17E9D1F}" srcOrd="0" destOrd="0" presId="urn:microsoft.com/office/officeart/2005/8/layout/target3"/>
    <dgm:cxn modelId="{23CF7C6B-4299-4229-968A-33BB5F4095EA}" type="presOf" srcId="{70D4D23B-9E83-476C-A7BC-136C1383C558}" destId="{75DDFDDC-AE13-4A27-8E01-C332BA744EE4}" srcOrd="0" destOrd="0" presId="urn:microsoft.com/office/officeart/2005/8/layout/target3"/>
    <dgm:cxn modelId="{E4BBB4DA-0AFE-4B0B-A7A6-31E7C90072A5}" type="presOf" srcId="{87CE57BD-34D0-4F78-A76E-37671F0F03C9}" destId="{59521007-998E-47AB-9621-363DB8AEFE15}" srcOrd="1" destOrd="0" presId="urn:microsoft.com/office/officeart/2005/8/layout/target3"/>
    <dgm:cxn modelId="{571BCD8E-A596-4DD2-9190-026FC1C30D75}" type="presParOf" srcId="{75DDFDDC-AE13-4A27-8E01-C332BA744EE4}" destId="{A8DA22B3-911A-47CE-AB90-5B8E6D9BF8D6}" srcOrd="0" destOrd="0" presId="urn:microsoft.com/office/officeart/2005/8/layout/target3"/>
    <dgm:cxn modelId="{8AC23EBA-9017-42E4-B1A5-A15B70ED62F1}" type="presParOf" srcId="{75DDFDDC-AE13-4A27-8E01-C332BA744EE4}" destId="{14CDF14C-D8BE-49C7-814D-90E5FA795EE3}" srcOrd="1" destOrd="0" presId="urn:microsoft.com/office/officeart/2005/8/layout/target3"/>
    <dgm:cxn modelId="{FDA80E22-1482-49C5-A609-6EDF6BBE37BD}" type="presParOf" srcId="{75DDFDDC-AE13-4A27-8E01-C332BA744EE4}" destId="{326E0701-712C-4599-AEB7-58EDE17E9D1F}" srcOrd="2" destOrd="0" presId="urn:microsoft.com/office/officeart/2005/8/layout/target3"/>
    <dgm:cxn modelId="{BA9FA5A2-32B0-4FFA-9AEE-924F94E10BDE}" type="presParOf" srcId="{75DDFDDC-AE13-4A27-8E01-C332BA744EE4}" destId="{59521007-998E-47AB-9621-363DB8AEFE1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22B3-911A-47CE-AB90-5B8E6D9BF8D6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E0701-712C-4599-AEB7-58EDE17E9D1F}">
      <dsp:nvSpPr>
        <dsp:cNvPr id="0" name=""/>
        <dsp:cNvSpPr/>
      </dsp:nvSpPr>
      <dsp:spPr>
        <a:xfrm>
          <a:off x="200054" y="0"/>
          <a:ext cx="1876838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Колонка редактора</a:t>
          </a:r>
        </a:p>
      </dsp:txBody>
      <dsp:txXfrm>
        <a:off x="200054" y="0"/>
        <a:ext cx="1876838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22B3-911A-47CE-AB90-5B8E6D9BF8D6}">
      <dsp:nvSpPr>
        <dsp:cNvPr id="0" name=""/>
        <dsp:cNvSpPr/>
      </dsp:nvSpPr>
      <dsp:spPr>
        <a:xfrm>
          <a:off x="8414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E0701-712C-4599-AEB7-58EDE17E9D1F}">
      <dsp:nvSpPr>
        <dsp:cNvPr id="0" name=""/>
        <dsp:cNvSpPr/>
      </dsp:nvSpPr>
      <dsp:spPr>
        <a:xfrm>
          <a:off x="172765" y="0"/>
          <a:ext cx="1876838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Афоризм номера:</a:t>
          </a:r>
        </a:p>
      </dsp:txBody>
      <dsp:txXfrm>
        <a:off x="172765" y="0"/>
        <a:ext cx="1876838" cy="40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1CF47E3-AA3F-4304-AD6E-C77D659A7A2B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AB1692D-697B-44C1-A1A5-E48E2B77B8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4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49F9EEB-ED66-4C43-9F50-C2964E63536A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7C03680-044D-4794-ABE6-53E2FCB0D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7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8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8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4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30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8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79"/>
            <a:ext cx="6902054" cy="3769313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08" y="5686551"/>
            <a:ext cx="6090047" cy="2613958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94" indent="0" algn="ctr">
              <a:buNone/>
              <a:defRPr sz="1776"/>
            </a:lvl2pPr>
            <a:lvl3pPr marL="811987" indent="0" algn="ctr">
              <a:buNone/>
              <a:defRPr sz="1598"/>
            </a:lvl3pPr>
            <a:lvl4pPr marL="1217981" indent="0" algn="ctr">
              <a:buNone/>
              <a:defRPr sz="1421"/>
            </a:lvl4pPr>
            <a:lvl5pPr marL="1623974" indent="0" algn="ctr">
              <a:buNone/>
              <a:defRPr sz="1421"/>
            </a:lvl5pPr>
            <a:lvl6pPr marL="2029968" indent="0" algn="ctr">
              <a:buNone/>
              <a:defRPr sz="1421"/>
            </a:lvl6pPr>
            <a:lvl7pPr marL="2435962" indent="0" algn="ctr">
              <a:buNone/>
              <a:defRPr sz="1421"/>
            </a:lvl7pPr>
            <a:lvl8pPr marL="2841955" indent="0" algn="ctr">
              <a:buNone/>
              <a:defRPr sz="1421"/>
            </a:lvl8pPr>
            <a:lvl9pPr marL="3247949" indent="0" algn="ctr">
              <a:buNone/>
              <a:defRPr sz="142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6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7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0" y="576424"/>
            <a:ext cx="1750889" cy="91751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5" y="576424"/>
            <a:ext cx="5151165" cy="91751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50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6" y="2699172"/>
            <a:ext cx="7003554" cy="4503626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6" y="7245404"/>
            <a:ext cx="7003554" cy="2368351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/>
                </a:solidFill>
              </a:defRPr>
            </a:lvl1pPr>
            <a:lvl2pPr marL="40599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8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8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7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9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962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95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949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4" y="2882121"/>
            <a:ext cx="3451027" cy="68694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2" y="2882121"/>
            <a:ext cx="3451027" cy="68694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27"/>
            <a:ext cx="7003554" cy="20926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58"/>
            <a:ext cx="3435167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1"/>
            <a:ext cx="3435167" cy="5816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58"/>
            <a:ext cx="3452084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1"/>
            <a:ext cx="3452084" cy="5816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3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6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1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4"/>
            <a:ext cx="4110782" cy="7694010"/>
          </a:xfrm>
        </p:spPr>
        <p:txBody>
          <a:bodyPr/>
          <a:lstStyle>
            <a:lvl1pPr>
              <a:defRPr sz="2842"/>
            </a:lvl1pPr>
            <a:lvl2pPr>
              <a:defRPr sz="2486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4"/>
            <a:ext cx="4110782" cy="7694010"/>
          </a:xfrm>
        </p:spPr>
        <p:txBody>
          <a:bodyPr anchor="t"/>
          <a:lstStyle>
            <a:lvl1pPr marL="0" indent="0">
              <a:buNone/>
              <a:defRPr sz="2842"/>
            </a:lvl1pPr>
            <a:lvl2pPr marL="405994" indent="0">
              <a:buNone/>
              <a:defRPr sz="2486"/>
            </a:lvl2pPr>
            <a:lvl3pPr marL="811987" indent="0">
              <a:buNone/>
              <a:defRPr sz="2131"/>
            </a:lvl3pPr>
            <a:lvl4pPr marL="1217981" indent="0">
              <a:buNone/>
              <a:defRPr sz="1776"/>
            </a:lvl4pPr>
            <a:lvl5pPr marL="1623974" indent="0">
              <a:buNone/>
              <a:defRPr sz="1776"/>
            </a:lvl5pPr>
            <a:lvl6pPr marL="2029968" indent="0">
              <a:buNone/>
              <a:defRPr sz="1776"/>
            </a:lvl6pPr>
            <a:lvl7pPr marL="2435962" indent="0">
              <a:buNone/>
              <a:defRPr sz="1776"/>
            </a:lvl7pPr>
            <a:lvl8pPr marL="2841955" indent="0">
              <a:buNone/>
              <a:defRPr sz="1776"/>
            </a:lvl8pPr>
            <a:lvl9pPr marL="3247949" indent="0">
              <a:buNone/>
              <a:defRPr sz="1776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2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27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1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92D4-B5E8-4A11-8A60-129776A0C732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1" y="10034796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5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F21B-D8C9-4549-AF87-E5281ECE4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1987" rtl="0" eaLnBrk="1" latinLnBrk="0" hangingPunct="1">
        <a:lnSpc>
          <a:spcPct val="90000"/>
        </a:lnSpc>
        <a:spcBef>
          <a:spcPct val="0"/>
        </a:spcBef>
        <a:buNone/>
        <a:defRPr sz="3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997" indent="-202997" algn="l" defTabSz="81198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84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7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95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952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946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9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87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81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7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968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949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3.jpe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96385" y="2996610"/>
            <a:ext cx="1945758" cy="736659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C:\Users\user\Desktop\24518.png"/>
          <p:cNvPicPr/>
          <p:nvPr/>
        </p:nvPicPr>
        <p:blipFill>
          <a:blip r:embed="rId3"/>
          <a:srcRect t="26175" b="26056"/>
          <a:stretch>
            <a:fillRect/>
          </a:stretch>
        </p:blipFill>
        <p:spPr bwMode="auto">
          <a:xfrm>
            <a:off x="259307" y="76200"/>
            <a:ext cx="7547212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930" y="0"/>
            <a:ext cx="7242412" cy="1714500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Adobe Caslon Pro Bold" panose="0205070206050A020403" pitchFamily="18" charset="0"/>
              </a:rPr>
              <a:t>             </a:t>
            </a:r>
            <a:r>
              <a:rPr lang="en-US" sz="7200" b="1" dirty="0">
                <a:latin typeface="Adobe Caslon Pro Bold" panose="0205070206050A020403" pitchFamily="18" charset="0"/>
              </a:rPr>
              <a:t>BERD.SCHOOL</a:t>
            </a:r>
            <a:endParaRPr lang="ru-RU" sz="72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82137" y="2825087"/>
            <a:ext cx="7315200" cy="13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313904" y="304800"/>
            <a:ext cx="816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            Филиал МАОУ «</a:t>
            </a:r>
            <a:r>
              <a:rPr lang="ru-RU" sz="2000" b="1" dirty="0" err="1"/>
              <a:t>Новоатьяловская</a:t>
            </a:r>
            <a:r>
              <a:rPr lang="ru-RU" sz="2000" b="1" dirty="0"/>
              <a:t> СОШ» «Бердюгинская СОШ»</a:t>
            </a:r>
          </a:p>
          <a:p>
            <a:pPr algn="ctr"/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41052" y="1441154"/>
            <a:ext cx="596432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Январь</a:t>
            </a:r>
          </a:p>
          <a:p>
            <a:r>
              <a:rPr lang="ru-RU" sz="2000" b="1" dirty="0"/>
              <a:t>2019</a:t>
            </a:r>
            <a:endParaRPr lang="en-US" sz="2000" b="1" dirty="0"/>
          </a:p>
          <a:p>
            <a:r>
              <a:rPr lang="en-US" sz="2000" b="1" dirty="0"/>
              <a:t>#</a:t>
            </a:r>
            <a:r>
              <a:rPr lang="ru-RU" sz="2000" b="1" dirty="0"/>
              <a:t>5</a:t>
            </a:r>
            <a:r>
              <a:rPr lang="en-US" sz="2000" b="1" dirty="0"/>
              <a:t> 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1400" b="1" dirty="0"/>
              <a:t>ИНФОРМАЦИОННО - ПОЗНАВАТЕЛЬНАЯ          ШКОЛЬНАЯ        ГАЗЕТА</a:t>
            </a:r>
            <a:endParaRPr lang="en-US" sz="1400" b="1" dirty="0"/>
          </a:p>
          <a:p>
            <a:endParaRPr lang="ru-RU" sz="2000" b="1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343472" y="3349515"/>
          <a:ext cx="2076893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238125" y="10544175"/>
            <a:ext cx="7677150" cy="190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49868" y="3523579"/>
            <a:ext cx="199006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      </a:t>
            </a:r>
          </a:p>
          <a:p>
            <a:pPr algn="just"/>
            <a:r>
              <a:rPr lang="ru-RU" sz="1400" i="1" dirty="0"/>
              <a:t>     </a:t>
            </a:r>
          </a:p>
          <a:p>
            <a:pPr algn="just"/>
            <a:r>
              <a:rPr lang="ru-RU" sz="1400" i="1" dirty="0"/>
              <a:t> Приветствую вас, мои читатели!</a:t>
            </a:r>
          </a:p>
          <a:p>
            <a:pPr algn="just"/>
            <a:r>
              <a:rPr lang="ru-RU" sz="1400" i="1" dirty="0"/>
              <a:t>      У вас появилось желание попробовать себя в журналистике и написать статью? Приглашаем на занятие в пресс-центр каждый четверг в 15.00. Если у вас появился интересный материал, смело несите его в редакцию школьной газеты  «</a:t>
            </a:r>
            <a:r>
              <a:rPr lang="en-US" sz="1400" i="1" dirty="0"/>
              <a:t>BERD.SCHOOL</a:t>
            </a:r>
            <a:r>
              <a:rPr lang="ru-RU" sz="1400" i="1" dirty="0"/>
              <a:t>». И мы обязательно  </a:t>
            </a:r>
            <a:r>
              <a:rPr lang="ru-RU" sz="1400" i="1" dirty="0" err="1"/>
              <a:t>опубли</a:t>
            </a:r>
            <a:r>
              <a:rPr lang="ru-RU" sz="1400" i="1" dirty="0"/>
              <a:t>-куем его. </a:t>
            </a:r>
          </a:p>
          <a:p>
            <a:pPr algn="just"/>
            <a:r>
              <a:rPr lang="ru-RU" sz="1400" i="1" dirty="0"/>
              <a:t>       ВМЕСТЕ СДЕЛАЕМ НАШУ ГАЗЕТУ ЕЩЁ ИНТЕРЕСНЕЕ! </a:t>
            </a:r>
          </a:p>
          <a:p>
            <a:pPr algn="just"/>
            <a:r>
              <a:rPr lang="ru-RU" sz="1400" i="1" dirty="0"/>
              <a:t>    </a:t>
            </a:r>
          </a:p>
          <a:p>
            <a:pPr algn="just"/>
            <a:endParaRPr lang="ru-RU" sz="1400" i="1" dirty="0"/>
          </a:p>
          <a:p>
            <a:pPr algn="just"/>
            <a:r>
              <a:rPr lang="ru-RU" sz="1400" b="1" i="1" dirty="0"/>
              <a:t>Внимание! </a:t>
            </a:r>
            <a:r>
              <a:rPr lang="ru-RU" sz="1400" i="1" dirty="0"/>
              <a:t>В нашу газету принимаются поздравления. </a:t>
            </a:r>
            <a:r>
              <a:rPr lang="ru-RU" sz="1400" i="1" dirty="0" err="1"/>
              <a:t>Обра-щайтесь</a:t>
            </a:r>
            <a:r>
              <a:rPr lang="ru-RU" sz="1400" i="1" dirty="0"/>
              <a:t> к </a:t>
            </a:r>
            <a:r>
              <a:rPr lang="ru-RU" sz="1400" i="1" dirty="0" err="1"/>
              <a:t>руководи-телю</a:t>
            </a:r>
            <a:r>
              <a:rPr lang="ru-RU" sz="1400" i="1" dirty="0"/>
              <a:t> пресс-центра.</a:t>
            </a:r>
          </a:p>
        </p:txBody>
      </p:sp>
      <p:sp>
        <p:nvSpPr>
          <p:cNvPr id="5122" name="AutoShape 2" descr="http://school15yi.ru/wp-content/uploads/2017/11/1-768x10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 flipV="1">
            <a:off x="2503510" y="9515260"/>
            <a:ext cx="5253812" cy="84794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Схема 20"/>
          <p:cNvGraphicFramePr/>
          <p:nvPr/>
        </p:nvGraphicFramePr>
        <p:xfrm>
          <a:off x="2329672" y="9510640"/>
          <a:ext cx="2076893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439929" y="9510274"/>
            <a:ext cx="5432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</a:t>
            </a:r>
            <a:r>
              <a:rPr lang="ru-RU" sz="800" dirty="0"/>
              <a:t>        </a:t>
            </a:r>
            <a:r>
              <a:rPr lang="ru-RU" sz="1400" dirty="0"/>
              <a:t> </a:t>
            </a:r>
            <a:r>
              <a:rPr lang="ru-RU" dirty="0"/>
              <a:t>Сделай шаг – дорога появится                        		    сама собой… </a:t>
            </a:r>
            <a:r>
              <a:rPr lang="ru-RU" b="1" dirty="0"/>
              <a:t>        Стив Джобс       	</a:t>
            </a:r>
            <a:r>
              <a:rPr lang="ru-RU" dirty="0"/>
              <a:t>(Один из основателей корпорации </a:t>
            </a:r>
            <a:r>
              <a:rPr lang="ru-RU" dirty="0" err="1"/>
              <a:t>Apple</a:t>
            </a:r>
            <a:r>
              <a:rPr lang="ru-RU" dirty="0"/>
              <a:t>)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47921" y="5273456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164300" y="5293847"/>
            <a:ext cx="17657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Семейное кафе   стр. 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49941" y="3509008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34151" y="3542682"/>
            <a:ext cx="1924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День детских изобретений</a:t>
            </a:r>
          </a:p>
          <a:p>
            <a:pPr algn="ctr"/>
            <a:r>
              <a:rPr lang="ru-RU" sz="1200" b="1" i="1" dirty="0"/>
              <a:t>стр. 5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58623" y="6695283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97708" y="6699264"/>
            <a:ext cx="2423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Памяти жертв блокады Ленинграда</a:t>
            </a:r>
          </a:p>
          <a:p>
            <a:pPr algn="ctr"/>
            <a:r>
              <a:rPr lang="ru-RU" sz="1200" b="1" i="1" dirty="0"/>
              <a:t>стр. 6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70240" y="3085617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638350" y="3099439"/>
            <a:ext cx="2033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Шахматный турнир</a:t>
            </a:r>
          </a:p>
          <a:p>
            <a:pPr algn="ctr"/>
            <a:r>
              <a:rPr lang="ru-RU" sz="1200" b="1" i="1" dirty="0"/>
              <a:t>стр. 2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88803" y="7297993"/>
            <a:ext cx="2126510" cy="1275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849329" y="7311805"/>
            <a:ext cx="1924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Акция «За здоровье и безопасность детей»</a:t>
            </a:r>
          </a:p>
          <a:p>
            <a:pPr algn="ctr"/>
            <a:r>
              <a:rPr lang="ru-RU" sz="1200" b="1" i="1" dirty="0"/>
              <a:t>стр. 4-5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993DCA-996D-417F-BFA3-5F7DCE4F6F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4585" r="7054" b="27088"/>
          <a:stretch/>
        </p:blipFill>
        <p:spPr>
          <a:xfrm>
            <a:off x="2857981" y="3636998"/>
            <a:ext cx="1665893" cy="1441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Рисунок 35" descr="F:\777777\SAM_6936.JPG">
            <a:extLst>
              <a:ext uri="{FF2B5EF4-FFF2-40B4-BE49-F238E27FC236}">
                <a16:creationId xmlns:a16="http://schemas.microsoft.com/office/drawing/2014/main" id="{4E5EF731-0BC5-4DDB-91EA-FB027A7773F5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r="27844"/>
          <a:stretch/>
        </p:blipFill>
        <p:spPr bwMode="auto">
          <a:xfrm>
            <a:off x="3332756" y="5674869"/>
            <a:ext cx="1335501" cy="1406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berdugino.depon72.ru/wp-content/uploads/sites/153/2019/01/IMG_0778.jpg">
            <a:extLst>
              <a:ext uri="{FF2B5EF4-FFF2-40B4-BE49-F238E27FC236}">
                <a16:creationId xmlns:a16="http://schemas.microsoft.com/office/drawing/2014/main" id="{2F4C58E4-F4F9-49CF-A12C-0EF44DA6D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7173"/>
          <a:stretch/>
        </p:blipFill>
        <p:spPr bwMode="auto">
          <a:xfrm>
            <a:off x="5337940" y="4272402"/>
            <a:ext cx="1843603" cy="1712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5A0F71-8049-4CC3-917C-46DAF2DAB8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25" y="8010669"/>
            <a:ext cx="1888749" cy="1259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4BD59C-9E5C-432E-AF51-0CDEB78E49C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b="21054"/>
          <a:stretch/>
        </p:blipFill>
        <p:spPr>
          <a:xfrm>
            <a:off x="5178208" y="7435201"/>
            <a:ext cx="2487339" cy="1536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62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151" y="375744"/>
            <a:ext cx="8305800" cy="441278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Adobe Caslon Pro Bold" panose="0205070206050A020403" pitchFamily="18" charset="0"/>
              </a:rPr>
              <a:t>             </a:t>
            </a:r>
            <a:r>
              <a:rPr lang="en-US" sz="2400" b="1" dirty="0">
                <a:latin typeface="Adobe Caslon Pro Bold" panose="0205070206050A020403" pitchFamily="18" charset="0"/>
              </a:rPr>
              <a:t>BERD.SCHOOL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550" y="666750"/>
            <a:ext cx="7058025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23399" y="121240"/>
            <a:ext cx="48863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             Филиал МАОУ «</a:t>
            </a:r>
            <a:r>
              <a:rPr lang="ru-RU" sz="1000" b="1" dirty="0" err="1"/>
              <a:t>Новоатьяловская</a:t>
            </a:r>
            <a:r>
              <a:rPr lang="ru-RU" sz="1000" b="1" dirty="0"/>
              <a:t> СОШ» «Бердюгинская СОШ»</a:t>
            </a:r>
          </a:p>
          <a:p>
            <a:pPr algn="ctr"/>
            <a:endParaRPr lang="ru-RU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565745" y="161416"/>
            <a:ext cx="59643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Ноябрь 2019 </a:t>
            </a:r>
            <a:r>
              <a:rPr lang="en-US" sz="1000" b="1" dirty="0"/>
              <a:t>#</a:t>
            </a:r>
            <a:r>
              <a:rPr lang="ru-RU" sz="1000" b="1" dirty="0"/>
              <a:t>5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ИНФОРМАЦИОННО - ПОЗНАВАТЕЛЬНАЯ         ШКОЛЬНАЯ        ГАЗЕТА</a:t>
            </a:r>
            <a:endParaRPr lang="en-US" sz="1000" b="1" dirty="0"/>
          </a:p>
          <a:p>
            <a:endParaRPr lang="ru-RU" sz="20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38125" y="10544175"/>
            <a:ext cx="7677150" cy="190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90550" y="989915"/>
            <a:ext cx="4613435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Шахматный турнир</a:t>
            </a:r>
          </a:p>
        </p:txBody>
      </p:sp>
      <p:sp>
        <p:nvSpPr>
          <p:cNvPr id="1033" name="AutoShape 9" descr="https://otvet.imgsmail.ru/download/46159244_d3ebeb5c0e5d853c7fcef616bbceea33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75200" y="4296185"/>
            <a:ext cx="21683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     Шахматы – удиви-тельная логическая игра, популярность которой не угасает уже несколько тысячелетий. История шахмат уходит глубоко в века, но даже такой длительный период не повлиял на правила и ход игры – шахматная доска и фигуры одинаковы для всех. </a:t>
            </a:r>
          </a:p>
          <a:p>
            <a:pPr algn="just"/>
            <a:r>
              <a:rPr lang="ru-RU" sz="1200" i="1" dirty="0"/>
              <a:t>            4 января в стенах </a:t>
            </a:r>
            <a:r>
              <a:rPr lang="ru-RU" sz="1200" i="1" dirty="0" err="1"/>
              <a:t>Бердюгинской</a:t>
            </a:r>
            <a:r>
              <a:rPr lang="ru-RU" sz="1200" i="1" dirty="0"/>
              <a:t> школы прошёл новогодний шахматный турнир. Артём Сапожников и Дмитрий Глухов стали победителями, однако все участники получили сладкие призы. Как говорится в поговорке, главное – не победа, а участие. Мы уверены, главные награды у них ещё впереди.</a:t>
            </a:r>
          </a:p>
          <a:p>
            <a:pPr algn="just"/>
            <a:r>
              <a:rPr lang="ru-RU" sz="1200" i="1" dirty="0"/>
              <a:t>        Вот уже много лет под чутким руководством Селивановой Ирины Петровны растут юные шахматисты. Приходят постигать азы этой нелёгкой но интересной игры все желающие, начиная со второго класса.</a:t>
            </a:r>
          </a:p>
          <a:p>
            <a:pPr algn="just"/>
            <a:endParaRPr lang="ru-RU" sz="1200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187217" y="4327611"/>
            <a:ext cx="21207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Впереди ещё мартовские шахматные соревнования «Белая ладья». А пока идёт подготовка и уже не за горами отбор сильнейших учащихся. </a:t>
            </a:r>
          </a:p>
          <a:p>
            <a:pPr algn="just"/>
            <a:r>
              <a:rPr lang="ru-RU" sz="1200" i="1" dirty="0"/>
              <a:t>         Звёздочками мира шахмат являются Дьяков Артём, </a:t>
            </a:r>
            <a:r>
              <a:rPr lang="ru-RU" sz="1200" i="1" dirty="0" err="1"/>
              <a:t>Сосновцев</a:t>
            </a:r>
            <a:r>
              <a:rPr lang="ru-RU" sz="1200" i="1" dirty="0"/>
              <a:t> Артём, Степанова Арина, </a:t>
            </a:r>
            <a:r>
              <a:rPr lang="ru-RU" sz="1200" i="1" dirty="0" err="1"/>
              <a:t>Оплатчикова</a:t>
            </a:r>
            <a:r>
              <a:rPr lang="ru-RU" sz="1200" i="1" dirty="0"/>
              <a:t> София, Бай Александр.</a:t>
            </a:r>
          </a:p>
          <a:p>
            <a:pPr algn="just"/>
            <a:r>
              <a:rPr lang="ru-RU" sz="1200" i="1" dirty="0"/>
              <a:t>Эта </a:t>
            </a:r>
            <a:r>
              <a:rPr lang="ru-RU" sz="1200" i="1" dirty="0" err="1"/>
              <a:t>высокоинтеллектуаль-ная</a:t>
            </a:r>
            <a:r>
              <a:rPr lang="ru-RU" sz="1200" i="1" dirty="0"/>
              <a:t> игра с почти двух-тысячелетней историей, актуальность которой не только не угасла с годами, а наоборот, всё больше набирает свои обороты</a:t>
            </a:r>
            <a:r>
              <a:rPr lang="ru-RU" sz="1200" dirty="0"/>
              <a:t>. </a:t>
            </a:r>
            <a:endParaRPr lang="ru-RU" sz="12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452602" y="716208"/>
            <a:ext cx="210171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     Шахматы, предположи-</a:t>
            </a:r>
            <a:r>
              <a:rPr lang="ru-RU" sz="1200" i="1" dirty="0" err="1"/>
              <a:t>тельно</a:t>
            </a:r>
            <a:r>
              <a:rPr lang="ru-RU" sz="1200" i="1" dirty="0"/>
              <a:t> изобретенные в V—VI веке нашей эры, приобрели популярность во всех уголках земного шара, став </a:t>
            </a:r>
            <a:r>
              <a:rPr lang="ru-RU" sz="1200" i="1" dirty="0" err="1"/>
              <a:t>неотъ-емлемой</a:t>
            </a:r>
            <a:r>
              <a:rPr lang="ru-RU" sz="1200" i="1" dirty="0"/>
              <a:t> частью мировой культуры. </a:t>
            </a:r>
          </a:p>
          <a:p>
            <a:pPr algn="just"/>
            <a:r>
              <a:rPr lang="ru-RU" sz="1200" i="1" dirty="0"/>
              <a:t>         Прародителем </a:t>
            </a:r>
            <a:r>
              <a:rPr lang="ru-RU" sz="1200" i="1" dirty="0" err="1"/>
              <a:t>совре-менной</a:t>
            </a:r>
            <a:r>
              <a:rPr lang="ru-RU" sz="1200" i="1" dirty="0"/>
              <a:t> шахматной игры считается чатуранга, появившаяся в Индии в шестом веке нашей эры. Со временем игра </a:t>
            </a:r>
            <a:r>
              <a:rPr lang="ru-RU" sz="1200" i="1" dirty="0" err="1"/>
              <a:t>перерожда-лась</a:t>
            </a:r>
            <a:r>
              <a:rPr lang="ru-RU" sz="1200" i="1" dirty="0"/>
              <a:t>, вырабатывались ос-</a:t>
            </a:r>
            <a:r>
              <a:rPr lang="ru-RU" sz="1200" i="1" dirty="0" err="1"/>
              <a:t>новные</a:t>
            </a:r>
            <a:r>
              <a:rPr lang="ru-RU" sz="1200" i="1" dirty="0"/>
              <a:t> её принципы. Одна-ко, известные нам сегодня детальные правила игры, окончательно </a:t>
            </a:r>
            <a:r>
              <a:rPr lang="ru-RU" sz="1200" i="1" dirty="0" err="1"/>
              <a:t>сформиро</a:t>
            </a:r>
            <a:r>
              <a:rPr lang="ru-RU" sz="1200" i="1" dirty="0"/>
              <a:t>-вались лишь в 19 веке, именно с того времени шахматы из </a:t>
            </a:r>
            <a:r>
              <a:rPr lang="ru-RU" sz="1200" i="1" dirty="0" err="1"/>
              <a:t>интеллек-туального</a:t>
            </a:r>
            <a:r>
              <a:rPr lang="ru-RU" sz="1200" i="1" dirty="0"/>
              <a:t> развлечения превратились в </a:t>
            </a:r>
            <a:r>
              <a:rPr lang="ru-RU" sz="1200" i="1" dirty="0" err="1"/>
              <a:t>спортив-ную</a:t>
            </a:r>
            <a:r>
              <a:rPr lang="ru-RU" sz="1200" i="1" dirty="0"/>
              <a:t> игру международного класса.</a:t>
            </a:r>
          </a:p>
          <a:p>
            <a:pPr algn="just" fontAlgn="base"/>
            <a:r>
              <a:rPr lang="ru-RU" sz="1200" i="1" dirty="0"/>
              <a:t>           И хотя каждый год археологи находят свидетельства того, что в шахматы играли древние народности разных стран мира, точную историю возникновения шахмат никто достоверно не знает. Многовековая игра в шахматы породила о них несколько древних легенд и мифов, в частности об их возникновении.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1737AD-187E-40CA-8AD7-4F2F8F1DE3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24525" r="4931" b="9316"/>
          <a:stretch/>
        </p:blipFill>
        <p:spPr>
          <a:xfrm>
            <a:off x="727030" y="1571471"/>
            <a:ext cx="4772025" cy="267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6A627-F6F3-45AD-819D-65EFCDA80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18679" r="5806" b="20674"/>
          <a:stretch/>
        </p:blipFill>
        <p:spPr>
          <a:xfrm>
            <a:off x="3084549" y="7902447"/>
            <a:ext cx="4564026" cy="260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62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151" y="375744"/>
            <a:ext cx="8305800" cy="441278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Adobe Caslon Pro Bold" panose="0205070206050A020403" pitchFamily="18" charset="0"/>
              </a:rPr>
              <a:t>             </a:t>
            </a:r>
            <a:r>
              <a:rPr lang="en-US" sz="2400" b="1" dirty="0">
                <a:latin typeface="Adobe Caslon Pro Bold" panose="0205070206050A020403" pitchFamily="18" charset="0"/>
              </a:rPr>
              <a:t>BERD.SCHOOL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550" y="666750"/>
            <a:ext cx="7058025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23399" y="121240"/>
            <a:ext cx="48863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             Филиал МАОУ «</a:t>
            </a:r>
            <a:r>
              <a:rPr lang="ru-RU" sz="1000" b="1" dirty="0" err="1"/>
              <a:t>Новоатьяловская</a:t>
            </a:r>
            <a:r>
              <a:rPr lang="ru-RU" sz="1000" b="1" dirty="0"/>
              <a:t> СОШ» «Бердюгинская СОШ»</a:t>
            </a:r>
          </a:p>
          <a:p>
            <a:pPr algn="ctr"/>
            <a:endParaRPr lang="ru-RU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565745" y="161416"/>
            <a:ext cx="59643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Ноябрь 2019 </a:t>
            </a:r>
            <a:r>
              <a:rPr lang="en-US" sz="1000" b="1" dirty="0"/>
              <a:t>#</a:t>
            </a:r>
            <a:r>
              <a:rPr lang="ru-RU" sz="1000" b="1" dirty="0"/>
              <a:t>5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ИНФОРМАЦИОННО - ПОЗНАВАТЕЛЬНАЯ         ШКОЛЬНАЯ        ГАЗЕТА</a:t>
            </a:r>
            <a:endParaRPr lang="en-US" sz="1000" b="1" dirty="0"/>
          </a:p>
          <a:p>
            <a:endParaRPr lang="ru-RU" sz="20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38125" y="10544175"/>
            <a:ext cx="7677150" cy="190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90550" y="869595"/>
            <a:ext cx="4613435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Семейное кафе</a:t>
            </a:r>
          </a:p>
        </p:txBody>
      </p:sp>
      <p:sp>
        <p:nvSpPr>
          <p:cNvPr id="1033" name="AutoShape 9" descr="https://otvet.imgsmail.ru/download/46159244_d3ebeb5c0e5d853c7fcef616bbceea33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72537" y="3522312"/>
            <a:ext cx="21683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      Несмотря на </a:t>
            </a:r>
            <a:r>
              <a:rPr lang="ru-RU" sz="1200" i="1" dirty="0" err="1"/>
              <a:t>празд-ничный</a:t>
            </a:r>
            <a:r>
              <a:rPr lang="ru-RU" sz="1200" i="1" dirty="0"/>
              <a:t> морозный денёк 8 января в тёплой и дружеской атмосфере состоялась встреча под названием «Семейное кафе». Гостями </a:t>
            </a:r>
            <a:r>
              <a:rPr lang="ru-RU" sz="1200" i="1" dirty="0" err="1"/>
              <a:t>Бердюгинской</a:t>
            </a:r>
            <a:r>
              <a:rPr lang="ru-RU" sz="1200" i="1" dirty="0"/>
              <a:t> школы стали мамы и папы, дедушки и бабушки. Нет, здесь не шутили, не пели караоке и даже не развлекались. Приглашённые наслаждались декламацией поэтики, красивой музыкой, </a:t>
            </a:r>
            <a:r>
              <a:rPr lang="ru-RU" sz="1200" i="1" dirty="0" err="1"/>
              <a:t>завора-живающими</a:t>
            </a:r>
            <a:r>
              <a:rPr lang="ru-RU" sz="1200" i="1" dirty="0"/>
              <a:t> картинами зимнего пейзажа. В пред-</a:t>
            </a:r>
            <a:r>
              <a:rPr lang="ru-RU" sz="1200" i="1" dirty="0" err="1"/>
              <a:t>дверии</a:t>
            </a:r>
            <a:r>
              <a:rPr lang="ru-RU" sz="1200" i="1" dirty="0"/>
              <a:t> новогодних </a:t>
            </a:r>
            <a:r>
              <a:rPr lang="ru-RU" sz="1200" i="1" dirty="0" err="1"/>
              <a:t>празд</a:t>
            </a:r>
            <a:r>
              <a:rPr lang="ru-RU" sz="1200" i="1" dirty="0"/>
              <a:t>-ников хочется чуточку чудес и отличного настроения. И не случайно была выбрана литературно-музыкальная тема «Зимушка-зима». </a:t>
            </a:r>
          </a:p>
        </p:txBody>
      </p:sp>
      <p:pic>
        <p:nvPicPr>
          <p:cNvPr id="15" name="Рисунок 14" descr="F:\777777\SAM_6923.JPG">
            <a:extLst>
              <a:ext uri="{FF2B5EF4-FFF2-40B4-BE49-F238E27FC236}">
                <a16:creationId xmlns:a16="http://schemas.microsoft.com/office/drawing/2014/main" id="{90166A00-D56B-425C-932B-DC5071B41FC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r="27362"/>
          <a:stretch/>
        </p:blipFill>
        <p:spPr bwMode="auto">
          <a:xfrm>
            <a:off x="5285833" y="3237324"/>
            <a:ext cx="2162175" cy="1904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F:\777777\SAM_6914.JPG">
            <a:extLst>
              <a:ext uri="{FF2B5EF4-FFF2-40B4-BE49-F238E27FC236}">
                <a16:creationId xmlns:a16="http://schemas.microsoft.com/office/drawing/2014/main" id="{4666193E-C6BF-48B6-A673-19EAE6B9B44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r="26559"/>
          <a:stretch/>
        </p:blipFill>
        <p:spPr bwMode="auto">
          <a:xfrm>
            <a:off x="5273801" y="5315423"/>
            <a:ext cx="2236824" cy="209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F:\777777\SAM_6929.JPG">
            <a:extLst>
              <a:ext uri="{FF2B5EF4-FFF2-40B4-BE49-F238E27FC236}">
                <a16:creationId xmlns:a16="http://schemas.microsoft.com/office/drawing/2014/main" id="{EB701DBC-A2AE-4A8E-B20F-EE191F5B9BE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18613"/>
          <a:stretch/>
        </p:blipFill>
        <p:spPr bwMode="auto">
          <a:xfrm>
            <a:off x="836195" y="7577394"/>
            <a:ext cx="3819525" cy="287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F:\777777\SAM_6936.JPG">
            <a:extLst>
              <a:ext uri="{FF2B5EF4-FFF2-40B4-BE49-F238E27FC236}">
                <a16:creationId xmlns:a16="http://schemas.microsoft.com/office/drawing/2014/main" id="{7BBE32E8-F8F2-4885-9C24-DE44B74184D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r="27844"/>
          <a:stretch/>
        </p:blipFill>
        <p:spPr bwMode="auto">
          <a:xfrm>
            <a:off x="1049626" y="1319754"/>
            <a:ext cx="2006404" cy="219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A64D9B-1D09-4298-9166-D94158ED4310}"/>
              </a:ext>
            </a:extLst>
          </p:cNvPr>
          <p:cNvSpPr/>
          <p:nvPr/>
        </p:nvSpPr>
        <p:spPr>
          <a:xfrm>
            <a:off x="4541375" y="7516229"/>
            <a:ext cx="34243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 Семья – это счастье, любовь и удача,</a:t>
            </a:r>
          </a:p>
          <a:p>
            <a:r>
              <a:rPr lang="ru-RU" sz="1200" b="1" i="1" dirty="0"/>
              <a:t>Семья – это летом поездки на дачу. </a:t>
            </a:r>
            <a:br>
              <a:rPr lang="ru-RU" sz="1200" b="1" i="1" dirty="0"/>
            </a:br>
            <a:r>
              <a:rPr lang="ru-RU" sz="1200" b="1" i="1" dirty="0"/>
              <a:t>Семья – это праздник, семейные даты, </a:t>
            </a:r>
            <a:br>
              <a:rPr lang="ru-RU" sz="1200" b="1" i="1" dirty="0"/>
            </a:br>
            <a:r>
              <a:rPr lang="ru-RU" sz="1200" b="1" i="1" dirty="0"/>
              <a:t>Подарки, покупки, приятные траты. </a:t>
            </a:r>
            <a:br>
              <a:rPr lang="ru-RU" sz="1200" b="1" i="1" dirty="0"/>
            </a:br>
            <a:r>
              <a:rPr lang="ru-RU" sz="1200" b="1" i="1" dirty="0"/>
              <a:t>Рождение детей, первый шаг и лепет, </a:t>
            </a:r>
            <a:br>
              <a:rPr lang="ru-RU" sz="1200" b="1" i="1" dirty="0"/>
            </a:br>
            <a:r>
              <a:rPr lang="ru-RU" sz="1200" b="1" i="1" dirty="0"/>
              <a:t>Мечты о хорошем, волнение и трепет. </a:t>
            </a:r>
            <a:br>
              <a:rPr lang="ru-RU" sz="1200" b="1" i="1" dirty="0"/>
            </a:br>
            <a:r>
              <a:rPr lang="ru-RU" sz="1200" b="1" i="1" dirty="0"/>
              <a:t>Семья – это труд, друг о друге забота, </a:t>
            </a:r>
            <a:br>
              <a:rPr lang="ru-RU" sz="1200" b="1" i="1" dirty="0"/>
            </a:br>
            <a:r>
              <a:rPr lang="ru-RU" sz="1200" b="1" i="1" dirty="0"/>
              <a:t>Семья – это много домашней работы. </a:t>
            </a:r>
            <a:br>
              <a:rPr lang="ru-RU" sz="1200" b="1" i="1" dirty="0"/>
            </a:br>
            <a:r>
              <a:rPr lang="ru-RU" sz="1200" b="1" i="1" dirty="0"/>
              <a:t>Семья – это важно! </a:t>
            </a:r>
            <a:br>
              <a:rPr lang="ru-RU" sz="1200" b="1" i="1" dirty="0"/>
            </a:br>
            <a:r>
              <a:rPr lang="ru-RU" sz="1200" b="1" i="1" dirty="0"/>
              <a:t>Семья – это сложно! </a:t>
            </a:r>
            <a:br>
              <a:rPr lang="ru-RU" sz="1200" b="1" i="1" dirty="0"/>
            </a:br>
            <a:r>
              <a:rPr lang="ru-RU" sz="1200" b="1" i="1" dirty="0"/>
              <a:t>Но счастливо жить одному невозможно! </a:t>
            </a:r>
            <a:br>
              <a:rPr lang="ru-RU" sz="1200" b="1" i="1" dirty="0"/>
            </a:br>
            <a:r>
              <a:rPr lang="ru-RU" sz="1200" b="1" i="1" dirty="0"/>
              <a:t>Всегда будьте вместе, любовь берегите, </a:t>
            </a:r>
            <a:br>
              <a:rPr lang="ru-RU" sz="1200" b="1" i="1" dirty="0"/>
            </a:br>
            <a:r>
              <a:rPr lang="ru-RU" sz="1200" b="1" i="1" dirty="0"/>
              <a:t>Обиды, и ссоры подальше гоните, </a:t>
            </a:r>
            <a:br>
              <a:rPr lang="ru-RU" sz="1200" b="1" i="1" dirty="0"/>
            </a:br>
            <a:r>
              <a:rPr lang="ru-RU" sz="1200" b="1" i="1" dirty="0"/>
              <a:t>Хочу, чтоб про нас говорили друзья: </a:t>
            </a:r>
            <a:br>
              <a:rPr lang="ru-RU" sz="1200" b="1" i="1" dirty="0"/>
            </a:br>
            <a:r>
              <a:rPr lang="ru-RU" sz="1200" b="1" i="1" dirty="0"/>
              <a:t>Какая хорошая Ваша семья!</a:t>
            </a:r>
            <a:r>
              <a:rPr lang="ru-RU" dirty="0"/>
              <a:t> </a:t>
            </a:r>
            <a:endParaRPr lang="ru-RU" sz="1200" i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CF146D8-8669-4C73-AB0F-540ABD7DB84C}"/>
              </a:ext>
            </a:extLst>
          </p:cNvPr>
          <p:cNvSpPr/>
          <p:nvPr/>
        </p:nvSpPr>
        <p:spPr>
          <a:xfrm>
            <a:off x="3092536" y="4096746"/>
            <a:ext cx="21683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  Ведущий </a:t>
            </a:r>
            <a:r>
              <a:rPr lang="ru-RU" sz="1200" i="1" dirty="0" err="1"/>
              <a:t>Тотолин</a:t>
            </a:r>
            <a:r>
              <a:rPr lang="ru-RU" sz="1200" i="1" dirty="0"/>
              <a:t> Кирилл покорил слушателей своей харизмой, исполнительским мастерством. Стихи </a:t>
            </a:r>
            <a:r>
              <a:rPr lang="ru-RU" sz="1200" i="1" dirty="0" err="1"/>
              <a:t>чи</a:t>
            </a:r>
            <a:r>
              <a:rPr lang="ru-RU" sz="1200" i="1" dirty="0"/>
              <a:t>-тали Короткевич Кирилл, Азимова Александра, Хохрина Любовь, </a:t>
            </a:r>
            <a:r>
              <a:rPr lang="ru-RU" sz="1200" i="1" dirty="0" err="1"/>
              <a:t>Сосновцев</a:t>
            </a:r>
            <a:r>
              <a:rPr lang="ru-RU" sz="1200" i="1" dirty="0"/>
              <a:t> Артём, Бай Ангелина, Бабушкин Егор, Бойченко Станислав. Работала над созданием презентации и музыкальным сопровождением девяти-</a:t>
            </a:r>
            <a:r>
              <a:rPr lang="ru-RU" sz="1200" i="1" dirty="0" err="1"/>
              <a:t>классница</a:t>
            </a:r>
            <a:r>
              <a:rPr lang="ru-RU" sz="1200" i="1" dirty="0"/>
              <a:t> Хохрина Елена.</a:t>
            </a:r>
          </a:p>
          <a:p>
            <a:pPr algn="just"/>
            <a:r>
              <a:rPr lang="ru-RU" sz="1200" i="1" dirty="0"/>
              <a:t>      Родители остались до-вольны встречей. Они говорили о том, что дети раскрывают свои таланты, благодаря таким </a:t>
            </a:r>
            <a:r>
              <a:rPr lang="ru-RU" sz="1200" i="1" dirty="0" err="1"/>
              <a:t>меро</a:t>
            </a:r>
            <a:r>
              <a:rPr lang="ru-RU" sz="1200" i="1" dirty="0"/>
              <a:t>-приятиям.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84A0737-5390-4744-B479-3A7AA06498ED}"/>
              </a:ext>
            </a:extLst>
          </p:cNvPr>
          <p:cNvSpPr/>
          <p:nvPr/>
        </p:nvSpPr>
        <p:spPr>
          <a:xfrm>
            <a:off x="3128632" y="1329389"/>
            <a:ext cx="22524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Улыбается, </a:t>
            </a:r>
            <a:br>
              <a:rPr lang="ru-RU" sz="1200" b="1" i="1" dirty="0"/>
            </a:br>
            <a:r>
              <a:rPr lang="ru-RU" sz="1200" b="1" i="1" dirty="0"/>
              <a:t>Папа на маму глядит, Улыбается, </a:t>
            </a:r>
            <a:br>
              <a:rPr lang="ru-RU" sz="1200" b="1" i="1" dirty="0"/>
            </a:br>
            <a:r>
              <a:rPr lang="ru-RU" sz="1200" b="1" i="1" dirty="0"/>
              <a:t>А день самый будний, </a:t>
            </a:r>
            <a:br>
              <a:rPr lang="ru-RU" sz="1200" b="1" i="1" dirty="0"/>
            </a:br>
            <a:r>
              <a:rPr lang="ru-RU" sz="1200" b="1" i="1" dirty="0"/>
              <a:t>Не воскресенье, </a:t>
            </a:r>
            <a:br>
              <a:rPr lang="ru-RU" sz="1200" b="1" i="1" dirty="0"/>
            </a:br>
            <a:r>
              <a:rPr lang="ru-RU" sz="1200" b="1" i="1" dirty="0"/>
              <a:t>И за окошком – не солнце, </a:t>
            </a:r>
            <a:br>
              <a:rPr lang="ru-RU" sz="1200" b="1" i="1" dirty="0"/>
            </a:br>
            <a:r>
              <a:rPr lang="ru-RU" sz="1200" b="1" i="1" dirty="0"/>
              <a:t>А вьюга, </a:t>
            </a:r>
            <a:br>
              <a:rPr lang="ru-RU" sz="1200" b="1" i="1" dirty="0"/>
            </a:br>
            <a:r>
              <a:rPr lang="ru-RU" sz="1200" b="1" i="1" dirty="0"/>
              <a:t>Просто такое у них </a:t>
            </a:r>
            <a:br>
              <a:rPr lang="ru-RU" sz="1200" b="1" i="1" dirty="0"/>
            </a:br>
            <a:r>
              <a:rPr lang="ru-RU" sz="1200" b="1" i="1" dirty="0"/>
              <a:t>Настроение, </a:t>
            </a:r>
            <a:br>
              <a:rPr lang="ru-RU" sz="1200" b="1" i="1" dirty="0"/>
            </a:br>
            <a:r>
              <a:rPr lang="ru-RU" sz="1200" b="1" i="1" dirty="0"/>
              <a:t>Просто они </a:t>
            </a:r>
            <a:br>
              <a:rPr lang="ru-RU" sz="1200" b="1" i="1" dirty="0"/>
            </a:br>
            <a:r>
              <a:rPr lang="ru-RU" sz="1200" b="1" i="1" dirty="0"/>
              <a:t>Очень любят друг друга. </a:t>
            </a:r>
            <a:br>
              <a:rPr lang="ru-RU" sz="1200" b="1" i="1" dirty="0"/>
            </a:br>
            <a:r>
              <a:rPr lang="ru-RU" sz="1200" b="1" i="1" dirty="0"/>
              <a:t>От этой любви и легко, и светло. </a:t>
            </a:r>
            <a:br>
              <a:rPr lang="ru-RU" sz="1200" b="1" i="1" dirty="0"/>
            </a:br>
            <a:r>
              <a:rPr lang="ru-RU" sz="1200" b="1" i="1" dirty="0"/>
              <a:t>Мне с папой и мамой так повезло!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7649B5E-18B3-40AF-99F5-86548046DAF1}"/>
              </a:ext>
            </a:extLst>
          </p:cNvPr>
          <p:cNvSpPr/>
          <p:nvPr/>
        </p:nvSpPr>
        <p:spPr>
          <a:xfrm>
            <a:off x="5215153" y="890313"/>
            <a:ext cx="2168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        Благодаря таким </a:t>
            </a:r>
            <a:r>
              <a:rPr lang="ru-RU" sz="1200" i="1" dirty="0" err="1"/>
              <a:t>встре-чам</a:t>
            </a:r>
            <a:r>
              <a:rPr lang="ru-RU" sz="1200" i="1" dirty="0"/>
              <a:t> родители сближаются со своими детьми. Они видят в чём талантливы их дети. А дети ищут в глазах самых дорогих им людей одобрение, поддержку, а самое главное – внимание, которого так не хватает в будни. </a:t>
            </a:r>
          </a:p>
          <a:p>
            <a:pPr algn="just"/>
            <a:r>
              <a:rPr lang="ru-RU" sz="1200" i="1" dirty="0"/>
              <a:t>        Как много в жизни надо успеть.</a:t>
            </a:r>
          </a:p>
        </p:txBody>
      </p:sp>
    </p:spTree>
    <p:extLst>
      <p:ext uri="{BB962C8B-B14F-4D97-AF65-F5344CB8AC3E}">
        <p14:creationId xmlns:p14="http://schemas.microsoft.com/office/powerpoint/2010/main" val="275531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151" y="375744"/>
            <a:ext cx="8305800" cy="441278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Adobe Caslon Pro Bold" panose="0205070206050A020403" pitchFamily="18" charset="0"/>
              </a:rPr>
              <a:t>             </a:t>
            </a:r>
            <a:r>
              <a:rPr lang="en-US" sz="2400" b="1" dirty="0">
                <a:latin typeface="Adobe Caslon Pro Bold" panose="0205070206050A020403" pitchFamily="18" charset="0"/>
              </a:rPr>
              <a:t>BERD.SCHOOL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550" y="666750"/>
            <a:ext cx="7058025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23399" y="121240"/>
            <a:ext cx="48863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             Филиал МАОУ «</a:t>
            </a:r>
            <a:r>
              <a:rPr lang="ru-RU" sz="1000" b="1" dirty="0" err="1"/>
              <a:t>Новоатьяловская</a:t>
            </a:r>
            <a:r>
              <a:rPr lang="ru-RU" sz="1000" b="1" dirty="0"/>
              <a:t> СОШ» «Бердюгинская СОШ»</a:t>
            </a:r>
          </a:p>
          <a:p>
            <a:pPr algn="ctr"/>
            <a:endParaRPr lang="ru-RU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565745" y="161416"/>
            <a:ext cx="59643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Ноябрь 2019 </a:t>
            </a:r>
            <a:r>
              <a:rPr lang="en-US" sz="1000" b="1" dirty="0"/>
              <a:t>#</a:t>
            </a:r>
            <a:r>
              <a:rPr lang="ru-RU" sz="1000" b="1" dirty="0"/>
              <a:t>5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ИНФОРМАЦИОННО - ПОЗНАВАТЕЛЬНАЯ         ШКОЛЬНАЯ        ГАЗЕТА</a:t>
            </a:r>
            <a:endParaRPr lang="en-US" sz="1000" b="1" dirty="0"/>
          </a:p>
          <a:p>
            <a:endParaRPr lang="ru-RU" sz="20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38125" y="10544175"/>
            <a:ext cx="7677150" cy="190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AutoShape 9" descr="https://otvet.imgsmail.ru/download/46159244_d3ebeb5c0e5d853c7fcef616bbceea33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CF146D8-8669-4C73-AB0F-540ABD7DB84C}"/>
              </a:ext>
            </a:extLst>
          </p:cNvPr>
          <p:cNvSpPr/>
          <p:nvPr/>
        </p:nvSpPr>
        <p:spPr>
          <a:xfrm>
            <a:off x="755008" y="6860204"/>
            <a:ext cx="21683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С 21 по 31 января прошла профилактическая акция «За здоровье и безопасность детей». </a:t>
            </a:r>
          </a:p>
          <a:p>
            <a:pPr algn="just"/>
            <a:r>
              <a:rPr lang="ru-RU" sz="1200" i="1" dirty="0"/>
              <a:t>         Здоровый образ жизни сегодня не только моден, но и действительно необходим! В наше время, когда мы ведем малоподвижный образ жизни, едим, напичканные химией  продукты, дышим отравленным воздухом, имеем целый букет </a:t>
            </a:r>
            <a:r>
              <a:rPr lang="ru-RU" sz="1200" i="1" dirty="0" err="1"/>
              <a:t>забо-леваний</a:t>
            </a:r>
            <a:r>
              <a:rPr lang="ru-RU" sz="1200" i="1" dirty="0"/>
              <a:t>, стоит задуматься и сказать "Стоп!" вредным факторам. Для нас здоровый образ жизни - это жить в согласии с миром и с собой.</a:t>
            </a:r>
          </a:p>
          <a:p>
            <a:pPr algn="just"/>
            <a:r>
              <a:rPr lang="ru-RU" sz="1200" i="1" dirty="0"/>
              <a:t>       Говоря о здоровом образе</a:t>
            </a:r>
          </a:p>
        </p:txBody>
      </p:sp>
      <p:pic>
        <p:nvPicPr>
          <p:cNvPr id="1026" name="Picture 2" descr="Ð°ÐºÑÐ¸Ñ">
            <a:extLst>
              <a:ext uri="{FF2B5EF4-FFF2-40B4-BE49-F238E27FC236}">
                <a16:creationId xmlns:a16="http://schemas.microsoft.com/office/drawing/2014/main" id="{0BB7C300-75D3-4459-AE2A-9FBED111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0" y="986422"/>
            <a:ext cx="3062558" cy="21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F8108E2-067C-4652-B180-76BF44EB2165}"/>
              </a:ext>
            </a:extLst>
          </p:cNvPr>
          <p:cNvSpPr/>
          <p:nvPr/>
        </p:nvSpPr>
        <p:spPr>
          <a:xfrm>
            <a:off x="3080480" y="844202"/>
            <a:ext cx="2168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жизни, каждый человек подразумевает что-то свое: кто-то считает, что это отсутствие вредных привычек, кто-то  - особое питание или диета, а для кого-то - это двигательная активность. И каждый из них по-своему прав. </a:t>
            </a:r>
          </a:p>
          <a:p>
            <a:pPr algn="just"/>
            <a:r>
              <a:rPr lang="ru-RU" sz="1200" i="1" dirty="0"/>
              <a:t>          Поэтому каждому человеку необходимо осознавать, что здоровый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D0A4018-F973-42BE-A1D0-FDF9B90B5AA7}"/>
              </a:ext>
            </a:extLst>
          </p:cNvPr>
          <p:cNvSpPr/>
          <p:nvPr/>
        </p:nvSpPr>
        <p:spPr>
          <a:xfrm>
            <a:off x="5383172" y="828358"/>
            <a:ext cx="21683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- медитация улучшает </a:t>
            </a:r>
            <a:r>
              <a:rPr lang="ru-RU" sz="1200" i="1" dirty="0" err="1"/>
              <a:t>физи-ческое</a:t>
            </a:r>
            <a:r>
              <a:rPr lang="ru-RU" sz="1200" i="1" dirty="0"/>
              <a:t> и эмоциональное здоровье. Занятия </a:t>
            </a:r>
            <a:r>
              <a:rPr lang="ru-RU" sz="1200" i="1" dirty="0" err="1"/>
              <a:t>медита-цией</a:t>
            </a:r>
            <a:r>
              <a:rPr lang="ru-RU" sz="1200" i="1" dirty="0"/>
              <a:t> позволяют иммунной системе функционировать с меньшими помехами, </a:t>
            </a:r>
            <a:r>
              <a:rPr lang="ru-RU" sz="1200" i="1" dirty="0" err="1"/>
              <a:t>помо-гают</a:t>
            </a:r>
            <a:r>
              <a:rPr lang="ru-RU" sz="1200" i="1" dirty="0"/>
              <a:t> успокоить нервную систему;</a:t>
            </a:r>
          </a:p>
          <a:p>
            <a:pPr algn="just"/>
            <a:r>
              <a:rPr lang="ru-RU" sz="1200" i="1" dirty="0"/>
              <a:t>- отказ от вредных при-</a:t>
            </a:r>
            <a:r>
              <a:rPr lang="ru-RU" sz="1200" i="1" dirty="0" err="1"/>
              <a:t>вычек</a:t>
            </a:r>
            <a:r>
              <a:rPr lang="ru-RU" sz="1200" i="1" dirty="0"/>
              <a:t>, таких как курение, употребление алкоголя и наркотических веществ, т.к. </a:t>
            </a:r>
          </a:p>
          <a:p>
            <a:pPr algn="just"/>
            <a:r>
              <a:rPr lang="ru-RU" sz="1200" i="1" dirty="0"/>
              <a:t>       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E639F6-B22A-494F-A5C1-CC856E18A1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13890" r="3822" b="16651"/>
          <a:stretch/>
        </p:blipFill>
        <p:spPr>
          <a:xfrm>
            <a:off x="359574" y="3130054"/>
            <a:ext cx="7519975" cy="376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A8641-AC0A-47A2-8A6A-07C6376A6FF9}"/>
              </a:ext>
            </a:extLst>
          </p:cNvPr>
          <p:cNvSpPr/>
          <p:nvPr/>
        </p:nvSpPr>
        <p:spPr>
          <a:xfrm>
            <a:off x="3088496" y="6855989"/>
            <a:ext cx="21683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 образ жизни - это целый комплекс </a:t>
            </a:r>
            <a:r>
              <a:rPr lang="ru-RU" sz="1200" i="1" dirty="0" err="1"/>
              <a:t>меропри-ятий</a:t>
            </a:r>
            <a:r>
              <a:rPr lang="ru-RU" sz="1200" i="1" dirty="0"/>
              <a:t>, направленных на укре-</a:t>
            </a:r>
            <a:r>
              <a:rPr lang="ru-RU" sz="1200" i="1" dirty="0" err="1"/>
              <a:t>пление</a:t>
            </a:r>
            <a:r>
              <a:rPr lang="ru-RU" sz="1200" i="1" dirty="0"/>
              <a:t> здоровья человека.</a:t>
            </a:r>
          </a:p>
          <a:p>
            <a:pPr algn="just"/>
            <a:r>
              <a:rPr lang="ru-RU" sz="1200" i="1" dirty="0"/>
              <a:t>Узнаем о них больше:</a:t>
            </a:r>
          </a:p>
          <a:p>
            <a:pPr algn="just"/>
            <a:r>
              <a:rPr lang="ru-RU" sz="1200" i="1" dirty="0"/>
              <a:t>- занятия спортом </a:t>
            </a:r>
            <a:r>
              <a:rPr lang="ru-RU" sz="1200" i="1" dirty="0" err="1"/>
              <a:t>улуч-шают</a:t>
            </a:r>
            <a:r>
              <a:rPr lang="ru-RU" sz="1200" i="1" dirty="0"/>
              <a:t> общее состояние организма и работу лимфа-</a:t>
            </a:r>
            <a:r>
              <a:rPr lang="ru-RU" sz="1200" i="1" dirty="0" err="1"/>
              <a:t>тической</a:t>
            </a:r>
            <a:r>
              <a:rPr lang="ru-RU" sz="1200" i="1" dirty="0"/>
              <a:t> системы, выводя-щей токсины из организма;</a:t>
            </a:r>
          </a:p>
          <a:p>
            <a:pPr algn="just"/>
            <a:r>
              <a:rPr lang="ru-RU" sz="1200" i="1" dirty="0"/>
              <a:t>- здоровое питание, вита-мины заряжают иммунную систему;</a:t>
            </a:r>
          </a:p>
          <a:p>
            <a:pPr algn="just"/>
            <a:r>
              <a:rPr lang="ru-RU" sz="1200" i="1" dirty="0"/>
              <a:t>- закаливание обеспечивает укрепление нервной </a:t>
            </a:r>
            <a:r>
              <a:rPr lang="ru-RU" sz="1200" i="1" dirty="0" err="1"/>
              <a:t>сис</a:t>
            </a:r>
            <a:r>
              <a:rPr lang="ru-RU" sz="1200" i="1" dirty="0"/>
              <a:t>-темы, благоприятно влияет на сердце и сосуды, нор-</a:t>
            </a:r>
            <a:r>
              <a:rPr lang="ru-RU" sz="1200" i="1" dirty="0" err="1"/>
              <a:t>мализуя</a:t>
            </a:r>
            <a:r>
              <a:rPr lang="ru-RU" sz="1200" i="1" dirty="0"/>
              <a:t> артериальное дав-</a:t>
            </a:r>
            <a:r>
              <a:rPr lang="ru-RU" sz="1200" i="1" dirty="0" err="1"/>
              <a:t>ление</a:t>
            </a:r>
            <a:r>
              <a:rPr lang="ru-RU" sz="1200" i="1" dirty="0"/>
              <a:t> и обмен веществ;</a:t>
            </a:r>
          </a:p>
          <a:p>
            <a:pPr algn="just"/>
            <a:endParaRPr lang="ru-RU" sz="1200" i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0CDD50E-2661-4275-94A4-B7620BDB9FF5}"/>
              </a:ext>
            </a:extLst>
          </p:cNvPr>
          <p:cNvSpPr/>
          <p:nvPr/>
        </p:nvSpPr>
        <p:spPr>
          <a:xfrm>
            <a:off x="5361100" y="6890106"/>
            <a:ext cx="22503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они несовместимы со </a:t>
            </a:r>
            <a:r>
              <a:rPr lang="ru-RU" sz="1200" i="1" dirty="0" err="1"/>
              <a:t>здоро-вым</a:t>
            </a:r>
            <a:r>
              <a:rPr lang="ru-RU" sz="1200" i="1" dirty="0"/>
              <a:t> образом жизни;</a:t>
            </a:r>
          </a:p>
          <a:p>
            <a:pPr algn="just"/>
            <a:r>
              <a:rPr lang="ru-RU" sz="1200" i="1" dirty="0"/>
              <a:t>- крепкий сон укрепляет им-</a:t>
            </a:r>
            <a:r>
              <a:rPr lang="ru-RU" sz="1200" i="1" dirty="0" err="1"/>
              <a:t>мунную</a:t>
            </a:r>
            <a:r>
              <a:rPr lang="ru-RU" sz="1200" i="1" dirty="0"/>
              <a:t> систему, т.к. во время ночного сна уровень мелатонина увеличивается, а это способствует </a:t>
            </a:r>
            <a:r>
              <a:rPr lang="ru-RU" sz="1200" i="1" dirty="0" err="1"/>
              <a:t>улучше-нию</a:t>
            </a:r>
            <a:r>
              <a:rPr lang="ru-RU" sz="1200" i="1" dirty="0"/>
              <a:t> работы иммунной системы;</a:t>
            </a:r>
          </a:p>
          <a:p>
            <a:pPr algn="just"/>
            <a:r>
              <a:rPr lang="ru-RU" sz="1200" i="1" dirty="0"/>
              <a:t>- личная гигиена </a:t>
            </a:r>
            <a:r>
              <a:rPr lang="ru-RU" sz="1200" i="1" dirty="0" err="1"/>
              <a:t>обеспе-чивает</a:t>
            </a:r>
            <a:r>
              <a:rPr lang="ru-RU" sz="1200" i="1" dirty="0"/>
              <a:t> чистоту и </a:t>
            </a:r>
            <a:r>
              <a:rPr lang="ru-RU" sz="1200" i="1" dirty="0" err="1"/>
              <a:t>отсут-ствие</a:t>
            </a:r>
            <a:r>
              <a:rPr lang="ru-RU" sz="1200" i="1" dirty="0"/>
              <a:t> микроорганизмов, вызывающих инфекционные и вирусные заболевания.</a:t>
            </a:r>
          </a:p>
          <a:p>
            <a:pPr algn="just"/>
            <a:r>
              <a:rPr lang="ru-RU" sz="1200" i="1" dirty="0"/>
              <a:t>Все перечисленные </a:t>
            </a:r>
            <a:r>
              <a:rPr lang="ru-RU" sz="1200" i="1" dirty="0" err="1"/>
              <a:t>меропри-ятия</a:t>
            </a:r>
            <a:r>
              <a:rPr lang="ru-RU" sz="1200" i="1" dirty="0"/>
              <a:t>, безусловно, </a:t>
            </a:r>
            <a:r>
              <a:rPr lang="ru-RU" sz="1200" i="1" dirty="0" err="1"/>
              <a:t>оказыва</a:t>
            </a:r>
            <a:r>
              <a:rPr lang="ru-RU" sz="1200" i="1" dirty="0"/>
              <a:t>-ют положительное влияние на здоровье человека. При этом    нам хотелось  бы   отметить</a:t>
            </a:r>
          </a:p>
        </p:txBody>
      </p:sp>
    </p:spTree>
    <p:extLst>
      <p:ext uri="{BB962C8B-B14F-4D97-AF65-F5344CB8AC3E}">
        <p14:creationId xmlns:p14="http://schemas.microsoft.com/office/powerpoint/2010/main" val="92860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99" y="402495"/>
            <a:ext cx="8305800" cy="441278"/>
          </a:xfrm>
        </p:spPr>
        <p:txBody>
          <a:bodyPr>
            <a:noAutofit/>
          </a:bodyPr>
          <a:lstStyle/>
          <a:p>
            <a:pPr algn="l"/>
            <a:r>
              <a:rPr lang="ru-RU" sz="6600" b="1" dirty="0">
                <a:latin typeface="Adobe Caslon Pro Bold" panose="0205070206050A020403" pitchFamily="18" charset="0"/>
              </a:rPr>
              <a:t>             </a:t>
            </a:r>
            <a:r>
              <a:rPr lang="en-US" sz="2400" b="1" dirty="0">
                <a:latin typeface="Adobe Caslon Pro Bold" panose="0205070206050A020403" pitchFamily="18" charset="0"/>
              </a:rPr>
              <a:t>BERD.SCHOOL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550" y="666750"/>
            <a:ext cx="7058025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50869" y="164548"/>
            <a:ext cx="48863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             Филиал МАОУ «</a:t>
            </a:r>
            <a:r>
              <a:rPr lang="ru-RU" sz="1000" b="1" dirty="0" err="1"/>
              <a:t>Новоатьяловская</a:t>
            </a:r>
            <a:r>
              <a:rPr lang="ru-RU" sz="1000" b="1" dirty="0"/>
              <a:t> СОШ» «Бердюгинская СОШ»</a:t>
            </a:r>
          </a:p>
          <a:p>
            <a:pPr algn="ctr"/>
            <a:endParaRPr lang="ru-RU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695325" y="173995"/>
            <a:ext cx="59643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Ноябрь 2019 </a:t>
            </a:r>
            <a:r>
              <a:rPr lang="en-US" sz="1000" b="1" dirty="0"/>
              <a:t>#</a:t>
            </a:r>
            <a:r>
              <a:rPr lang="ru-RU" sz="1000" b="1" dirty="0"/>
              <a:t>5</a:t>
            </a:r>
          </a:p>
          <a:p>
            <a:pPr>
              <a:lnSpc>
                <a:spcPct val="150000"/>
              </a:lnSpc>
            </a:pPr>
            <a:r>
              <a:rPr lang="ru-RU" sz="1000" b="1" dirty="0"/>
              <a:t>ИНФОРМАЦИОННО - ПОЗНАВАТЕЛЬНАЯ         ШКОЛЬНАЯ        ГАЗЕТА</a:t>
            </a:r>
            <a:endParaRPr lang="en-US" sz="1000" b="1" dirty="0"/>
          </a:p>
          <a:p>
            <a:endParaRPr lang="ru-RU" sz="20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38125" y="10544175"/>
            <a:ext cx="7677150" cy="1905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AutoShape 9" descr="https://otvet.imgsmail.ru/download/46159244_d3ebeb5c0e5d853c7fcef616bbceea33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95325" y="9648839"/>
            <a:ext cx="3867150" cy="86177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ea typeface="Batang" panose="02030600000101010101" pitchFamily="18" charset="-127"/>
              </a:rPr>
              <a:t>Над выпуском работали:</a:t>
            </a:r>
          </a:p>
          <a:p>
            <a:r>
              <a:rPr lang="ru-RU" sz="1000" dirty="0">
                <a:ea typeface="Batang" panose="02030600000101010101" pitchFamily="18" charset="-127"/>
              </a:rPr>
              <a:t>Главный редактор: </a:t>
            </a:r>
            <a:r>
              <a:rPr lang="ru-RU" sz="1000" dirty="0" err="1">
                <a:ea typeface="Batang" panose="02030600000101010101" pitchFamily="18" charset="-127"/>
              </a:rPr>
              <a:t>Халуева</a:t>
            </a:r>
            <a:r>
              <a:rPr lang="ru-RU" sz="1000" dirty="0">
                <a:ea typeface="Batang" panose="02030600000101010101" pitchFamily="18" charset="-127"/>
              </a:rPr>
              <a:t> Анна</a:t>
            </a:r>
          </a:p>
          <a:p>
            <a:r>
              <a:rPr lang="ru-RU" sz="1000" dirty="0">
                <a:ea typeface="Batang" panose="02030600000101010101" pitchFamily="18" charset="-127"/>
              </a:rPr>
              <a:t>Художник-оформитель: Кочнева Ольга, Степанова Арина</a:t>
            </a:r>
          </a:p>
          <a:p>
            <a:r>
              <a:rPr lang="ru-RU" sz="1000" dirty="0">
                <a:ea typeface="Batang" panose="02030600000101010101" pitchFamily="18" charset="-127"/>
              </a:rPr>
              <a:t>Корреспонденты: Бойченко Станислав, Короткевич Кирилл</a:t>
            </a:r>
          </a:p>
          <a:p>
            <a:r>
              <a:rPr lang="ru-RU" sz="1000" dirty="0">
                <a:ea typeface="Batang" panose="02030600000101010101" pitchFamily="18" charset="-127"/>
              </a:rPr>
              <a:t>Руководитель пресс-центра: учитель  Бондаренко О.В.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31367" y="9654365"/>
            <a:ext cx="2739973" cy="830997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Адрес редакции: </a:t>
            </a:r>
            <a:r>
              <a:rPr lang="ru-RU" sz="1200" dirty="0"/>
              <a:t>627041 Тюменская область, </a:t>
            </a:r>
            <a:r>
              <a:rPr lang="ru-RU" sz="1200" dirty="0" err="1"/>
              <a:t>Ялуторовский</a:t>
            </a:r>
            <a:r>
              <a:rPr lang="ru-RU" sz="1200" dirty="0"/>
              <a:t> район, </a:t>
            </a:r>
          </a:p>
          <a:p>
            <a:pPr algn="ctr"/>
            <a:r>
              <a:rPr lang="ru-RU" sz="1200" dirty="0"/>
              <a:t>с. </a:t>
            </a:r>
            <a:r>
              <a:rPr lang="ru-RU" sz="1200" dirty="0" err="1"/>
              <a:t>Бердюгино</a:t>
            </a:r>
            <a:r>
              <a:rPr lang="ru-RU" sz="1200" dirty="0"/>
              <a:t>, улица Набережная, д.3 , </a:t>
            </a:r>
            <a:r>
              <a:rPr lang="en-US" sz="1200" dirty="0"/>
              <a:t>berdugino_school@inbox.ru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8011" y="860554"/>
            <a:ext cx="2250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1200" i="1" dirty="0"/>
              <a:t>огромную роль спорта в этом вопросе, ведь именно спортивные занятия развивают в людях выносливость, ловкость, реакцию, координацию, терпение и силу.</a:t>
            </a:r>
            <a:endParaRPr lang="ru-RU" sz="1200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117" y="5601976"/>
            <a:ext cx="2418918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День детских изобретений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86045" y="3535570"/>
            <a:ext cx="22503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Вечная память жителям блокадного Ленинграда и вечная слава героям, отдавшим свои жизни ради мира в Северной столице!</a:t>
            </a:r>
          </a:p>
          <a:p>
            <a:pPr algn="just"/>
            <a:r>
              <a:rPr lang="ru-RU" sz="1200" i="1" dirty="0"/>
              <a:t>           В эти дни нас сопровождают два чувства - это скорбь, боль, сожаление, воспоминания о погибших героях, которые ушли из жизни, защищая нашу родину, защищая Ленинград. И второе чувство - гордость за подвиг народа, который выстоял, победил и очистил от фашистской заразы пол-Европы, а фактически весь мир. Тюмень и Ленинград связаны ратным подвигом, трудовым подвигом.</a:t>
            </a:r>
          </a:p>
          <a:p>
            <a:pPr algn="just"/>
            <a:r>
              <a:rPr lang="ru-RU" sz="1200" dirty="0"/>
              <a:t>А в воскресенье, в день 75-летия со времени полного освобождения Ленинграда от фашистской блокады, у мемориала памяти «Вечный огонь» в Тюмени состоялся митинг, посвященный этой исторической дате. В памятном мероприятии приняли участие школьники и педагоги, участники и руководители поисковых отрядов областного центра.</a:t>
            </a:r>
            <a:endParaRPr lang="ru-RU" sz="12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36368" y="736363"/>
            <a:ext cx="2418918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</a:rPr>
              <a:t>Памяти жертв блокады Ленинграда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5325" y="6289852"/>
            <a:ext cx="2250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Событие имеет </a:t>
            </a:r>
            <a:r>
              <a:rPr lang="ru-RU" sz="1200" i="1" dirty="0" err="1"/>
              <a:t>символи-ческое</a:t>
            </a:r>
            <a:r>
              <a:rPr lang="ru-RU" sz="1200" i="1" dirty="0"/>
              <a:t> значение. Его учредили в честь Бенджамина </a:t>
            </a:r>
            <a:r>
              <a:rPr lang="ru-RU" sz="1200" i="1" dirty="0" err="1"/>
              <a:t>Фран</a:t>
            </a:r>
            <a:r>
              <a:rPr lang="ru-RU" sz="1200" i="1" dirty="0"/>
              <a:t>-клина – государственного </a:t>
            </a:r>
            <a:r>
              <a:rPr lang="ru-RU" sz="1200" i="1" dirty="0" err="1"/>
              <a:t>дея</a:t>
            </a:r>
            <a:r>
              <a:rPr lang="ru-RU" sz="1200" i="1" dirty="0"/>
              <a:t>-теля Соединенных Штатов Америки. Ежегодно, в день рождения Президента США, чествуют детей-</a:t>
            </a:r>
            <a:r>
              <a:rPr lang="ru-RU" sz="1200" i="1" dirty="0" err="1"/>
              <a:t>изобрета</a:t>
            </a:r>
            <a:r>
              <a:rPr lang="ru-RU" sz="1200" i="1" dirty="0"/>
              <a:t>-</a:t>
            </a:r>
            <a:r>
              <a:rPr lang="ru-RU" sz="1200" i="1" dirty="0" err="1"/>
              <a:t>телей</a:t>
            </a:r>
            <a:r>
              <a:rPr lang="ru-RU" sz="1200" i="1" dirty="0"/>
              <a:t>. Политик в раннем возрасте проявлял выдаю-</a:t>
            </a:r>
            <a:r>
              <a:rPr lang="ru-RU" sz="1200" i="1" dirty="0" err="1"/>
              <a:t>щиеся</a:t>
            </a:r>
            <a:r>
              <a:rPr lang="ru-RU" sz="1200" i="1" dirty="0"/>
              <a:t> способности. Он стал автором ряда изделий: кресла-качалки, бифокальных очков, молниеотвода, ласт. Действо получило название </a:t>
            </a:r>
            <a:r>
              <a:rPr lang="ru-RU" sz="1200" i="1" dirty="0" err="1"/>
              <a:t>Kid</a:t>
            </a:r>
            <a:r>
              <a:rPr lang="ru-RU" sz="1200" i="1" dirty="0"/>
              <a:t> </a:t>
            </a:r>
            <a:r>
              <a:rPr lang="ru-RU" sz="1200" i="1" dirty="0" err="1"/>
              <a:t>Inventors</a:t>
            </a:r>
            <a:r>
              <a:rPr lang="ru-RU" sz="1200" i="1" dirty="0"/>
              <a:t>’ </a:t>
            </a:r>
            <a:r>
              <a:rPr lang="ru-RU" sz="1200" i="1" dirty="0" err="1"/>
              <a:t>Day</a:t>
            </a:r>
            <a:r>
              <a:rPr lang="ru-RU" sz="1200" i="1" dirty="0"/>
              <a:t>. Оно приобрело широкое </a:t>
            </a:r>
            <a:r>
              <a:rPr lang="ru-RU" sz="1200" i="1" dirty="0" err="1"/>
              <a:t>распрос-транение</a:t>
            </a:r>
            <a:r>
              <a:rPr lang="ru-RU" sz="1200" i="1" dirty="0"/>
              <a:t>  и  высокую популяр-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C9FB5CF-A864-42BF-BCDD-6FA01E678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550" y="2608871"/>
            <a:ext cx="3382334" cy="253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F8B42CA-264A-4A78-8CAF-2CABEEC91BCA}"/>
              </a:ext>
            </a:extLst>
          </p:cNvPr>
          <p:cNvSpPr/>
          <p:nvPr/>
        </p:nvSpPr>
        <p:spPr>
          <a:xfrm>
            <a:off x="3025236" y="813524"/>
            <a:ext cx="22503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err="1"/>
              <a:t>ность</a:t>
            </a:r>
            <a:r>
              <a:rPr lang="ru-RU" sz="1200" i="1" dirty="0"/>
              <a:t> в странах Запада. На постсоветской территории праздник только набирает известность.</a:t>
            </a:r>
          </a:p>
          <a:p>
            <a:pPr algn="just"/>
            <a:r>
              <a:rPr lang="ru-RU" sz="1200" i="1" dirty="0"/>
              <a:t>Учащиеся нашей школы в этот день тоже решили выступить в роли </a:t>
            </a:r>
            <a:r>
              <a:rPr lang="ru-RU" sz="1200" i="1" dirty="0" err="1"/>
              <a:t>изобре-тателей</a:t>
            </a:r>
            <a:r>
              <a:rPr lang="ru-RU" sz="1200" i="1" dirty="0"/>
              <a:t>. Организаторы создали условия для рас-</a:t>
            </a:r>
            <a:r>
              <a:rPr lang="ru-RU" sz="1200" i="1" dirty="0" err="1"/>
              <a:t>крытия</a:t>
            </a:r>
            <a:r>
              <a:rPr lang="ru-RU" sz="1200" i="1" dirty="0"/>
              <a:t> творческого потен-</a:t>
            </a:r>
            <a:r>
              <a:rPr lang="ru-RU" sz="1200" i="1" dirty="0" err="1"/>
              <a:t>циала</a:t>
            </a:r>
            <a:r>
              <a:rPr lang="ru-RU" sz="1200" i="1" dirty="0"/>
              <a:t> учащихся.</a:t>
            </a:r>
            <a:br>
              <a:rPr lang="ru-RU" sz="1200" i="1" dirty="0"/>
            </a:br>
            <a:r>
              <a:rPr lang="ru-RU" sz="1200" i="1" dirty="0"/>
              <a:t>         День начался с сообщения по школьному радиоузлу об  истории праздника, с которым выступил ученик 7 класса  Московских Евгений. Следующую  перемену шестиклассник </a:t>
            </a:r>
            <a:r>
              <a:rPr lang="ru-RU" sz="1200" i="1" dirty="0" err="1"/>
              <a:t>Тотолин</a:t>
            </a:r>
            <a:r>
              <a:rPr lang="ru-RU" sz="1200" i="1" dirty="0"/>
              <a:t> Кирилл посвятил знакомству ребят с изобретения-ми  сделанными детьми кото-</a:t>
            </a:r>
            <a:r>
              <a:rPr lang="ru-RU" sz="1200" i="1" dirty="0" err="1"/>
              <a:t>рыми</a:t>
            </a:r>
            <a:r>
              <a:rPr lang="ru-RU" sz="1200" i="1" dirty="0"/>
              <a:t> пользуются жите-ли разных стран в настоящее время. Затем ученики полу-чили предложение </a:t>
            </a:r>
            <a:r>
              <a:rPr lang="ru-RU" sz="1200" i="1" dirty="0" err="1"/>
              <a:t>поучаст-вовать</a:t>
            </a:r>
            <a:r>
              <a:rPr lang="ru-RU" sz="1200" i="1" dirty="0"/>
              <a:t> в конкурсе «Вторая жизнь пластикового ста-</a:t>
            </a:r>
            <a:r>
              <a:rPr lang="ru-RU" sz="1200" i="1" dirty="0" err="1"/>
              <a:t>кана</a:t>
            </a:r>
            <a:r>
              <a:rPr lang="ru-RU" sz="1200" i="1" dirty="0"/>
              <a:t>», после конкурса было проведено голосование за луч-</a:t>
            </a:r>
            <a:r>
              <a:rPr lang="ru-RU" sz="1200" i="1" dirty="0" err="1"/>
              <a:t>шую</a:t>
            </a:r>
            <a:r>
              <a:rPr lang="ru-RU" sz="1200" i="1" dirty="0"/>
              <a:t> работу.</a:t>
            </a:r>
          </a:p>
        </p:txBody>
      </p:sp>
      <p:pic>
        <p:nvPicPr>
          <p:cNvPr id="3074" name="Picture 2" descr="IMG_0757">
            <a:extLst>
              <a:ext uri="{FF2B5EF4-FFF2-40B4-BE49-F238E27FC236}">
                <a16:creationId xmlns:a16="http://schemas.microsoft.com/office/drawing/2014/main" id="{306D9A3F-4D3D-4E2D-A25C-CD0F2A61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44" y="6350224"/>
            <a:ext cx="2515334" cy="1676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rdugino.depon72.ru/wp-content/uploads/sites/153/2019/01/IMG_0768.jpg">
            <a:extLst>
              <a:ext uri="{FF2B5EF4-FFF2-40B4-BE49-F238E27FC236}">
                <a16:creationId xmlns:a16="http://schemas.microsoft.com/office/drawing/2014/main" id="{D908D05F-847F-4C8A-A56E-6EBFC0D0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44" y="7961329"/>
            <a:ext cx="2536753" cy="1691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DE480D-F982-471D-A417-64D9FECBBF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b="13074"/>
          <a:stretch/>
        </p:blipFill>
        <p:spPr>
          <a:xfrm>
            <a:off x="5225765" y="1984806"/>
            <a:ext cx="2340859" cy="148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629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3274</TotalTime>
  <Words>1294</Words>
  <Application>Microsoft Office PowerPoint</Application>
  <PresentationFormat>B4 (ISO) (250x353 мм)</PresentationFormat>
  <Paragraphs>103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Batang</vt:lpstr>
      <vt:lpstr>Adobe Caslon Pro Bold</vt:lpstr>
      <vt:lpstr>Arial</vt:lpstr>
      <vt:lpstr>Calibri</vt:lpstr>
      <vt:lpstr>Calibri Light</vt:lpstr>
      <vt:lpstr>Monotype Corsiva</vt:lpstr>
      <vt:lpstr>Тема Office</vt:lpstr>
      <vt:lpstr>             BERD.SCHOOL</vt:lpstr>
      <vt:lpstr>             BERD.SCHOOL</vt:lpstr>
      <vt:lpstr>             BERD.SCHOOL</vt:lpstr>
      <vt:lpstr>             BERD.SCHOOL</vt:lpstr>
      <vt:lpstr>             BERD.SCHOOL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 DeaD</dc:creator>
  <cp:lastModifiedBy>Пользователь</cp:lastModifiedBy>
  <cp:revision>379</cp:revision>
  <cp:lastPrinted>2018-11-28T05:55:55Z</cp:lastPrinted>
  <dcterms:created xsi:type="dcterms:W3CDTF">2017-10-17T13:26:39Z</dcterms:created>
  <dcterms:modified xsi:type="dcterms:W3CDTF">2019-02-17T19:22:08Z</dcterms:modified>
</cp:coreProperties>
</file>