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1"/>
  </p:notesMasterIdLst>
  <p:sldIdLst>
    <p:sldId id="256" r:id="rId5"/>
    <p:sldId id="257" r:id="rId6"/>
    <p:sldId id="272" r:id="rId7"/>
    <p:sldId id="274" r:id="rId8"/>
    <p:sldId id="275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2BF"/>
    <a:srgbClr val="C8FAEF"/>
    <a:srgbClr val="C7FBC9"/>
    <a:srgbClr val="3FF18B"/>
    <a:srgbClr val="A6F868"/>
    <a:srgbClr val="00FF99"/>
    <a:srgbClr val="F3AD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F0540-44C4-4B20-B1DF-B3A9CD2E1149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C2972-243E-4260-ADD7-DF7684712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1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2972-243E-4260-ADD7-DF7684712E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7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3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77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3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9B0F-A50A-466E-9EFF-66472CD09D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E95D-3067-4D67-9B42-6B815ED2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2B94-38BD-487B-AB59-BC5EE81CB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4147-AB44-447F-BD07-4D21152930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5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F324-3027-440A-A3B6-D5859B52D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3EA8-B535-442B-8CE6-785FB292FC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C54A-DB23-4554-A25D-8D7E2AAC23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41BB-32FE-45B6-9D1C-D174A1108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73E-B7C0-4543-9C89-025580EE5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F68F-5B9E-4992-B24C-EB1259525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C909-62F7-4491-B22C-395008CE0E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C8C4-4A7F-4E96-878F-BDCDBD292A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4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B26B-F31A-46F6-B146-3A5A7F1B5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B71D-8240-45A6-BFF1-20C2079CD2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8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F179-A8E1-485B-9A28-FF8F136A65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6845-B413-4F97-908C-F3F7AA336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7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64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BCDF-57BA-4A6E-B22E-E59B36DA7B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7051-46FF-4597-8102-C586649522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9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CEB4-8AD8-4B6A-BB01-5C138D508E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1811-1E8E-46A7-AFF5-CA88C1FDAB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8215-E7AF-41F7-8A72-40CB74BA28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DE99-4E6D-4BD7-9899-9FAA672D6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9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9B0F-A50A-466E-9EFF-66472CD09D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E95D-3067-4D67-9B42-6B815ED2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46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2B94-38BD-487B-AB59-BC5EE81CB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4147-AB44-447F-BD07-4D21152930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74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F324-3027-440A-A3B6-D5859B52D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3EA8-B535-442B-8CE6-785FB292FC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0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C54A-DB23-4554-A25D-8D7E2AAC23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41BB-32FE-45B6-9D1C-D174A1108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46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73E-B7C0-4543-9C89-025580EE5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F68F-5B9E-4992-B24C-EB1259525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0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C909-62F7-4491-B22C-395008CE0E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C8C4-4A7F-4E96-878F-BDCDBD292A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3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B26B-F31A-46F6-B146-3A5A7F1B5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B71D-8240-45A6-BFF1-20C2079CD2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0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92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F179-A8E1-485B-9A28-FF8F136A65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6845-B413-4F97-908C-F3F7AA336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BCDF-57BA-4A6E-B22E-E59B36DA7B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7051-46FF-4597-8102-C586649522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CEB4-8AD8-4B6A-BB01-5C138D508E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1811-1E8E-46A7-AFF5-CA88C1FDAB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20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8215-E7AF-41F7-8A72-40CB74BA28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DE99-4E6D-4BD7-9899-9FAA672D6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34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9B0F-A50A-466E-9EFF-66472CD09D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FE95D-3067-4D67-9B42-6B815ED2CB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66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42B94-38BD-487B-AB59-BC5EE81CB6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4147-AB44-447F-BD07-4D21152930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92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9F324-3027-440A-A3B6-D5859B52D5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3EA8-B535-442B-8CE6-785FB292FC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8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C54A-DB23-4554-A25D-8D7E2AAC23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41BB-32FE-45B6-9D1C-D174A1108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3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D73E-B7C0-4543-9C89-025580EE57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F68F-5B9E-4992-B24C-EB1259525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1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C909-62F7-4491-B22C-395008CE0E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2C8C4-4A7F-4E96-878F-BDCDBD292A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8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B26B-F31A-46F6-B146-3A5A7F1B5E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B71D-8240-45A6-BFF1-20C2079CD2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37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CF179-A8E1-485B-9A28-FF8F136A65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6845-B413-4F97-908C-F3F7AA336B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82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BCDF-57BA-4A6E-B22E-E59B36DA7BE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7051-46FF-4597-8102-C586649522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69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CEB4-8AD8-4B6A-BB01-5C138D508E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1811-1E8E-46A7-AFF5-CA88C1FDAB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17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8215-E7AF-41F7-8A72-40CB74BA28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DE99-4E6D-4BD7-9899-9FAA672D6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8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0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9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5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96DA-9F1B-4E3A-8CBC-38E97B6FAD1B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26473-E8E4-4A2E-882C-FCB328A195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3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4AE82-6D67-4C9E-BC66-9B9F2133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B79DF-3455-4DB6-A3E5-EC591931F0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1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4AE82-6D67-4C9E-BC66-9B9F2133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B79DF-3455-4DB6-A3E5-EC591931F0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4AE82-6D67-4C9E-BC66-9B9F213302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B79DF-3455-4DB6-A3E5-EC591931F0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1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29992"/>
            <a:ext cx="12192000" cy="2387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тьюторском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сопровождении в рамках ФГОС НОО ОВЗ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064"/>
            <a:ext cx="9144000" cy="81594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Рашевская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Светлана Федоровна, </a:t>
            </a:r>
          </a:p>
          <a:p>
            <a:pPr algn="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по социальной работе со студентами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0037"/>
            <a:ext cx="12192001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области</a:t>
            </a:r>
            <a:endParaRPr lang="ru-RU" sz="1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 ОБЛАСТИ «ТЮМЕНСКИЙ 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5778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kola10.ucoz.ru/1/2/10/fgos_ovz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61539"/>
            <a:ext cx="1165654" cy="82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3" descr="C:\Users\User\Desktop\tpklogone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" y="-9067"/>
            <a:ext cx="4770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713" y="718627"/>
            <a:ext cx="4868445" cy="3476882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579352" y="6293682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1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48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037"/>
            <a:ext cx="12192001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области</a:t>
            </a:r>
            <a:endParaRPr lang="ru-RU" sz="1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 ОБЛАСТИ «ТЮМЕНСКИЙ 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57781"/>
            <a:ext cx="12192000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cap="all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</a:t>
            </a: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сопровождении в рамках федерального государственного образовательного стандарта НОО ОВЗ</a:t>
            </a:r>
            <a:endParaRPr lang="ru-RU" sz="13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kola10.ucoz.ru/1/2/10/fgos_ovz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72" y="6057781"/>
            <a:ext cx="1137627" cy="8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98" y="856345"/>
            <a:ext cx="12112510" cy="8769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включения ребенка с ограниченными возможностями здоровья в общеобразовательные учреждения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13" descr="C:\Users\User\Desktop\tpklogone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2" y="0"/>
            <a:ext cx="464125" cy="7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8" y="2922922"/>
            <a:ext cx="2987299" cy="2822693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192" y="2510494"/>
            <a:ext cx="3834716" cy="3834716"/>
          </a:xfrm>
          <a:prstGeom prst="rect">
            <a:avLst/>
          </a:prstGeom>
        </p:spPr>
      </p:pic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2576839" y="1808571"/>
            <a:ext cx="7946849" cy="103870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marL="285750" indent="-285750" algn="ctr"/>
            <a:r>
              <a:rPr lang="ru-RU" altLang="ru-RU" sz="2400" b="1" dirty="0" smtClean="0">
                <a:solidFill>
                  <a:srgbClr val="000000"/>
                </a:solidFill>
                <a:latin typeface="Arial" charset="0"/>
              </a:rPr>
              <a:t>наличие специалиста сопровождения – тьютора</a:t>
            </a:r>
          </a:p>
          <a:p>
            <a:pPr marL="285750" indent="-285750" algn="ctr"/>
            <a:endParaRPr lang="ru-RU" altLang="ru-RU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31" y="2953870"/>
            <a:ext cx="3997998" cy="2997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284770" y="3049295"/>
            <a:ext cx="1144414" cy="256994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802975" y="6471745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2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6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6"/>
          <p:cNvSpPr txBox="1">
            <a:spLocks noChangeArrowheads="1"/>
          </p:cNvSpPr>
          <p:nvPr/>
        </p:nvSpPr>
        <p:spPr bwMode="auto">
          <a:xfrm>
            <a:off x="7655349" y="1226702"/>
            <a:ext cx="4034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помощник-сопровождающий, </a:t>
            </a:r>
            <a:endParaRPr lang="ru-RU" altLang="ru-RU" sz="2000" b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ассистент </a:t>
            </a:r>
            <a:endParaRPr lang="en-US" altLang="ru-RU" sz="20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221" name="Freeform 23"/>
          <p:cNvSpPr>
            <a:spLocks/>
          </p:cNvSpPr>
          <p:nvPr/>
        </p:nvSpPr>
        <p:spPr bwMode="gray">
          <a:xfrm rot="6141993">
            <a:off x="2664496" y="2921852"/>
            <a:ext cx="2465388" cy="769937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2" name="Freeform 25"/>
          <p:cNvSpPr>
            <a:spLocks/>
          </p:cNvSpPr>
          <p:nvPr/>
        </p:nvSpPr>
        <p:spPr bwMode="gray">
          <a:xfrm rot="10800000">
            <a:off x="4756535" y="1323253"/>
            <a:ext cx="2466975" cy="769937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3" name="Freeform 26"/>
          <p:cNvSpPr>
            <a:spLocks/>
          </p:cNvSpPr>
          <p:nvPr/>
        </p:nvSpPr>
        <p:spPr bwMode="gray">
          <a:xfrm rot="-4513118">
            <a:off x="6773997" y="2918274"/>
            <a:ext cx="2465387" cy="769938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4" name="Freeform 27"/>
          <p:cNvSpPr>
            <a:spLocks/>
          </p:cNvSpPr>
          <p:nvPr/>
        </p:nvSpPr>
        <p:spPr bwMode="gray">
          <a:xfrm rot="723856">
            <a:off x="4410594" y="4705298"/>
            <a:ext cx="2466975" cy="771525"/>
          </a:xfrm>
          <a:custGeom>
            <a:avLst/>
            <a:gdLst>
              <a:gd name="T0" fmla="*/ 2147483647 w 1717"/>
              <a:gd name="T1" fmla="*/ 2147483647 h 484"/>
              <a:gd name="T2" fmla="*/ 2147483647 w 1717"/>
              <a:gd name="T3" fmla="*/ 2147483647 h 484"/>
              <a:gd name="T4" fmla="*/ 2147483647 w 1717"/>
              <a:gd name="T5" fmla="*/ 2147483647 h 484"/>
              <a:gd name="T6" fmla="*/ 2147483647 w 1717"/>
              <a:gd name="T7" fmla="*/ 2147483647 h 484"/>
              <a:gd name="T8" fmla="*/ 2147483647 w 1717"/>
              <a:gd name="T9" fmla="*/ 2147483647 h 484"/>
              <a:gd name="T10" fmla="*/ 2147483647 w 1717"/>
              <a:gd name="T11" fmla="*/ 2147483647 h 484"/>
              <a:gd name="T12" fmla="*/ 2147483647 w 1717"/>
              <a:gd name="T13" fmla="*/ 2147483647 h 484"/>
              <a:gd name="T14" fmla="*/ 2147483647 w 1717"/>
              <a:gd name="T15" fmla="*/ 2147483647 h 484"/>
              <a:gd name="T16" fmla="*/ 2147483647 w 1717"/>
              <a:gd name="T17" fmla="*/ 2147483647 h 484"/>
              <a:gd name="T18" fmla="*/ 2147483647 w 1717"/>
              <a:gd name="T19" fmla="*/ 2147483647 h 484"/>
              <a:gd name="T20" fmla="*/ 2147483647 w 1717"/>
              <a:gd name="T21" fmla="*/ 2147483647 h 484"/>
              <a:gd name="T22" fmla="*/ 2147483647 w 1717"/>
              <a:gd name="T23" fmla="*/ 2147483647 h 484"/>
              <a:gd name="T24" fmla="*/ 2147483647 w 1717"/>
              <a:gd name="T25" fmla="*/ 2147483647 h 484"/>
              <a:gd name="T26" fmla="*/ 2147483647 w 1717"/>
              <a:gd name="T27" fmla="*/ 2147483647 h 484"/>
              <a:gd name="T28" fmla="*/ 2147483647 w 1717"/>
              <a:gd name="T29" fmla="*/ 2147483647 h 484"/>
              <a:gd name="T30" fmla="*/ 2147483647 w 1717"/>
              <a:gd name="T31" fmla="*/ 2147483647 h 484"/>
              <a:gd name="T32" fmla="*/ 2147483647 w 1717"/>
              <a:gd name="T33" fmla="*/ 2147483647 h 484"/>
              <a:gd name="T34" fmla="*/ 0 w 1717"/>
              <a:gd name="T35" fmla="*/ 0 h 484"/>
              <a:gd name="T36" fmla="*/ 2147483647 w 1717"/>
              <a:gd name="T37" fmla="*/ 2147483647 h 484"/>
              <a:gd name="T38" fmla="*/ 2147483647 w 1717"/>
              <a:gd name="T39" fmla="*/ 2147483647 h 484"/>
              <a:gd name="T40" fmla="*/ 2147483647 w 1717"/>
              <a:gd name="T41" fmla="*/ 2147483647 h 484"/>
              <a:gd name="T42" fmla="*/ 2147483647 w 1717"/>
              <a:gd name="T43" fmla="*/ 2147483647 h 484"/>
              <a:gd name="T44" fmla="*/ 2147483647 w 1717"/>
              <a:gd name="T45" fmla="*/ 2147483647 h 484"/>
              <a:gd name="T46" fmla="*/ 2147483647 w 1717"/>
              <a:gd name="T47" fmla="*/ 2147483647 h 484"/>
              <a:gd name="T48" fmla="*/ 2147483647 w 1717"/>
              <a:gd name="T49" fmla="*/ 2147483647 h 484"/>
              <a:gd name="T50" fmla="*/ 2147483647 w 1717"/>
              <a:gd name="T51" fmla="*/ 2147483647 h 484"/>
              <a:gd name="T52" fmla="*/ 2147483647 w 1717"/>
              <a:gd name="T53" fmla="*/ 2147483647 h 484"/>
              <a:gd name="T54" fmla="*/ 2147483647 w 1717"/>
              <a:gd name="T55" fmla="*/ 2147483647 h 484"/>
              <a:gd name="T56" fmla="*/ 2147483647 w 1717"/>
              <a:gd name="T57" fmla="*/ 2147483647 h 484"/>
              <a:gd name="T58" fmla="*/ 2147483647 w 1717"/>
              <a:gd name="T59" fmla="*/ 2147483647 h 484"/>
              <a:gd name="T60" fmla="*/ 2147483647 w 1717"/>
              <a:gd name="T61" fmla="*/ 2147483647 h 484"/>
              <a:gd name="T62" fmla="*/ 2147483647 w 1717"/>
              <a:gd name="T63" fmla="*/ 2147483647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225" name="Прямоугольник 3"/>
          <p:cNvSpPr>
            <a:spLocks noChangeArrowheads="1"/>
          </p:cNvSpPr>
          <p:nvPr/>
        </p:nvSpPr>
        <p:spPr bwMode="auto">
          <a:xfrm>
            <a:off x="640889" y="1326916"/>
            <a:ext cx="34388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педагог 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сопровождения</a:t>
            </a:r>
            <a:r>
              <a:rPr lang="ru-RU" altLang="ru-RU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, воспитатель </a:t>
            </a:r>
            <a:endParaRPr lang="en-US" altLang="ru-RU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6" name="Прямоугольник 5"/>
          <p:cNvSpPr>
            <a:spLocks noChangeArrowheads="1"/>
          </p:cNvSpPr>
          <p:nvPr/>
        </p:nvSpPr>
        <p:spPr bwMode="auto">
          <a:xfrm>
            <a:off x="7348703" y="4586205"/>
            <a:ext cx="39897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специалист сопровождения, </a:t>
            </a: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обладающий знаниями в области коррекционной педагогики, дефектологии, психологии</a:t>
            </a:r>
            <a:endParaRPr lang="en-US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27" name="Прямоугольник 9"/>
          <p:cNvSpPr>
            <a:spLocks noChangeArrowheads="1"/>
          </p:cNvSpPr>
          <p:nvPr/>
        </p:nvSpPr>
        <p:spPr bwMode="auto">
          <a:xfrm>
            <a:off x="587282" y="4593360"/>
            <a:ext cx="37217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с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пециалист, владеющий 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технологиями </a:t>
            </a:r>
            <a:r>
              <a:rPr lang="ru-RU" altLang="ru-RU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тьюторского</a:t>
            </a:r>
            <a:r>
              <a:rPr lang="ru-RU" altLang="ru-RU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сопровождения</a:t>
            </a:r>
            <a:endParaRPr lang="en-US" altLang="ru-RU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http://tech-edu.ru/sites/upload/u117/td/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870" y="2173255"/>
            <a:ext cx="2825833" cy="22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6057781"/>
            <a:ext cx="12192000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cap="all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</a:t>
            </a: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сопровождении в рамках федерального государственного образовательного стандарта НОО ОВЗ</a:t>
            </a:r>
            <a:endParaRPr lang="ru-RU" sz="13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sckola10.ucoz.ru/1/2/10/fgos_ovz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72" y="6057781"/>
            <a:ext cx="1137627" cy="8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-20037"/>
            <a:ext cx="12192001" cy="8925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ТЬЮТОР – ЭТО</a:t>
            </a:r>
            <a:endParaRPr lang="ru-RU" sz="2400" b="1" cap="all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1815398" y="6457890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3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1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Группа 1"/>
          <p:cNvGrpSpPr>
            <a:grpSpLocks/>
          </p:cNvGrpSpPr>
          <p:nvPr/>
        </p:nvGrpSpPr>
        <p:grpSpPr bwMode="auto">
          <a:xfrm>
            <a:off x="471638" y="763734"/>
            <a:ext cx="11301371" cy="5214764"/>
            <a:chOff x="-881788" y="962897"/>
            <a:chExt cx="10944941" cy="5040771"/>
          </a:xfrm>
        </p:grpSpPr>
        <p:sp>
          <p:nvSpPr>
            <p:cNvPr id="79" name="Oval 115"/>
            <p:cNvSpPr>
              <a:spLocks noChangeArrowheads="1"/>
            </p:cNvSpPr>
            <p:nvPr/>
          </p:nvSpPr>
          <p:spPr bwMode="gray">
            <a:xfrm>
              <a:off x="2499844" y="1750514"/>
              <a:ext cx="4038185" cy="3962403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269" name="Oval 4"/>
            <p:cNvSpPr>
              <a:spLocks noChangeArrowheads="1"/>
            </p:cNvSpPr>
            <p:nvPr/>
          </p:nvSpPr>
          <p:spPr bwMode="gray">
            <a:xfrm>
              <a:off x="3490664" y="2741712"/>
              <a:ext cx="2057400" cy="213360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5D4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gray">
            <a:xfrm>
              <a:off x="3857896" y="3377702"/>
              <a:ext cx="1374466" cy="8309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Ребенок 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с ОВЗ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  <p:grpSp>
          <p:nvGrpSpPr>
            <p:cNvPr id="11271" name="Group 127"/>
            <p:cNvGrpSpPr>
              <a:grpSpLocks/>
            </p:cNvGrpSpPr>
            <p:nvPr/>
          </p:nvGrpSpPr>
          <p:grpSpPr bwMode="auto">
            <a:xfrm>
              <a:off x="4100264" y="1344712"/>
              <a:ext cx="685800" cy="658813"/>
              <a:chOff x="2640" y="1088"/>
              <a:chExt cx="432" cy="415"/>
            </a:xfrm>
          </p:grpSpPr>
          <p:grpSp>
            <p:nvGrpSpPr>
              <p:cNvPr id="11310" name="Group 8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11312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6C56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313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87" name="Text Box 11"/>
              <p:cNvSpPr txBox="1">
                <a:spLocks noChangeArrowheads="1"/>
              </p:cNvSpPr>
              <p:nvPr/>
            </p:nvSpPr>
            <p:spPr bwMode="gray">
              <a:xfrm>
                <a:off x="2734" y="1152"/>
                <a:ext cx="26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cs typeface="Arial" charset="0"/>
                  </a:rPr>
                  <a:t>B</a:t>
                </a:r>
              </a:p>
            </p:txBody>
          </p:sp>
        </p:grpSp>
        <p:grpSp>
          <p:nvGrpSpPr>
            <p:cNvPr id="11272" name="Group 123"/>
            <p:cNvGrpSpPr>
              <a:grpSpLocks/>
            </p:cNvGrpSpPr>
            <p:nvPr/>
          </p:nvGrpSpPr>
          <p:grpSpPr bwMode="auto">
            <a:xfrm>
              <a:off x="3458914" y="4683225"/>
              <a:ext cx="319088" cy="279400"/>
              <a:chOff x="2236" y="3191"/>
              <a:chExt cx="201" cy="176"/>
            </a:xfrm>
          </p:grpSpPr>
          <p:sp>
            <p:nvSpPr>
              <p:cNvPr id="11308" name="Oval 64"/>
              <p:cNvSpPr>
                <a:spLocks noChangeArrowheads="1"/>
              </p:cNvSpPr>
              <p:nvPr/>
            </p:nvSpPr>
            <p:spPr bwMode="gray">
              <a:xfrm rot="-3372907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309" name="Oval 65"/>
              <p:cNvSpPr>
                <a:spLocks noChangeArrowheads="1"/>
              </p:cNvSpPr>
              <p:nvPr/>
            </p:nvSpPr>
            <p:spPr bwMode="gray">
              <a:xfrm rot="-3372907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228888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273" name="Group 122"/>
            <p:cNvGrpSpPr>
              <a:grpSpLocks/>
            </p:cNvGrpSpPr>
            <p:nvPr/>
          </p:nvGrpSpPr>
          <p:grpSpPr bwMode="auto">
            <a:xfrm>
              <a:off x="2804864" y="4946750"/>
              <a:ext cx="685800" cy="685800"/>
              <a:chOff x="1824" y="3357"/>
              <a:chExt cx="432" cy="432"/>
            </a:xfrm>
          </p:grpSpPr>
          <p:grpSp>
            <p:nvGrpSpPr>
              <p:cNvPr id="11304" name="Group 70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11306" name="Oval 7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307" name="Freeform 7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5" name="Text Box 73"/>
              <p:cNvSpPr txBox="1">
                <a:spLocks noChangeArrowheads="1"/>
              </p:cNvSpPr>
              <p:nvPr/>
            </p:nvSpPr>
            <p:spPr bwMode="gray">
              <a:xfrm>
                <a:off x="1911" y="3438"/>
                <a:ext cx="24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cs typeface="Arial" charset="0"/>
                  </a:rPr>
                  <a:t>E</a:t>
                </a:r>
              </a:p>
            </p:txBody>
          </p:sp>
        </p:grpSp>
        <p:grpSp>
          <p:nvGrpSpPr>
            <p:cNvPr id="11274" name="Group 126"/>
            <p:cNvGrpSpPr>
              <a:grpSpLocks/>
            </p:cNvGrpSpPr>
            <p:nvPr/>
          </p:nvGrpSpPr>
          <p:grpSpPr bwMode="auto">
            <a:xfrm>
              <a:off x="6162427" y="2741712"/>
              <a:ext cx="681037" cy="693738"/>
              <a:chOff x="3938" y="1968"/>
              <a:chExt cx="430" cy="437"/>
            </a:xfrm>
          </p:grpSpPr>
          <p:grpSp>
            <p:nvGrpSpPr>
              <p:cNvPr id="11300" name="Group 75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11302" name="Oval 76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214467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303" name="Freeform 77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0" name="Text Box 78"/>
              <p:cNvSpPr txBox="1">
                <a:spLocks noChangeArrowheads="1"/>
              </p:cNvSpPr>
              <p:nvPr/>
            </p:nvSpPr>
            <p:spPr bwMode="gray">
              <a:xfrm>
                <a:off x="4020" y="202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cs typeface="Arial" charset="0"/>
                  </a:rPr>
                  <a:t>C</a:t>
                </a:r>
              </a:p>
            </p:txBody>
          </p:sp>
        </p:grpSp>
        <p:grpSp>
          <p:nvGrpSpPr>
            <p:cNvPr id="11275" name="Group 125"/>
            <p:cNvGrpSpPr>
              <a:grpSpLocks/>
            </p:cNvGrpSpPr>
            <p:nvPr/>
          </p:nvGrpSpPr>
          <p:grpSpPr bwMode="auto">
            <a:xfrm>
              <a:off x="5548064" y="4918175"/>
              <a:ext cx="654050" cy="622300"/>
              <a:chOff x="3552" y="3339"/>
              <a:chExt cx="412" cy="392"/>
            </a:xfrm>
          </p:grpSpPr>
          <p:grpSp>
            <p:nvGrpSpPr>
              <p:cNvPr id="11296" name="Group 80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11298" name="Oval 8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462E74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299" name="Freeform 8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66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5" name="Text Box 83"/>
              <p:cNvSpPr txBox="1">
                <a:spLocks noChangeArrowheads="1"/>
              </p:cNvSpPr>
              <p:nvPr/>
            </p:nvSpPr>
            <p:spPr bwMode="gray">
              <a:xfrm>
                <a:off x="3641" y="3360"/>
                <a:ext cx="27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cs typeface="Arial" charset="0"/>
                  </a:rPr>
                  <a:t>D</a:t>
                </a:r>
              </a:p>
            </p:txBody>
          </p:sp>
        </p:grpSp>
        <p:grpSp>
          <p:nvGrpSpPr>
            <p:cNvPr id="11276" name="Group 128"/>
            <p:cNvGrpSpPr>
              <a:grpSpLocks/>
            </p:cNvGrpSpPr>
            <p:nvPr/>
          </p:nvGrpSpPr>
          <p:grpSpPr bwMode="auto">
            <a:xfrm>
              <a:off x="2271464" y="2741712"/>
              <a:ext cx="685800" cy="685800"/>
              <a:chOff x="1488" y="1968"/>
              <a:chExt cx="432" cy="432"/>
            </a:xfrm>
          </p:grpSpPr>
          <p:grpSp>
            <p:nvGrpSpPr>
              <p:cNvPr id="11292" name="Group 90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11294" name="Oval 9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74460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1295" name="Freeform 9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10" name="Text Box 93"/>
              <p:cNvSpPr txBox="1">
                <a:spLocks noChangeArrowheads="1"/>
              </p:cNvSpPr>
              <p:nvPr/>
            </p:nvSpPr>
            <p:spPr bwMode="gray">
              <a:xfrm>
                <a:off x="1580" y="2016"/>
                <a:ext cx="26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11277" name="Oval 95"/>
            <p:cNvSpPr>
              <a:spLocks noChangeArrowheads="1"/>
            </p:cNvSpPr>
            <p:nvPr/>
          </p:nvSpPr>
          <p:spPr bwMode="gray">
            <a:xfrm rot="-3372907">
              <a:off x="5475833" y="47951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78" name="Oval 96"/>
            <p:cNvSpPr>
              <a:spLocks noChangeArrowheads="1"/>
            </p:cNvSpPr>
            <p:nvPr/>
          </p:nvSpPr>
          <p:spPr bwMode="gray">
            <a:xfrm rot="-3372907">
              <a:off x="5323433" y="46427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9966FF"/>
                </a:gs>
                <a:gs pos="100000">
                  <a:srgbClr val="6644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11279" name="Group 121"/>
            <p:cNvGrpSpPr>
              <a:grpSpLocks/>
            </p:cNvGrpSpPr>
            <p:nvPr/>
          </p:nvGrpSpPr>
          <p:grpSpPr bwMode="auto">
            <a:xfrm>
              <a:off x="3033464" y="3198912"/>
              <a:ext cx="366713" cy="206375"/>
              <a:chOff x="2016" y="2304"/>
              <a:chExt cx="231" cy="130"/>
            </a:xfrm>
          </p:grpSpPr>
          <p:sp>
            <p:nvSpPr>
              <p:cNvPr id="11290" name="Oval 100"/>
              <p:cNvSpPr>
                <a:spLocks noChangeArrowheads="1"/>
              </p:cNvSpPr>
              <p:nvPr/>
            </p:nvSpPr>
            <p:spPr bwMode="gray">
              <a:xfrm rot="-3372907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A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91" name="Oval 101"/>
              <p:cNvSpPr>
                <a:spLocks noChangeArrowheads="1"/>
              </p:cNvSpPr>
              <p:nvPr/>
            </p:nvSpPr>
            <p:spPr bwMode="gray">
              <a:xfrm rot="-3372907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A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280" name="Group 124"/>
            <p:cNvGrpSpPr>
              <a:grpSpLocks/>
            </p:cNvGrpSpPr>
            <p:nvPr/>
          </p:nvGrpSpPr>
          <p:grpSpPr bwMode="auto">
            <a:xfrm>
              <a:off x="4405064" y="2176562"/>
              <a:ext cx="138113" cy="412750"/>
              <a:chOff x="2832" y="1612"/>
              <a:chExt cx="87" cy="260"/>
            </a:xfrm>
          </p:grpSpPr>
          <p:sp>
            <p:nvSpPr>
              <p:cNvPr id="11288" name="Oval 102"/>
              <p:cNvSpPr>
                <a:spLocks noChangeArrowheads="1"/>
              </p:cNvSpPr>
              <p:nvPr/>
            </p:nvSpPr>
            <p:spPr bwMode="gray">
              <a:xfrm rot="-3372907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9" name="Oval 103"/>
              <p:cNvSpPr>
                <a:spLocks noChangeArrowheads="1"/>
              </p:cNvSpPr>
              <p:nvPr/>
            </p:nvSpPr>
            <p:spPr bwMode="gray">
              <a:xfrm rot="-3372907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AA88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11281" name="Oval 104"/>
            <p:cNvSpPr>
              <a:spLocks noChangeArrowheads="1"/>
            </p:cNvSpPr>
            <p:nvPr/>
          </p:nvSpPr>
          <p:spPr bwMode="gray">
            <a:xfrm rot="-3372907">
              <a:off x="5875883" y="3223518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82" name="Oval 105"/>
            <p:cNvSpPr>
              <a:spLocks noChangeArrowheads="1"/>
            </p:cNvSpPr>
            <p:nvPr/>
          </p:nvSpPr>
          <p:spPr bwMode="gray">
            <a:xfrm rot="-3372907">
              <a:off x="5628233" y="3347343"/>
              <a:ext cx="130175" cy="13811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66AA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283" name="Text Box 116"/>
            <p:cNvSpPr txBox="1">
              <a:spLocks noChangeArrowheads="1"/>
            </p:cNvSpPr>
            <p:nvPr/>
          </p:nvSpPr>
          <p:spPr bwMode="auto">
            <a:xfrm>
              <a:off x="-262343" y="2894112"/>
              <a:ext cx="27495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Поиск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образовательных ресурсов </a:t>
              </a:r>
              <a:endParaRPr lang="en-US" altLang="ru-RU" sz="18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4" name="Text Box 117"/>
            <p:cNvSpPr txBox="1">
              <a:spLocks noChangeArrowheads="1"/>
            </p:cNvSpPr>
            <p:nvPr/>
          </p:nvSpPr>
          <p:spPr bwMode="auto">
            <a:xfrm>
              <a:off x="4164495" y="962897"/>
              <a:ext cx="26353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И</a:t>
              </a: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ндивидуализация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образования</a:t>
              </a:r>
              <a:endParaRPr lang="en-US" altLang="ru-RU" sz="18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5" name="Text Box 118"/>
            <p:cNvSpPr txBox="1">
              <a:spLocks noChangeArrowheads="1"/>
            </p:cNvSpPr>
            <p:nvPr/>
          </p:nvSpPr>
          <p:spPr bwMode="auto">
            <a:xfrm>
              <a:off x="6648991" y="2909168"/>
              <a:ext cx="3099387" cy="89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Содействие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получению качественного образования</a:t>
              </a:r>
              <a:endParaRPr lang="en-US" altLang="ru-RU" sz="18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6" name="Text Box 119"/>
            <p:cNvSpPr txBox="1">
              <a:spLocks noChangeArrowheads="1"/>
            </p:cNvSpPr>
            <p:nvPr/>
          </p:nvSpPr>
          <p:spPr bwMode="auto">
            <a:xfrm>
              <a:off x="-881788" y="4773141"/>
              <a:ext cx="3673034" cy="116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Учет образовательных возможностей, возрастных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и </a:t>
              </a: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индивидуальных особенностей</a:t>
              </a:r>
              <a:endParaRPr lang="en-US" altLang="ru-RU" sz="18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87" name="Text Box 120"/>
            <p:cNvSpPr txBox="1">
              <a:spLocks noChangeArrowheads="1"/>
            </p:cNvSpPr>
            <p:nvPr/>
          </p:nvSpPr>
          <p:spPr bwMode="auto">
            <a:xfrm>
              <a:off x="6202114" y="4575632"/>
              <a:ext cx="3861039" cy="142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Обучение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по индивидуальной образовательной </a:t>
              </a:r>
              <a:r>
                <a:rPr lang="ru-RU" altLang="ru-RU" sz="18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программе с учетом состояния </a:t>
              </a:r>
              <a:r>
                <a:rPr lang="ru-RU" altLang="ru-RU" sz="18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нервно-психического и соматического здоровья</a:t>
              </a:r>
              <a:endParaRPr lang="en-US" altLang="ru-RU" sz="18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0" y="6057781"/>
            <a:ext cx="12192000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cap="all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</a:t>
            </a: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сопровождении в рамках федерального государственного образовательного стандарта НОО ОВЗ</a:t>
            </a:r>
            <a:endParaRPr lang="ru-RU" sz="13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sckola10.ucoz.ru/1/2/10/fgos_ovz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72" y="6057781"/>
            <a:ext cx="1137627" cy="8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0" y="-20037"/>
            <a:ext cx="12192001" cy="8925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cap="all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Тьюторское сопровождение</a:t>
            </a:r>
          </a:p>
          <a:p>
            <a:pPr algn="ctr">
              <a:defRPr/>
            </a:pPr>
            <a:endParaRPr lang="ru-RU" sz="1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1830544" y="6475838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4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7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138"/>
          <p:cNvSpPr/>
          <p:nvPr/>
        </p:nvSpPr>
        <p:spPr>
          <a:xfrm>
            <a:off x="0" y="6057781"/>
            <a:ext cx="12192000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cap="all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</a:t>
            </a:r>
            <a:r>
              <a:rPr lang="ru-RU" sz="1300" cap="all" dirty="0" smtClean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сопровождении в рамках федерального государственного образовательного стандарта НОО ОВЗ</a:t>
            </a:r>
            <a:endParaRPr lang="ru-RU" sz="13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AutoShape 6"/>
          <p:cNvSpPr>
            <a:spLocks noChangeArrowheads="1"/>
          </p:cNvSpPr>
          <p:nvPr/>
        </p:nvSpPr>
        <p:spPr bwMode="gray">
          <a:xfrm>
            <a:off x="-13189" y="821937"/>
            <a:ext cx="12191999" cy="9954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ctr"/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Приказы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5 мая 2008 г. № 216-н и 217-н, зарегистрированные в 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ctr"/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Минюсте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 22 мая 2008 г. под № 11731 и № 11725 соответственно</a:t>
            </a: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AutoShape 6"/>
          <p:cNvSpPr>
            <a:spLocks noChangeArrowheads="1"/>
          </p:cNvSpPr>
          <p:nvPr/>
        </p:nvSpPr>
        <p:spPr bwMode="gray">
          <a:xfrm>
            <a:off x="-26374" y="1913414"/>
            <a:ext cx="12191999" cy="99542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ctr"/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№ 761н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Миздравсоцразвития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 26.08.2010, зарегистрирован в Минюсте РФ 6 октября 2010 г. № 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18638</a:t>
            </a: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AutoShape 6"/>
          <p:cNvSpPr>
            <a:spLocks noChangeArrowheads="1"/>
          </p:cNvSpPr>
          <p:nvPr/>
        </p:nvSpPr>
        <p:spPr bwMode="gray">
          <a:xfrm>
            <a:off x="0" y="3013931"/>
            <a:ext cx="12191999" cy="13416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ctr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от 19 декабря 2014 г. № 1598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1" y="4502385"/>
            <a:ext cx="12191999" cy="5626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ctr"/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от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29.12.2012 №273-ФЗ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 образовании в Российской Федерации</a:t>
            </a: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статья 79</a:t>
            </a: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26373" y="5170110"/>
            <a:ext cx="12191999" cy="168789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D979"/>
              </a:gs>
              <a:gs pos="100000">
                <a:srgbClr val="FBFDF7"/>
              </a:gs>
            </a:gsLst>
            <a:lin ang="0" scaled="1"/>
          </a:gradFill>
          <a:ln w="38100" algn="ctr">
            <a:solidFill>
              <a:srgbClr val="C5A667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 algn="ctr"/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30 августа 2013 г. № 1015 «Об утверждении порядка организации и осуществления образовательной </a:t>
            </a:r>
            <a:r>
              <a:rPr lang="ru-RU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6376" y="-77726"/>
            <a:ext cx="12218375" cy="8925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cap="all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cap="all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ДОЛЖНОСТЬ Тьютор в России</a:t>
            </a:r>
            <a:endParaRPr lang="ru-RU" sz="2400" b="1" cap="all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1784399" y="6437269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5</a:t>
            </a:r>
            <a:endParaRPr lang="ru-RU" altLang="ru-RU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5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0037"/>
            <a:ext cx="12192001" cy="73866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области</a:t>
            </a:r>
            <a:endParaRPr lang="ru-RU" sz="14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ТЮМЕНСКОЙ ОБЛАСТИ «ТЮМЕНСКИЙ 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057781"/>
            <a:ext cx="12192000" cy="80021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600" b="1" cap="all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sz="1300" cap="all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300" cap="all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тьюторском</a:t>
            </a:r>
            <a:r>
              <a:rPr lang="ru-RU" sz="1300" cap="all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сопровождении в рамках федерального государственного образовательного стандарта НОО ОВЗ</a:t>
            </a:r>
          </a:p>
          <a:p>
            <a:pPr algn="ctr">
              <a:defRPr/>
            </a:pPr>
            <a:endParaRPr lang="ru-RU" sz="16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ckola10.ucoz.ru/1/2/10/fgos_ovz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72" y="6057781"/>
            <a:ext cx="1137627" cy="80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3" descr="C:\Users\User\Desktop\tpklogonew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2" y="0"/>
            <a:ext cx="464125" cy="7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809945" y="6501873"/>
            <a:ext cx="321407" cy="356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600" b="1" dirty="0" smtClean="0">
                <a:latin typeface="+mn-lt"/>
              </a:rPr>
              <a:t>6</a:t>
            </a:r>
            <a:endParaRPr lang="ru-RU" altLang="ru-RU" sz="1600" dirty="0" smtClean="0">
              <a:latin typeface="+mn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54026" y="718627"/>
            <a:ext cx="8296628" cy="5332023"/>
            <a:chOff x="1754026" y="718627"/>
            <a:chExt cx="8296628" cy="5332023"/>
          </a:xfrm>
        </p:grpSpPr>
        <p:pic>
          <p:nvPicPr>
            <p:cNvPr id="13" name="Picture 2" descr="http://auto-edu.ru/pars_docs/refs/16/15655/15655_html_m1ebc19e9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026" y="718627"/>
              <a:ext cx="8296628" cy="533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596128" y="4937760"/>
              <a:ext cx="1060704" cy="402336"/>
            </a:xfrm>
            <a:prstGeom prst="rect">
              <a:avLst/>
            </a:prstGeom>
            <a:solidFill>
              <a:srgbClr val="2DA2BF"/>
            </a:solidFill>
            <a:ln>
              <a:solidFill>
                <a:srgbClr val="2DA2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ЦЕЛЬ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4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345</Words>
  <Application>Microsoft Office PowerPoint</Application>
  <PresentationFormat>Широкоэкранный</PresentationFormat>
  <Paragraphs>62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О тьюторском сопровождении в рамках ФГОС НОО ОВЗ</vt:lpstr>
      <vt:lpstr>Условия включения ребенка с ограниченными возможностями здоровья в общеобразовательные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индивидуального плана работы с ребенком</dc:title>
  <dc:creator>Светлана</dc:creator>
  <cp:lastModifiedBy>Шилков Михаил Александрович</cp:lastModifiedBy>
  <cp:revision>97</cp:revision>
  <dcterms:created xsi:type="dcterms:W3CDTF">2016-03-27T14:48:58Z</dcterms:created>
  <dcterms:modified xsi:type="dcterms:W3CDTF">2016-04-22T02:39:07Z</dcterms:modified>
</cp:coreProperties>
</file>