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6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6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5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2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1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8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0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8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12E5-CAEC-4B4E-99E8-F78F6DDB979B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E9460-FB5D-4B79-A527-7C416DEFF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5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7018" y="4665721"/>
            <a:ext cx="8866909" cy="155984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Алгоритм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реализации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Социального договора 2.0. в части повышения квалификации</a:t>
            </a:r>
            <a:endParaRPr lang="ru-RU" dirty="0">
              <a:solidFill>
                <a:schemeClr val="tx2">
                  <a:lumMod val="75000"/>
                </a:schemeClr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017" y="417633"/>
            <a:ext cx="681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Цель: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0690" y="377444"/>
            <a:ext cx="7518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Обеспечение профессионального роста педагогических коллективов через внедрение механизма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</a:b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Методического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абонемента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 в рамках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зачётно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-накопительной системы повышения квалификации педагогов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0907" y="754340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Задачи: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20689" y="797413"/>
            <a:ext cx="7518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- реализация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комплексного образовательного маршрута коллектива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(ОМК) ОУ;</a:t>
            </a:r>
          </a:p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- повышение профессионального уровня педагогов по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отдельным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темам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 (тематическим блокам).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+mj-lt"/>
              <a:ea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723130"/>
              </p:ext>
            </p:extLst>
          </p:nvPr>
        </p:nvGraphicFramePr>
        <p:xfrm>
          <a:off x="231017" y="1226969"/>
          <a:ext cx="8792910" cy="5083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26477">
                  <a:extLst>
                    <a:ext uri="{9D8B030D-6E8A-4147-A177-3AD203B41FA5}">
                      <a16:colId xmlns="" xmlns:a16="http://schemas.microsoft.com/office/drawing/2014/main" val="3399227806"/>
                    </a:ext>
                  </a:extLst>
                </a:gridCol>
                <a:gridCol w="1758700">
                  <a:extLst>
                    <a:ext uri="{9D8B030D-6E8A-4147-A177-3AD203B41FA5}">
                      <a16:colId xmlns="" xmlns:a16="http://schemas.microsoft.com/office/drawing/2014/main" val="1988636815"/>
                    </a:ext>
                  </a:extLst>
                </a:gridCol>
                <a:gridCol w="1758700">
                  <a:extLst>
                    <a:ext uri="{9D8B030D-6E8A-4147-A177-3AD203B41FA5}">
                      <a16:colId xmlns="" xmlns:a16="http://schemas.microsoft.com/office/drawing/2014/main" val="581897756"/>
                    </a:ext>
                  </a:extLst>
                </a:gridCol>
                <a:gridCol w="1423147">
                  <a:extLst>
                    <a:ext uri="{9D8B030D-6E8A-4147-A177-3AD203B41FA5}">
                      <a16:colId xmlns="" xmlns:a16="http://schemas.microsoft.com/office/drawing/2014/main" val="172727975"/>
                    </a:ext>
                  </a:extLst>
                </a:gridCol>
                <a:gridCol w="1925886">
                  <a:extLst>
                    <a:ext uri="{9D8B030D-6E8A-4147-A177-3AD203B41FA5}">
                      <a16:colId xmlns="" xmlns:a16="http://schemas.microsoft.com/office/drawing/2014/main" val="3001702247"/>
                    </a:ext>
                  </a:extLst>
                </a:gridCol>
              </a:tblGrid>
              <a:tr h="3524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сентябрь - октябрь 2016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ноябрь 2016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ноябрь-декабрь </a:t>
                      </a:r>
                      <a:r>
                        <a:rPr lang="ru-RU" sz="1200" b="1" dirty="0" smtClean="0">
                          <a:effectLst/>
                        </a:rPr>
                        <a:t>2016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672419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Направление </a:t>
                      </a:r>
                      <a:r>
                        <a:rPr lang="ru-RU" sz="900" b="1" i="1" dirty="0" smtClean="0">
                          <a:solidFill>
                            <a:srgbClr val="C00000"/>
                          </a:solidFill>
                          <a:effectLst/>
                        </a:rPr>
                        <a:t>ДОН ТО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в МОУО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сформированной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Центром оценки качества образования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(далее – ЦОКО) ТОГИРРО диагностики дефицитов предметно-методической компетентности педагогического коллектива ОУ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ОУ при кураторстве муниципальных методических служб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(далее – ММС) диагностики и распределение педагогов по группам на основе итоговых результатов, сформированных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ЦОКО</a:t>
                      </a:r>
                      <a:endParaRPr lang="ru-RU" sz="900" b="1" i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Формирование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ММС совместно с директорами ОУ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графика и групп педагогов для участия в образовательных сессиях.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Направление </a:t>
                      </a:r>
                      <a:r>
                        <a:rPr lang="ru-RU" sz="900" b="1" i="1" dirty="0" smtClean="0">
                          <a:solidFill>
                            <a:srgbClr val="C00000"/>
                          </a:solidFill>
                          <a:effectLst/>
                        </a:rPr>
                        <a:t>ММС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 сведений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в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ДОН ТО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ММС при содействии ДОН ТО и ТОГИРРО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обучающих занятий с группами педагогов.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Формирование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ММС совместно </a:t>
                      </a:r>
                      <a:endParaRPr lang="ru-RU" sz="900" b="1" i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rgbClr val="C00000"/>
                          </a:solidFill>
                          <a:effectLst/>
                        </a:rPr>
                        <a:t>с </a:t>
                      </a:r>
                      <a:r>
                        <a:rPr lang="ru-RU" sz="900" b="1" i="1" dirty="0">
                          <a:solidFill>
                            <a:srgbClr val="C00000"/>
                          </a:solidFill>
                          <a:effectLst/>
                        </a:rPr>
                        <a:t>ОУ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траектории профессионального развития педагогов на базе ОУ / ММС / ТО и др. субъектов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(в </a:t>
                      </a:r>
                      <a:r>
                        <a:rPr lang="ru-RU" sz="900" dirty="0" err="1" smtClean="0">
                          <a:solidFill>
                            <a:srgbClr val="C00000"/>
                          </a:solidFill>
                          <a:effectLst/>
                        </a:rPr>
                        <a:t>т.ч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. «привязка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» к наставникам, </a:t>
                      </a:r>
                      <a:r>
                        <a:rPr lang="ru-RU" sz="900" dirty="0" err="1">
                          <a:solidFill>
                            <a:srgbClr val="C00000"/>
                          </a:solidFill>
                          <a:effectLst/>
                        </a:rPr>
                        <a:t>тьюторам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, направление на выездное обучение, организация сетевого общения, консультирования и т.п.).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extLst>
                  <a:ext uri="{0D108BD9-81ED-4DB2-BD59-A6C34878D82A}">
                    <a16:rowId xmlns="" xmlns:a16="http://schemas.microsoft.com/office/drawing/2014/main" val="3929268524"/>
                  </a:ext>
                </a:extLst>
              </a:tr>
              <a:tr h="1509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dirty="0">
                          <a:solidFill>
                            <a:srgbClr val="0070C0"/>
                          </a:solidFill>
                          <a:effectLst/>
                        </a:rPr>
                        <a:t>Формирование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РУМО совместно с ДОН ТО и ТОГИРРО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спектра предложений: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в ОМК;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в план мероприятий для отдельных педагогов по востребованным темам.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Ознакомление со спектром предложений и выбор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директорами ОУ при кураторстве ММС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планируемого ОМК и мероприятий для отдельных педагогов.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Направление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ММС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свода заявок в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ДОН ТО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Отбор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ДОН ТО совместно с ТОГИРРО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заявок. </a:t>
                      </a:r>
                      <a:endParaRPr lang="ru-RU" sz="9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Конкретизация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методического абонемента (далее – МА), составление общего графика реализации </a:t>
                      </a: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МА для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каждого коллектива. </a:t>
                      </a:r>
                      <a:endParaRPr lang="ru-RU" sz="9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Заключение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3-сторонних Соглашений (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ОУ – ММС - ТОГИРРО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Утверждение 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ДОН ТО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МА на 2017 год для ОУ, заявившихся на ОМК;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плана-графика повышения квалификации педагогов ОУ, не вошедших в ОМК.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Проведение входной диагностики результативности урочных занятий на основе экспресс-карт (</a:t>
                      </a:r>
                      <a:r>
                        <a:rPr lang="ru-RU" sz="900" b="1" i="1" dirty="0">
                          <a:solidFill>
                            <a:srgbClr val="0070C0"/>
                          </a:solidFill>
                          <a:effectLst/>
                        </a:rPr>
                        <a:t>сетевой выход ММС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ОУ, заключившие </a:t>
                      </a: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/>
                      </a:r>
                      <a:b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3-сторонние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Соглашения).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extLst>
                  <a:ext uri="{0D108BD9-81ED-4DB2-BD59-A6C34878D82A}">
                    <a16:rowId xmlns="" xmlns:a16="http://schemas.microsoft.com/office/drawing/2014/main" val="54641441"/>
                  </a:ext>
                </a:extLst>
              </a:tr>
              <a:tr h="2273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 10.10.2016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 31.10.2016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 10.11.2016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 20.12.2016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до 25.12.2016</a:t>
                      </a:r>
                      <a:endParaRPr lang="ru-RU" sz="11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extLst>
                  <a:ext uri="{0D108BD9-81ED-4DB2-BD59-A6C34878D82A}">
                    <a16:rowId xmlns="" xmlns:a16="http://schemas.microsoft.com/office/drawing/2014/main" val="385715970"/>
                  </a:ext>
                </a:extLst>
              </a:tr>
              <a:tr h="1662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январь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- июль 2017 года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3306091"/>
                  </a:ext>
                </a:extLst>
              </a:tr>
              <a:tr h="13647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Реализация мероприятий комплексного ОМК ОУ.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1360581"/>
                  </a:ext>
                </a:extLst>
              </a:tr>
              <a:tr h="935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784328"/>
                  </a:ext>
                </a:extLst>
              </a:tr>
              <a:tr h="13857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Реализация тематических мероприятий по повышению квалификации отдельных педагогов.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3360397"/>
                  </a:ext>
                </a:extLst>
              </a:tr>
              <a:tr h="13857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6798779"/>
                  </a:ext>
                </a:extLst>
              </a:tr>
              <a:tr h="13857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Итоговая диагностика (сетевой выход ММС) </a:t>
                      </a: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результативности урочных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занятий в ОУ, реализовавших комплексный ОМК. 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1564159"/>
                  </a:ext>
                </a:extLst>
              </a:tr>
              <a:tr h="10955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Итоговая диагностика (ТОГИРРО) результативности проведения обучающих мероприятий для отдельных педагогов.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8181798"/>
                  </a:ext>
                </a:extLst>
              </a:tr>
              <a:tr h="13857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Анализ ДОН ТО результатов работы по реализации 3-сторонних Соглашений.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226" marR="542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4625501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31017" y="6236153"/>
            <a:ext cx="8368146" cy="67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i="1" dirty="0">
                <a:ea typeface="Calibri" panose="020F0502020204030204" pitchFamily="34" charset="0"/>
                <a:cs typeface="Calibri" panose="020F0502020204030204" pitchFamily="34" charset="0"/>
              </a:rPr>
              <a:t>Направления:</a:t>
            </a:r>
            <a:endParaRPr lang="ru-RU" sz="11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C00000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lang="ru-RU" sz="11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100" dirty="0" smtClean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«красный» </a:t>
            </a:r>
            <a:r>
              <a:rPr lang="ru-RU" sz="1100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Предметно-методическая компетентность педагогического коллектива ОУ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</a:t>
            </a:r>
            <a:r>
              <a:rPr lang="ru-RU" sz="11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100" dirty="0" smtClean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«синий» </a:t>
            </a:r>
            <a:r>
              <a:rPr lang="ru-RU" sz="1100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Технологии проведения урока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06980" y="1374681"/>
            <a:ext cx="0" cy="325273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80362" y="1351438"/>
            <a:ext cx="0" cy="325273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75053" y="1633291"/>
            <a:ext cx="0" cy="291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52071" y="1614288"/>
            <a:ext cx="0" cy="291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3"/>
          <p:cNvSpPr txBox="1">
            <a:spLocks/>
          </p:cNvSpPr>
          <p:nvPr/>
        </p:nvSpPr>
        <p:spPr bwMode="auto">
          <a:xfrm>
            <a:off x="8778875" y="6502401"/>
            <a:ext cx="245052" cy="2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33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иагностика дефицитов предметной компетентности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педагогического коллектива школы</a:t>
            </a:r>
            <a:endParaRPr lang="ru-RU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491" y="818428"/>
            <a:ext cx="8368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>
                <a:ea typeface="Times New Roman" panose="02020603050405020304" pitchFamily="18" charset="0"/>
              </a:rPr>
              <a:t>Город (район)___________________________                Школа __________________________________</a:t>
            </a:r>
            <a:endParaRPr lang="ru-RU" sz="1200" dirty="0" smtClean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ea typeface="Times New Roman" panose="02020603050405020304" pitchFamily="18" charset="0"/>
              </a:rPr>
              <a:t>Предмет _______________________________                Шифр _________________________ 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16001" y="1357462"/>
            <a:ext cx="67864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rgbClr val="0070C0"/>
                </a:solidFill>
                <a:ea typeface="Times New Roman" panose="02020603050405020304" pitchFamily="18" charset="0"/>
              </a:rPr>
              <a:t>I</a:t>
            </a:r>
            <a:r>
              <a:rPr lang="ru-RU" sz="1600" b="1" dirty="0">
                <a:solidFill>
                  <a:srgbClr val="0070C0"/>
                </a:solidFill>
                <a:ea typeface="Times New Roman" panose="02020603050405020304" pitchFamily="18" charset="0"/>
              </a:rPr>
              <a:t>. Показатели результативности педагогической деятельности учителя</a:t>
            </a:r>
            <a:endParaRPr lang="ru-RU" sz="1600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42282"/>
              </p:ext>
            </p:extLst>
          </p:nvPr>
        </p:nvGraphicFramePr>
        <p:xfrm>
          <a:off x="248660" y="1696016"/>
          <a:ext cx="8646679" cy="503172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7935">
                  <a:extLst>
                    <a:ext uri="{9D8B030D-6E8A-4147-A177-3AD203B41FA5}">
                      <a16:colId xmlns="" xmlns:a16="http://schemas.microsoft.com/office/drawing/2014/main" val="3279975907"/>
                    </a:ext>
                  </a:extLst>
                </a:gridCol>
                <a:gridCol w="3885203">
                  <a:extLst>
                    <a:ext uri="{9D8B030D-6E8A-4147-A177-3AD203B41FA5}">
                      <a16:colId xmlns="" xmlns:a16="http://schemas.microsoft.com/office/drawing/2014/main" val="830617046"/>
                    </a:ext>
                  </a:extLst>
                </a:gridCol>
                <a:gridCol w="3496866">
                  <a:extLst>
                    <a:ext uri="{9D8B030D-6E8A-4147-A177-3AD203B41FA5}">
                      <a16:colId xmlns="" xmlns:a16="http://schemas.microsoft.com/office/drawing/2014/main" val="262834274"/>
                    </a:ext>
                  </a:extLst>
                </a:gridCol>
                <a:gridCol w="776675">
                  <a:extLst>
                    <a:ext uri="{9D8B030D-6E8A-4147-A177-3AD203B41FA5}">
                      <a16:colId xmlns="" xmlns:a16="http://schemas.microsoft.com/office/drawing/2014/main" val="2134411553"/>
                    </a:ext>
                  </a:extLst>
                </a:gridCol>
              </a:tblGrid>
              <a:tr h="408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Формат оценки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4283891"/>
                  </a:ext>
                </a:extLst>
              </a:tr>
              <a:tr h="54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Общая успеваемость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более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99% - 3 б.; 95-99% - 1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менее 95% - 0 б.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782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0023667"/>
                  </a:ext>
                </a:extLst>
              </a:tr>
              <a:tr h="54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2.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Качественная успеваемость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более 50% - 5 б.; от 40 до 50% - 3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от 35 до 40% - 1 б.; менее 35% - 0 б.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782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6114868"/>
                  </a:ext>
                </a:extLst>
              </a:tr>
              <a:tr h="82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Участие школьников в предметных олимпиадах различного уровня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нет – 0 б.; - всероссийский  – 6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- областной  – 3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- муниципальный – 1 б.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2921220"/>
                  </a:ext>
                </a:extLst>
              </a:tr>
              <a:tr h="822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4.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Наличие призовых мест (1-3) на предметных олимпиадах различного уровня 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нет – 0 б.; - всероссийский – 6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- областной – 3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- муниципальный – 1 б.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7272841"/>
                  </a:ext>
                </a:extLst>
              </a:tr>
              <a:tr h="54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Процент учащихся, вовлеченных во внеурочную деятельность по предмету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нет – 0 б.; до 35% - 1 б.;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35 - 50% - 3 б.; свыше 50% - 5 б.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15530715"/>
                  </a:ext>
                </a:extLst>
              </a:tr>
              <a:tr h="54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Обучение на курсах повышения квалификации за последние 3 года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да – 1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нет – 0 б.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9395141"/>
                  </a:ext>
                </a:extLst>
              </a:tr>
              <a:tr h="54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7.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Наличие квалификационной категории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в/к – 3 б.; 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I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кат. – 2 б.;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соответствие – 1 б.; нет – 0 б.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4447336"/>
                  </a:ext>
                </a:extLst>
              </a:tr>
              <a:tr h="263271">
                <a:tc gridSpan="3">
                  <a:txBody>
                    <a:bodyPr/>
                    <a:lstStyle/>
                    <a:p>
                      <a:pPr marL="53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Итого: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45330280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8778875" y="6502401"/>
            <a:ext cx="245052" cy="2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2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25525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иагностика дефицитов предметной компетентности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педагогического коллектива школы</a:t>
            </a:r>
            <a:endParaRPr lang="ru-RU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4254" y="710707"/>
            <a:ext cx="83681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>
                <a:ea typeface="Times New Roman" panose="02020603050405020304" pitchFamily="18" charset="0"/>
              </a:rPr>
              <a:t>Город (район)___________________________                Школа __________________________________</a:t>
            </a:r>
            <a:endParaRPr lang="ru-RU" sz="1200" dirty="0" smtClean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ea typeface="Times New Roman" panose="02020603050405020304" pitchFamily="18" charset="0"/>
              </a:rPr>
              <a:t>Предмет _______________________________                Шифр _________________________ 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6002" y="1254103"/>
            <a:ext cx="76846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II. Показатели предметно-методической (ПМ) компетентности учителя</a:t>
            </a:r>
            <a:endParaRPr lang="ru-RU" sz="1400" dirty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59327"/>
              </p:ext>
            </p:extLst>
          </p:nvPr>
        </p:nvGraphicFramePr>
        <p:xfrm>
          <a:off x="466002" y="1606007"/>
          <a:ext cx="8299307" cy="31137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489917">
                  <a:extLst>
                    <a:ext uri="{9D8B030D-6E8A-4147-A177-3AD203B41FA5}">
                      <a16:colId xmlns="" xmlns:a16="http://schemas.microsoft.com/office/drawing/2014/main" val="3796186131"/>
                    </a:ext>
                  </a:extLst>
                </a:gridCol>
                <a:gridCol w="5490682">
                  <a:extLst>
                    <a:ext uri="{9D8B030D-6E8A-4147-A177-3AD203B41FA5}">
                      <a16:colId xmlns="" xmlns:a16="http://schemas.microsoft.com/office/drawing/2014/main" val="2444450457"/>
                    </a:ext>
                  </a:extLst>
                </a:gridCol>
                <a:gridCol w="1586847">
                  <a:extLst>
                    <a:ext uri="{9D8B030D-6E8A-4147-A177-3AD203B41FA5}">
                      <a16:colId xmlns="" xmlns:a16="http://schemas.microsoft.com/office/drawing/2014/main" val="3278820366"/>
                    </a:ext>
                  </a:extLst>
                </a:gridCol>
                <a:gridCol w="731861">
                  <a:extLst>
                    <a:ext uri="{9D8B030D-6E8A-4147-A177-3AD203B41FA5}">
                      <a16:colId xmlns="" xmlns:a16="http://schemas.microsoft.com/office/drawing/2014/main" val="579125660"/>
                    </a:ext>
                  </a:extLst>
                </a:gridCol>
              </a:tblGrid>
              <a:tr h="347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Формат оценки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9655477"/>
                  </a:ext>
                </a:extLst>
              </a:tr>
              <a:tr h="505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Владею методикой преподавания (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ориентируюсь </a:t>
                      </a: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в разнообразии и целевой направленности методов и приемов обучения, формах организации обучения)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5225615"/>
                  </a:ext>
                </a:extLst>
              </a:tr>
              <a:tr h="505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Системно использую в своей деятельности современные педагогические технологии продуктивного, дифференцированного, развивающего обучения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9302577"/>
                  </a:ext>
                </a:extLst>
              </a:tr>
              <a:tr h="505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Постоянно применяю </a:t>
                      </a:r>
                      <a:r>
                        <a:rPr lang="ru-RU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здоровьесберегающие</a:t>
                      </a: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технологии в практической деятельности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4002321"/>
                  </a:ext>
                </a:extLst>
              </a:tr>
              <a:tr h="505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4.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Системно реализую приемы педагогической техники при формировании ключевых компетенций учащихся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3030539"/>
                  </a:ext>
                </a:extLst>
              </a:tr>
              <a:tr h="24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5.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Устанавливаю </a:t>
                      </a:r>
                      <a:r>
                        <a:rPr lang="ru-RU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межпредметные</a:t>
                      </a: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и </a:t>
                      </a:r>
                      <a:r>
                        <a:rPr lang="ru-RU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внутрипредметные</a:t>
                      </a: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связи в процессе обучения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5310813"/>
                  </a:ext>
                </a:extLst>
              </a:tr>
              <a:tr h="24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6.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Системно организую самостоятельную работу на уроке 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1 до 5 баллов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3980515"/>
                  </a:ext>
                </a:extLst>
              </a:tr>
              <a:tr h="255158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Итого: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4696925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28073" y="4696218"/>
            <a:ext cx="76846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</a:rPr>
              <a:t>III. Показатели выполнения практических заданий по предметам БУП</a:t>
            </a:r>
            <a:endParaRPr lang="ru-RU" sz="1400" dirty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13680"/>
              </p:ext>
            </p:extLst>
          </p:nvPr>
        </p:nvGraphicFramePr>
        <p:xfrm>
          <a:off x="369455" y="5031231"/>
          <a:ext cx="8395853" cy="127408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68851">
                  <a:extLst>
                    <a:ext uri="{9D8B030D-6E8A-4147-A177-3AD203B41FA5}">
                      <a16:colId xmlns="" xmlns:a16="http://schemas.microsoft.com/office/drawing/2014/main" val="1134572392"/>
                    </a:ext>
                  </a:extLst>
                </a:gridCol>
                <a:gridCol w="5271730">
                  <a:extLst>
                    <a:ext uri="{9D8B030D-6E8A-4147-A177-3AD203B41FA5}">
                      <a16:colId xmlns="" xmlns:a16="http://schemas.microsoft.com/office/drawing/2014/main" val="2375671880"/>
                    </a:ext>
                  </a:extLst>
                </a:gridCol>
                <a:gridCol w="2355272">
                  <a:extLst>
                    <a:ext uri="{9D8B030D-6E8A-4147-A177-3AD203B41FA5}">
                      <a16:colId xmlns="" xmlns:a16="http://schemas.microsoft.com/office/drawing/2014/main" val="3479315772"/>
                    </a:ext>
                  </a:extLst>
                </a:gridCol>
              </a:tblGrid>
              <a:tr h="424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Суммарный балл выполнения заданий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1657760"/>
                  </a:ext>
                </a:extLst>
              </a:tr>
              <a:tr h="212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ниже 50 баллов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 баллов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4484031"/>
                  </a:ext>
                </a:extLst>
              </a:tr>
              <a:tr h="212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50 до 70 баллов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 баллов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2950003"/>
                  </a:ext>
                </a:extLst>
              </a:tr>
              <a:tr h="212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70 до 90 баллов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 баллов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7094000"/>
                  </a:ext>
                </a:extLst>
              </a:tr>
              <a:tr h="212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4.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 90 баллов и более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 баллов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75328839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73911" y="6431971"/>
            <a:ext cx="32528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ea typeface="Times New Roman" panose="02020603050405020304" pitchFamily="18" charset="0"/>
              </a:rPr>
              <a:t>Всего: ____________________________ </a:t>
            </a:r>
            <a:endParaRPr lang="ru-RU" sz="1400" dirty="0">
              <a:ea typeface="Times New Roman" panose="02020603050405020304" pitchFamily="18" charset="0"/>
            </a:endParaRP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 bwMode="auto">
          <a:xfrm>
            <a:off x="8778875" y="6502401"/>
            <a:ext cx="245052" cy="2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3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9012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ПРОЕКТ ЗАЯВКИ </a:t>
            </a:r>
            <a:endParaRPr lang="ru-RU" dirty="0"/>
          </a:p>
          <a:p>
            <a:pPr algn="ctr"/>
            <a:r>
              <a:rPr lang="ru-RU" b="1" dirty="0"/>
              <a:t>на формирование Методического абонемента в рамках </a:t>
            </a:r>
            <a:r>
              <a:rPr lang="ru-RU" b="1" dirty="0" err="1"/>
              <a:t>зачётно</a:t>
            </a:r>
            <a:r>
              <a:rPr lang="ru-RU" b="1" dirty="0"/>
              <a:t>-накопительной 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5472" y="646331"/>
            <a:ext cx="88530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Комплексный образовательный маршрут коллектива ОУ </a:t>
            </a:r>
            <a:endParaRPr lang="ru-RU" sz="1400" b="1" dirty="0" smtClean="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3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3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ориентирован на </a:t>
            </a:r>
            <a:r>
              <a:rPr lang="ru-RU" sz="13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3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продуктивных технологий проведения </a:t>
            </a:r>
            <a:r>
              <a:rPr lang="ru-RU" sz="13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занятий всеми педагогами и </a:t>
            </a:r>
            <a:r>
              <a:rPr lang="ru-RU" sz="1300" dirty="0" smtClean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развитие их предметно-методической компетентности)</a:t>
            </a:r>
          </a:p>
          <a:p>
            <a:pPr algn="r">
              <a:spcAft>
                <a:spcPts val="0"/>
              </a:spcAft>
            </a:pPr>
            <a:r>
              <a:rPr lang="ru-RU" sz="8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*например, число педагогов ОУ составляет 50 человек</a:t>
            </a:r>
            <a:endParaRPr lang="ru-RU" sz="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31111"/>
              </p:ext>
            </p:extLst>
          </p:nvPr>
        </p:nvGraphicFramePr>
        <p:xfrm>
          <a:off x="145471" y="1481944"/>
          <a:ext cx="8853056" cy="21680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2110">
                  <a:extLst>
                    <a:ext uri="{9D8B030D-6E8A-4147-A177-3AD203B41FA5}">
                      <a16:colId xmlns="" xmlns:a16="http://schemas.microsoft.com/office/drawing/2014/main" val="2294684880"/>
                    </a:ext>
                  </a:extLst>
                </a:gridCol>
                <a:gridCol w="3195303">
                  <a:extLst>
                    <a:ext uri="{9D8B030D-6E8A-4147-A177-3AD203B41FA5}">
                      <a16:colId xmlns="" xmlns:a16="http://schemas.microsoft.com/office/drawing/2014/main" val="4012940871"/>
                    </a:ext>
                  </a:extLst>
                </a:gridCol>
                <a:gridCol w="708113">
                  <a:extLst>
                    <a:ext uri="{9D8B030D-6E8A-4147-A177-3AD203B41FA5}">
                      <a16:colId xmlns="" xmlns:a16="http://schemas.microsoft.com/office/drawing/2014/main" val="770910235"/>
                    </a:ext>
                  </a:extLst>
                </a:gridCol>
                <a:gridCol w="708113">
                  <a:extLst>
                    <a:ext uri="{9D8B030D-6E8A-4147-A177-3AD203B41FA5}">
                      <a16:colId xmlns="" xmlns:a16="http://schemas.microsoft.com/office/drawing/2014/main" val="1787547013"/>
                    </a:ext>
                  </a:extLst>
                </a:gridCol>
                <a:gridCol w="591010">
                  <a:extLst>
                    <a:ext uri="{9D8B030D-6E8A-4147-A177-3AD203B41FA5}">
                      <a16:colId xmlns="" xmlns:a16="http://schemas.microsoft.com/office/drawing/2014/main" val="1800176246"/>
                    </a:ext>
                  </a:extLst>
                </a:gridCol>
                <a:gridCol w="591010">
                  <a:extLst>
                    <a:ext uri="{9D8B030D-6E8A-4147-A177-3AD203B41FA5}">
                      <a16:colId xmlns="" xmlns:a16="http://schemas.microsoft.com/office/drawing/2014/main" val="165603374"/>
                    </a:ext>
                  </a:extLst>
                </a:gridCol>
                <a:gridCol w="473357">
                  <a:extLst>
                    <a:ext uri="{9D8B030D-6E8A-4147-A177-3AD203B41FA5}">
                      <a16:colId xmlns="" xmlns:a16="http://schemas.microsoft.com/office/drawing/2014/main" val="1703610890"/>
                    </a:ext>
                  </a:extLst>
                </a:gridCol>
                <a:gridCol w="473357">
                  <a:extLst>
                    <a:ext uri="{9D8B030D-6E8A-4147-A177-3AD203B41FA5}">
                      <a16:colId xmlns="" xmlns:a16="http://schemas.microsoft.com/office/drawing/2014/main" val="1704504982"/>
                    </a:ext>
                  </a:extLst>
                </a:gridCol>
                <a:gridCol w="584963">
                  <a:extLst>
                    <a:ext uri="{9D8B030D-6E8A-4147-A177-3AD203B41FA5}">
                      <a16:colId xmlns="" xmlns:a16="http://schemas.microsoft.com/office/drawing/2014/main" val="3590625441"/>
                    </a:ext>
                  </a:extLst>
                </a:gridCol>
                <a:gridCol w="935720">
                  <a:extLst>
                    <a:ext uri="{9D8B030D-6E8A-4147-A177-3AD203B41FA5}">
                      <a16:colId xmlns="" xmlns:a16="http://schemas.microsoft.com/office/drawing/2014/main" val="3442499413"/>
                    </a:ext>
                  </a:extLst>
                </a:gridCol>
              </a:tblGrid>
              <a:tr h="158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Содержание (тематика) / формат мероприятия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часов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 </a:t>
                      </a:r>
                      <a:endParaRPr lang="ru-RU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чел</a:t>
                      </a:r>
                      <a:r>
                        <a:rPr lang="ru-RU" sz="900" dirty="0">
                          <a:effectLst/>
                        </a:rPr>
                        <a:t>./часов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0045474"/>
                  </a:ext>
                </a:extLst>
              </a:tr>
              <a:tr h="158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июнь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1359356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очный формат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16 час.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16 ч.х50 чел.=800*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8328387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он-лайн обучение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020775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выезд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6701473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внутримуниципальное обучение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5809901"/>
                  </a:ext>
                </a:extLst>
              </a:tr>
              <a:tr h="20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сетевая образовательная площадка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3081585"/>
                  </a:ext>
                </a:extLst>
              </a:tr>
              <a:tr h="34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обучение силами тьюторов, мастер-учителей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5232378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внутришкольное обучение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6102114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703537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Итого: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779546679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5471" y="3802305"/>
            <a:ext cx="885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Образовательные маршруты отдельных педагогов коллектива ОУ</a:t>
            </a:r>
            <a:endParaRPr lang="ru-RU" sz="1400" dirty="0" smtClean="0">
              <a:solidFill>
                <a:srgbClr val="00B05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300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(ориентирован на освоение отдельных тем (переход на ФГОС ОВЗ, одарённые дети, профильное обучение и др.) </a:t>
            </a:r>
            <a:endParaRPr lang="ru-RU" sz="1300" dirty="0" smtClean="0">
              <a:solidFill>
                <a:srgbClr val="00B05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300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и тематических блоков)</a:t>
            </a:r>
            <a:endParaRPr lang="ru-RU" sz="1300" dirty="0">
              <a:solidFill>
                <a:srgbClr val="00B05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67859"/>
              </p:ext>
            </p:extLst>
          </p:nvPr>
        </p:nvGraphicFramePr>
        <p:xfrm>
          <a:off x="145471" y="4605471"/>
          <a:ext cx="8853055" cy="222185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2109">
                  <a:extLst>
                    <a:ext uri="{9D8B030D-6E8A-4147-A177-3AD203B41FA5}">
                      <a16:colId xmlns="" xmlns:a16="http://schemas.microsoft.com/office/drawing/2014/main" val="1840313526"/>
                    </a:ext>
                  </a:extLst>
                </a:gridCol>
                <a:gridCol w="2961648">
                  <a:extLst>
                    <a:ext uri="{9D8B030D-6E8A-4147-A177-3AD203B41FA5}">
                      <a16:colId xmlns="" xmlns:a16="http://schemas.microsoft.com/office/drawing/2014/main" val="609189460"/>
                    </a:ext>
                  </a:extLst>
                </a:gridCol>
                <a:gridCol w="708113">
                  <a:extLst>
                    <a:ext uri="{9D8B030D-6E8A-4147-A177-3AD203B41FA5}">
                      <a16:colId xmlns="" xmlns:a16="http://schemas.microsoft.com/office/drawing/2014/main" val="442991555"/>
                    </a:ext>
                  </a:extLst>
                </a:gridCol>
                <a:gridCol w="708113">
                  <a:extLst>
                    <a:ext uri="{9D8B030D-6E8A-4147-A177-3AD203B41FA5}">
                      <a16:colId xmlns="" xmlns:a16="http://schemas.microsoft.com/office/drawing/2014/main" val="1774596765"/>
                    </a:ext>
                  </a:extLst>
                </a:gridCol>
                <a:gridCol w="591010">
                  <a:extLst>
                    <a:ext uri="{9D8B030D-6E8A-4147-A177-3AD203B41FA5}">
                      <a16:colId xmlns="" xmlns:a16="http://schemas.microsoft.com/office/drawing/2014/main" val="1565268261"/>
                    </a:ext>
                  </a:extLst>
                </a:gridCol>
                <a:gridCol w="591010">
                  <a:extLst>
                    <a:ext uri="{9D8B030D-6E8A-4147-A177-3AD203B41FA5}">
                      <a16:colId xmlns="" xmlns:a16="http://schemas.microsoft.com/office/drawing/2014/main" val="451073422"/>
                    </a:ext>
                  </a:extLst>
                </a:gridCol>
                <a:gridCol w="473357">
                  <a:extLst>
                    <a:ext uri="{9D8B030D-6E8A-4147-A177-3AD203B41FA5}">
                      <a16:colId xmlns="" xmlns:a16="http://schemas.microsoft.com/office/drawing/2014/main" val="495708545"/>
                    </a:ext>
                  </a:extLst>
                </a:gridCol>
                <a:gridCol w="473357">
                  <a:extLst>
                    <a:ext uri="{9D8B030D-6E8A-4147-A177-3AD203B41FA5}">
                      <a16:colId xmlns="" xmlns:a16="http://schemas.microsoft.com/office/drawing/2014/main" val="2102992316"/>
                    </a:ext>
                  </a:extLst>
                </a:gridCol>
                <a:gridCol w="507444">
                  <a:extLst>
                    <a:ext uri="{9D8B030D-6E8A-4147-A177-3AD203B41FA5}">
                      <a16:colId xmlns="" xmlns:a16="http://schemas.microsoft.com/office/drawing/2014/main" val="79995117"/>
                    </a:ext>
                  </a:extLst>
                </a:gridCol>
                <a:gridCol w="584963">
                  <a:extLst>
                    <a:ext uri="{9D8B030D-6E8A-4147-A177-3AD203B41FA5}">
                      <a16:colId xmlns="" xmlns:a16="http://schemas.microsoft.com/office/drawing/2014/main" val="1249687595"/>
                    </a:ext>
                  </a:extLst>
                </a:gridCol>
                <a:gridCol w="661931">
                  <a:extLst>
                    <a:ext uri="{9D8B030D-6E8A-4147-A177-3AD203B41FA5}">
                      <a16:colId xmlns="" xmlns:a16="http://schemas.microsoft.com/office/drawing/2014/main" val="2627176497"/>
                    </a:ext>
                  </a:extLst>
                </a:gridCol>
              </a:tblGrid>
              <a:tr h="158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Содержание (тематика) / формат мероприятия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чел.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 часов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 чел./чел.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3485533"/>
                  </a:ext>
                </a:extLst>
              </a:tr>
              <a:tr h="316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июнь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3063836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очный формат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час.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7161726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он-лайн обучение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3441708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выезд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0240993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внутримуниципальное обучение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04434419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сетевая образовательная площадка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2698443"/>
                  </a:ext>
                </a:extLst>
              </a:tr>
              <a:tr h="34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обучение силами тьюторов, мастер-учителей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7342334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/ внутришкольные мероприятия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5697619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…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9665253"/>
                  </a:ext>
                </a:extLst>
              </a:tr>
              <a:tr h="172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78" marR="56278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856654746"/>
                  </a:ext>
                </a:extLst>
              </a:tr>
            </a:tbl>
          </a:graphicData>
        </a:graphic>
      </p:graphicFrame>
      <p:sp>
        <p:nvSpPr>
          <p:cNvPr id="8" name="Номер слайда 3"/>
          <p:cNvSpPr txBox="1">
            <a:spLocks/>
          </p:cNvSpPr>
          <p:nvPr/>
        </p:nvSpPr>
        <p:spPr bwMode="auto">
          <a:xfrm>
            <a:off x="8852763" y="6539345"/>
            <a:ext cx="245052" cy="2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4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1064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1082</Words>
  <Application>Microsoft Office PowerPoint</Application>
  <PresentationFormat>Экран (4:3)</PresentationFormat>
  <Paragraphs>371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User</cp:lastModifiedBy>
  <cp:revision>13</cp:revision>
  <dcterms:created xsi:type="dcterms:W3CDTF">2016-09-23T02:47:36Z</dcterms:created>
  <dcterms:modified xsi:type="dcterms:W3CDTF">2016-09-23T06:06:11Z</dcterms:modified>
</cp:coreProperties>
</file>