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4B18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460" autoAdjust="0"/>
    <p:restoredTop sz="94660"/>
  </p:normalViewPr>
  <p:slideViewPr>
    <p:cSldViewPr snapToGrid="0">
      <p:cViewPr varScale="1">
        <p:scale>
          <a:sx n="89" d="100"/>
          <a:sy n="89" d="100"/>
        </p:scale>
        <p:origin x="-1483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133976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46948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299105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22720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53754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857765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903622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63469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75774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149842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85551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81F79A-B410-4728-8D09-7B340DFAE181}" type="datetimeFigureOut">
              <a:rPr lang="ru-RU" smtClean="0"/>
              <a:t>19.12.2013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5CC4FF-6200-4F80-94FB-71A54D5C4BB2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190637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Прямоугольник 97"/>
          <p:cNvSpPr/>
          <p:nvPr/>
        </p:nvSpPr>
        <p:spPr>
          <a:xfrm>
            <a:off x="1516194" y="1308746"/>
            <a:ext cx="5036032" cy="54943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0" name="Прямоугольник 99"/>
          <p:cNvSpPr/>
          <p:nvPr/>
        </p:nvSpPr>
        <p:spPr>
          <a:xfrm>
            <a:off x="6611007" y="1308746"/>
            <a:ext cx="2406012" cy="54943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7" name="Прямоугольник 66"/>
          <p:cNvSpPr/>
          <p:nvPr/>
        </p:nvSpPr>
        <p:spPr>
          <a:xfrm>
            <a:off x="6735652" y="1820559"/>
            <a:ext cx="846499" cy="4713392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Формирование целевой группы с высоким уровнем мотивации  на получение профессий  агротехнологического и иного профилей с последующим закреплением на селе</a:t>
            </a:r>
            <a:endParaRPr lang="ru-RU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7" name="Прямоугольник 96"/>
          <p:cNvSpPr/>
          <p:nvPr/>
        </p:nvSpPr>
        <p:spPr>
          <a:xfrm>
            <a:off x="63139" y="1308746"/>
            <a:ext cx="1418199" cy="549439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52387" y="0"/>
            <a:ext cx="81622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Модель сетевого проекта «АГРОПОКОЛЕНИЕ»</a:t>
            </a:r>
            <a:endParaRPr lang="ru-RU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1547600" y="1720767"/>
            <a:ext cx="4918901" cy="190676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1547600" y="3765480"/>
            <a:ext cx="4918901" cy="16403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1547600" y="5543234"/>
            <a:ext cx="4918901" cy="116576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Прямоугольник 27"/>
          <p:cNvSpPr/>
          <p:nvPr/>
        </p:nvSpPr>
        <p:spPr>
          <a:xfrm>
            <a:off x="8346738" y="4773096"/>
            <a:ext cx="584728" cy="1758608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целевого приема в ОУ СПО и ВО, трудоустройство выпускников агроклассов предприятиями сельхозотрасли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9" name="Прямоугольник 28"/>
          <p:cNvSpPr/>
          <p:nvPr/>
        </p:nvSpPr>
        <p:spPr>
          <a:xfrm>
            <a:off x="8346738" y="1830499"/>
            <a:ext cx="584728" cy="283672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целевого приема в ОУ СПО и ВО, поддержка трудоустройства выпускников агроклассов муниципальными органами местного самоуправления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1" name="Прямоугольник 30"/>
          <p:cNvSpPr/>
          <p:nvPr/>
        </p:nvSpPr>
        <p:spPr>
          <a:xfrm>
            <a:off x="159726" y="5543233"/>
            <a:ext cx="284706" cy="118678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МОУ 1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2" name="Прямоугольник 31"/>
          <p:cNvSpPr/>
          <p:nvPr/>
        </p:nvSpPr>
        <p:spPr>
          <a:xfrm>
            <a:off x="600099" y="1732586"/>
            <a:ext cx="265696" cy="499743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</a:t>
            </a:r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еализация </a:t>
            </a:r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мероприятий профориентационной направленности, выявление интересов и склонностей обучающихся 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34" name="Прямая со стрелкой 33"/>
          <p:cNvCxnSpPr/>
          <p:nvPr/>
        </p:nvCxnSpPr>
        <p:spPr>
          <a:xfrm>
            <a:off x="459987" y="2851042"/>
            <a:ext cx="144000" cy="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Прямая со стрелкой 34"/>
          <p:cNvCxnSpPr/>
          <p:nvPr/>
        </p:nvCxnSpPr>
        <p:spPr>
          <a:xfrm>
            <a:off x="459987" y="4755478"/>
            <a:ext cx="144000" cy="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Прямая со стрелкой 35"/>
          <p:cNvCxnSpPr/>
          <p:nvPr/>
        </p:nvCxnSpPr>
        <p:spPr>
          <a:xfrm>
            <a:off x="452428" y="6176492"/>
            <a:ext cx="144000" cy="231"/>
          </a:xfrm>
          <a:prstGeom prst="straightConnector1">
            <a:avLst/>
          </a:prstGeom>
          <a:ln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Прямоугольник 52"/>
          <p:cNvSpPr/>
          <p:nvPr/>
        </p:nvSpPr>
        <p:spPr>
          <a:xfrm>
            <a:off x="7707874" y="1820559"/>
            <a:ext cx="276924" cy="1747098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в ОУ СПО агротехнологического профиля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Прямоугольник 53"/>
          <p:cNvSpPr/>
          <p:nvPr/>
        </p:nvSpPr>
        <p:spPr>
          <a:xfrm>
            <a:off x="7707874" y="3818674"/>
            <a:ext cx="276924" cy="1292241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Поступление в ТГСА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5" name="Прямоугольник 54"/>
          <p:cNvSpPr/>
          <p:nvPr/>
        </p:nvSpPr>
        <p:spPr>
          <a:xfrm>
            <a:off x="7707874" y="5327934"/>
            <a:ext cx="276924" cy="120377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Трудоустройство в сельхозпредприятия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0" name="Прямая со стрелкой 89"/>
          <p:cNvCxnSpPr/>
          <p:nvPr/>
        </p:nvCxnSpPr>
        <p:spPr>
          <a:xfrm flipV="1">
            <a:off x="7582152" y="3166721"/>
            <a:ext cx="125722" cy="1223215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3" name="Прямая со стрелкой 92"/>
          <p:cNvCxnSpPr/>
          <p:nvPr/>
        </p:nvCxnSpPr>
        <p:spPr>
          <a:xfrm flipV="1">
            <a:off x="7545762" y="4404292"/>
            <a:ext cx="180000" cy="4099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5" name="Прямая со стрелкой 94"/>
          <p:cNvCxnSpPr>
            <a:endCxn id="55" idx="1"/>
          </p:cNvCxnSpPr>
          <p:nvPr/>
        </p:nvCxnSpPr>
        <p:spPr>
          <a:xfrm>
            <a:off x="7560439" y="4389936"/>
            <a:ext cx="147435" cy="1539883"/>
          </a:xfrm>
          <a:prstGeom prst="straightConnector1">
            <a:avLst/>
          </a:prstGeom>
          <a:ln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9" name="Прямая со стрелкой 98"/>
          <p:cNvCxnSpPr>
            <a:stCxn id="29" idx="1"/>
            <a:endCxn id="53" idx="3"/>
          </p:cNvCxnSpPr>
          <p:nvPr/>
        </p:nvCxnSpPr>
        <p:spPr>
          <a:xfrm flipH="1" flipV="1">
            <a:off x="7984798" y="2694108"/>
            <a:ext cx="361940" cy="55475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Прямая со стрелкой 100"/>
          <p:cNvCxnSpPr>
            <a:stCxn id="29" idx="1"/>
            <a:endCxn id="54" idx="3"/>
          </p:cNvCxnSpPr>
          <p:nvPr/>
        </p:nvCxnSpPr>
        <p:spPr>
          <a:xfrm flipH="1">
            <a:off x="7984798" y="3248860"/>
            <a:ext cx="361940" cy="12159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Прямая со стрелкой 102"/>
          <p:cNvCxnSpPr>
            <a:stCxn id="28" idx="1"/>
            <a:endCxn id="53" idx="3"/>
          </p:cNvCxnSpPr>
          <p:nvPr/>
        </p:nvCxnSpPr>
        <p:spPr>
          <a:xfrm flipH="1" flipV="1">
            <a:off x="7984798" y="2694108"/>
            <a:ext cx="361940" cy="2958292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Прямая со стрелкой 104"/>
          <p:cNvCxnSpPr>
            <a:stCxn id="28" idx="1"/>
            <a:endCxn id="54" idx="3"/>
          </p:cNvCxnSpPr>
          <p:nvPr/>
        </p:nvCxnSpPr>
        <p:spPr>
          <a:xfrm flipH="1" flipV="1">
            <a:off x="7984798" y="4464795"/>
            <a:ext cx="361940" cy="1187605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Прямая со стрелкой 106"/>
          <p:cNvCxnSpPr>
            <a:stCxn id="28" idx="1"/>
            <a:endCxn id="55" idx="3"/>
          </p:cNvCxnSpPr>
          <p:nvPr/>
        </p:nvCxnSpPr>
        <p:spPr>
          <a:xfrm flipH="1">
            <a:off x="7984798" y="5652400"/>
            <a:ext cx="361940" cy="277419"/>
          </a:xfrm>
          <a:prstGeom prst="straightConnector1">
            <a:avLst/>
          </a:prstGeom>
          <a:ln>
            <a:solidFill>
              <a:schemeClr val="accent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9" name="Прямая со стрелкой 108"/>
          <p:cNvCxnSpPr/>
          <p:nvPr/>
        </p:nvCxnSpPr>
        <p:spPr>
          <a:xfrm flipH="1">
            <a:off x="7991994" y="3219596"/>
            <a:ext cx="349535" cy="272059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Прямоугольник 72"/>
          <p:cNvSpPr/>
          <p:nvPr/>
        </p:nvSpPr>
        <p:spPr>
          <a:xfrm>
            <a:off x="1034528" y="3765479"/>
            <a:ext cx="335236" cy="164036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Мобильная группа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(7-9 класс)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5" name="Прямоугольник 74"/>
          <p:cNvSpPr/>
          <p:nvPr/>
        </p:nvSpPr>
        <p:spPr>
          <a:xfrm>
            <a:off x="1034528" y="1720766"/>
            <a:ext cx="334947" cy="190676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Мобильная группа 3 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(10-11)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1" name="Прямая со стрелкой 90"/>
          <p:cNvCxnSpPr/>
          <p:nvPr/>
        </p:nvCxnSpPr>
        <p:spPr>
          <a:xfrm>
            <a:off x="859027" y="2845777"/>
            <a:ext cx="144000" cy="23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2" name="Прямоугольник 101"/>
          <p:cNvSpPr/>
          <p:nvPr/>
        </p:nvSpPr>
        <p:spPr>
          <a:xfrm>
            <a:off x="75308" y="1278621"/>
            <a:ext cx="1463572" cy="455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 этап</a:t>
            </a:r>
          </a:p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Мотивационно-подготовительный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4" name="Прямоугольник 103"/>
          <p:cNvSpPr/>
          <p:nvPr/>
        </p:nvSpPr>
        <p:spPr>
          <a:xfrm>
            <a:off x="1707613" y="1278275"/>
            <a:ext cx="4315165" cy="455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 этап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ориентирования (формы, содержание  и методы)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6" name="Прямоугольник 105"/>
          <p:cNvSpPr/>
          <p:nvPr/>
        </p:nvSpPr>
        <p:spPr>
          <a:xfrm>
            <a:off x="6945811" y="1292912"/>
            <a:ext cx="1902195" cy="455528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 этап</a:t>
            </a:r>
          </a:p>
          <a:p>
            <a:pPr algn="ctr"/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Профессионального самоопредел</a:t>
            </a:r>
            <a:r>
              <a:rPr lang="ru-RU" sz="9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е</a:t>
            </a:r>
            <a:r>
              <a:rPr lang="ru-RU" sz="9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ния</a:t>
            </a:r>
            <a:endParaRPr lang="ru-RU" sz="9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8" name="TextBox 107"/>
          <p:cNvSpPr txBox="1"/>
          <p:nvPr/>
        </p:nvSpPr>
        <p:spPr>
          <a:xfrm>
            <a:off x="75308" y="263384"/>
            <a:ext cx="8984274" cy="1035104"/>
          </a:xfrm>
          <a:prstGeom prst="downArrowCallout">
            <a:avLst>
              <a:gd name="adj1" fmla="val 335521"/>
              <a:gd name="adj2" fmla="val 272872"/>
              <a:gd name="adj3" fmla="val 16607"/>
              <a:gd name="adj4" fmla="val 75371"/>
            </a:avLst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2"/>
            </a:solidFill>
          </a:ln>
        </p:spPr>
        <p:txBody>
          <a:bodyPr wrap="square" rtlCol="0" anchor="b">
            <a:noAutofit/>
          </a:bodyPr>
          <a:lstStyle/>
          <a:p>
            <a:pPr algn="ctr"/>
            <a:endParaRPr lang="ru-RU" sz="1000" dirty="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Стрелка вправо 49"/>
          <p:cNvSpPr/>
          <p:nvPr/>
        </p:nvSpPr>
        <p:spPr>
          <a:xfrm>
            <a:off x="6367868" y="1732585"/>
            <a:ext cx="394727" cy="1938755"/>
          </a:xfrm>
          <a:prstGeom prst="rightArrow">
            <a:avLst>
              <a:gd name="adj1" fmla="val 68792"/>
              <a:gd name="adj2" fmla="val 68983"/>
            </a:avLst>
          </a:prstGeom>
          <a:solidFill>
            <a:schemeClr val="accent2">
              <a:lumMod val="60000"/>
              <a:lumOff val="40000"/>
            </a:schemeClr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0" name="Прямоугольник 59"/>
          <p:cNvSpPr/>
          <p:nvPr/>
        </p:nvSpPr>
        <p:spPr>
          <a:xfrm>
            <a:off x="159726" y="3786944"/>
            <a:ext cx="284706" cy="1633109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МОУ </a:t>
            </a:r>
            <a:r>
              <a:rPr lang="en-US" sz="8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</a:t>
            </a:r>
            <a:endParaRPr lang="ru-RU" sz="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1" name="Прямоугольник 60"/>
          <p:cNvSpPr/>
          <p:nvPr/>
        </p:nvSpPr>
        <p:spPr>
          <a:xfrm>
            <a:off x="159726" y="1732587"/>
            <a:ext cx="284706" cy="1895220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Учащиеся МОУ </a:t>
            </a:r>
            <a:r>
              <a:rPr lang="en-US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2" name="Прямоугольник 61"/>
          <p:cNvSpPr/>
          <p:nvPr/>
        </p:nvSpPr>
        <p:spPr>
          <a:xfrm>
            <a:off x="1034528" y="5543790"/>
            <a:ext cx="335236" cy="118622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Мобильная группа 1 </a:t>
            </a:r>
            <a:r>
              <a:rPr lang="en-US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(1-6 </a:t>
            </a:r>
            <a:r>
              <a:rPr lang="ru-RU" sz="800" b="1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класс)</a:t>
            </a:r>
            <a:endParaRPr lang="ru-RU" sz="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63" name="Прямая со стрелкой 62"/>
          <p:cNvCxnSpPr/>
          <p:nvPr/>
        </p:nvCxnSpPr>
        <p:spPr>
          <a:xfrm>
            <a:off x="859027" y="4751067"/>
            <a:ext cx="144000" cy="23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/>
          <p:cNvCxnSpPr/>
          <p:nvPr/>
        </p:nvCxnSpPr>
        <p:spPr>
          <a:xfrm>
            <a:off x="859027" y="6178351"/>
            <a:ext cx="144000" cy="231"/>
          </a:xfrm>
          <a:prstGeom prst="straightConnector1">
            <a:avLst/>
          </a:prstGeom>
          <a:ln>
            <a:solidFill>
              <a:schemeClr val="accent6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/>
          <p:cNvCxnSpPr/>
          <p:nvPr/>
        </p:nvCxnSpPr>
        <p:spPr>
          <a:xfrm>
            <a:off x="1379287" y="2840520"/>
            <a:ext cx="180000" cy="23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Прямая со стрелкой 67"/>
          <p:cNvCxnSpPr/>
          <p:nvPr/>
        </p:nvCxnSpPr>
        <p:spPr>
          <a:xfrm>
            <a:off x="1379287" y="4742935"/>
            <a:ext cx="180000" cy="23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0" name="Прямая со стрелкой 69"/>
          <p:cNvCxnSpPr/>
          <p:nvPr/>
        </p:nvCxnSpPr>
        <p:spPr>
          <a:xfrm>
            <a:off x="1379287" y="6191382"/>
            <a:ext cx="180000" cy="231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226145266"/>
              </p:ext>
            </p:extLst>
          </p:nvPr>
        </p:nvGraphicFramePr>
        <p:xfrm>
          <a:off x="1593412" y="1792425"/>
          <a:ext cx="4833025" cy="21198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8693"/>
                <a:gridCol w="1592565"/>
                <a:gridCol w="1184348"/>
                <a:gridCol w="1017419"/>
              </a:tblGrid>
              <a:tr h="199630">
                <a:tc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Агропробы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Агропрактика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Агропроекты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3704">
                <a:tc rowSpan="2"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Мероприятия, направленные на развитие интереса к аграрным профессиям (агроклассы)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Ознакомительный тренинг на агропредприятиях, агровыставках, агротренажёрах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Практикоориентро-</a:t>
                      </a:r>
                    </a:p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ванные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с</a:t>
                      </a:r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пецкурсы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Выполнение  НИР  под руководством научных руководителей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18780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Мастер-классы руководителей</a:t>
                      </a:r>
                      <a:r>
                        <a:rPr lang="ru-RU" sz="700" baseline="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агропредприятий, тренинги, консультирование в центрах профессиональной  ориентации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Предпрофессиональная подготовка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Подготовка проектов к областным НПК и конкурсам по направлению «агротехнология»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3704"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Профильное обучение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Учебный курс «Агротехнология»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56844"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Общеразвивающие 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социальных агропроектах муниципалитета, области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72" name="Таблица 7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262906"/>
              </p:ext>
            </p:extLst>
          </p:nvPr>
        </p:nvGraphicFramePr>
        <p:xfrm>
          <a:off x="1575018" y="5652400"/>
          <a:ext cx="4868511" cy="101914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75908"/>
                <a:gridCol w="1553605"/>
                <a:gridCol w="1204957"/>
                <a:gridCol w="1034041"/>
              </a:tblGrid>
              <a:tr h="287625">
                <a:tc>
                  <a:txBody>
                    <a:bodyPr/>
                    <a:lstStyle/>
                    <a:p>
                      <a:endParaRPr lang="ru-RU" sz="8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Агропробы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Агропрактика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Агропроекты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698519"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Общеразвивающие мероприятия</a:t>
                      </a:r>
                    </a:p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(знакомство</a:t>
                      </a: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с миром профессий,</a:t>
                      </a:r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мотивация к жизни на селе)</a:t>
                      </a:r>
                      <a:endParaRPr lang="ru-RU" sz="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Экскурсии на агропредприятия, встречи с успешными людьми</a:t>
                      </a:r>
                      <a:endParaRPr lang="ru-RU" sz="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Выполнение практических работ в процессе изучения цикла естественных</a:t>
                      </a:r>
                      <a:r>
                        <a:rPr lang="ru-RU" sz="700" kern="1200" baseline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 наук</a:t>
                      </a:r>
                      <a:endParaRPr lang="ru-RU" sz="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700" kern="1200" noProof="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Проектная деятельность в рамках плана внеурочной работы</a:t>
                      </a:r>
                    </a:p>
                    <a:p>
                      <a:endParaRPr lang="ru-RU" sz="700" kern="1200" dirty="0">
                        <a:solidFill>
                          <a:schemeClr val="dk1"/>
                        </a:solidFill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74" name="Прямая со стрелкой 73"/>
          <p:cNvCxnSpPr/>
          <p:nvPr/>
        </p:nvCxnSpPr>
        <p:spPr>
          <a:xfrm flipV="1">
            <a:off x="3949062" y="5391913"/>
            <a:ext cx="2827" cy="180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Прямая со стрелкой 75"/>
          <p:cNvCxnSpPr/>
          <p:nvPr/>
        </p:nvCxnSpPr>
        <p:spPr>
          <a:xfrm flipV="1">
            <a:off x="3958513" y="3748827"/>
            <a:ext cx="2827" cy="216000"/>
          </a:xfrm>
          <a:prstGeom prst="straightConnector1">
            <a:avLst/>
          </a:prstGeom>
          <a:ln w="28575">
            <a:solidFill>
              <a:schemeClr val="accent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2" name="Таблица 5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30209756"/>
              </p:ext>
            </p:extLst>
          </p:nvPr>
        </p:nvGraphicFramePr>
        <p:xfrm>
          <a:off x="1606857" y="4032388"/>
          <a:ext cx="4808581" cy="1387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65556"/>
                <a:gridCol w="1552425"/>
                <a:gridCol w="1191679"/>
                <a:gridCol w="998921"/>
              </a:tblGrid>
              <a:tr h="214395">
                <a:tc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Агропробы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Агропрактика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Агропроекты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29838">
                <a:tc rowSpan="2"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Мероприятия, направленные на развитие интереса к аграрным профессиям (агроклассы)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Экскурсии на агропредприятия, агровыставки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Практикоориентро-</a:t>
                      </a:r>
                    </a:p>
                    <a:p>
                      <a:r>
                        <a:rPr lang="ru-RU" sz="7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ванные</a:t>
                      </a:r>
                      <a:r>
                        <a:rPr lang="ru-RU" sz="700" baseline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 </a:t>
                      </a:r>
                      <a:r>
                        <a:rPr lang="ru-RU" sz="70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курсы</a:t>
                      </a:r>
                      <a:endParaRPr lang="ru-RU" sz="700" dirty="0" smtClean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Подготовка проектов к НПК, деятельность ШНО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44528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Встречи с руководителями агропредприятий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7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Тест-драйвы на ведущих агропредприятиях</a:t>
                      </a:r>
                      <a:endParaRPr kumimoji="0" lang="ru-RU" sz="700" b="0" i="0" u="none" strike="noStrike" kern="1200" cap="none" spc="0" normalizeH="0" baseline="0" noProof="0" dirty="0">
                        <a:ln>
                          <a:noFill/>
                        </a:ln>
                        <a:solidFill>
                          <a:prstClr val="black"/>
                        </a:solidFill>
                        <a:effectLst/>
                        <a:uLnTx/>
                        <a:uFillTx/>
                        <a:latin typeface="Arial" panose="020B0604020202020204" pitchFamily="34" charset="0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Олимпиады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  <a:tr h="316508">
                <a:tc>
                  <a:txBody>
                    <a:bodyPr/>
                    <a:lstStyle/>
                    <a:p>
                      <a:r>
                        <a:rPr lang="ru-RU" sz="700" kern="1200" dirty="0" smtClean="0">
                          <a:solidFill>
                            <a:schemeClr val="dk1"/>
                          </a:solidFill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Общеразвивающие мероприятия</a:t>
                      </a:r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ru-RU" sz="700" dirty="0" smtClean="0"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Участие в социальных агропроектах муниципалитета</a:t>
                      </a:r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sz="700" dirty="0"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9" name="Прямоугольник 68"/>
          <p:cNvSpPr/>
          <p:nvPr/>
        </p:nvSpPr>
        <p:spPr>
          <a:xfrm rot="5400000">
            <a:off x="986167" y="-582956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труда и занятости ТО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7" name="Прямоугольник 76"/>
          <p:cNvSpPr/>
          <p:nvPr/>
        </p:nvSpPr>
        <p:spPr>
          <a:xfrm rot="5400000">
            <a:off x="986168" y="-255599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Центр занятости населения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8" name="Прямоугольник 77"/>
          <p:cNvSpPr/>
          <p:nvPr/>
        </p:nvSpPr>
        <p:spPr>
          <a:xfrm rot="5400000">
            <a:off x="3277310" y="-592427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образования науки ТО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9" name="Прямоугольник 78"/>
          <p:cNvSpPr/>
          <p:nvPr/>
        </p:nvSpPr>
        <p:spPr>
          <a:xfrm rot="5400000">
            <a:off x="3277311" y="-265070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Муниципальные органы управления образованием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0" name="Прямоугольник 79"/>
          <p:cNvSpPr/>
          <p:nvPr/>
        </p:nvSpPr>
        <p:spPr>
          <a:xfrm rot="5400000">
            <a:off x="5567395" y="-592427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Департамент АПК ТО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1" name="Прямоугольник 80"/>
          <p:cNvSpPr/>
          <p:nvPr/>
        </p:nvSpPr>
        <p:spPr>
          <a:xfrm rot="5400000">
            <a:off x="5567396" y="-265070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Агропредприятия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3" name="Прямоугольник 82"/>
          <p:cNvSpPr/>
          <p:nvPr/>
        </p:nvSpPr>
        <p:spPr>
          <a:xfrm rot="5400000">
            <a:off x="7826474" y="-592428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Органы местного самоуправления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84" name="Прямая со стрелкой 83"/>
          <p:cNvCxnSpPr/>
          <p:nvPr/>
        </p:nvCxnSpPr>
        <p:spPr>
          <a:xfrm>
            <a:off x="2166846" y="451602"/>
            <a:ext cx="216000" cy="23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5" name="Прямая со стрелкой 84"/>
          <p:cNvCxnSpPr/>
          <p:nvPr/>
        </p:nvCxnSpPr>
        <p:spPr>
          <a:xfrm>
            <a:off x="4466548" y="429344"/>
            <a:ext cx="216000" cy="23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cxnSp>
        <p:nvCxnSpPr>
          <p:cNvPr id="86" name="Прямая со стрелкой 85"/>
          <p:cNvCxnSpPr/>
          <p:nvPr/>
        </p:nvCxnSpPr>
        <p:spPr>
          <a:xfrm>
            <a:off x="6745392" y="425676"/>
            <a:ext cx="216000" cy="231"/>
          </a:xfrm>
          <a:prstGeom prst="straightConnector1">
            <a:avLst/>
          </a:prstGeom>
          <a:ln>
            <a:solidFill>
              <a:schemeClr val="tx1">
                <a:lumMod val="65000"/>
                <a:lumOff val="35000"/>
              </a:schemeClr>
            </a:solidFill>
            <a:headEnd type="triangle"/>
            <a:tailEnd type="triangle"/>
          </a:ln>
        </p:spPr>
        <p:style>
          <a:lnRef idx="3">
            <a:schemeClr val="accent4"/>
          </a:lnRef>
          <a:fillRef idx="0">
            <a:schemeClr val="accent4"/>
          </a:fillRef>
          <a:effectRef idx="2">
            <a:schemeClr val="accent4"/>
          </a:effectRef>
          <a:fontRef idx="minor">
            <a:schemeClr val="tx1"/>
          </a:fontRef>
        </p:style>
      </p:cxnSp>
      <p:sp>
        <p:nvSpPr>
          <p:cNvPr id="23" name="Прямоугольник 22"/>
          <p:cNvSpPr/>
          <p:nvPr/>
        </p:nvSpPr>
        <p:spPr>
          <a:xfrm>
            <a:off x="2677790" y="866710"/>
            <a:ext cx="37935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Организационно-методическое сопровождение образовательных организаций – участников проекта (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ОО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ПОО</a:t>
            </a:r>
            <a:r>
              <a:rPr lang="ru-RU" sz="9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ru-RU" sz="900" b="1" dirty="0">
                <a:latin typeface="Arial" panose="020B0604020202020204" pitchFamily="34" charset="0"/>
                <a:cs typeface="Arial" panose="020B0604020202020204" pitchFamily="34" charset="0"/>
              </a:rPr>
              <a:t>ВО)</a:t>
            </a:r>
            <a:endParaRPr lang="ru-RU" sz="900" dirty="0">
              <a:ln>
                <a:solidFill>
                  <a:sysClr val="windowText" lastClr="000000"/>
                </a:solidFill>
              </a:ln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1" name="Прямоугольник 70"/>
          <p:cNvSpPr/>
          <p:nvPr/>
        </p:nvSpPr>
        <p:spPr>
          <a:xfrm rot="5400000">
            <a:off x="7826474" y="-255600"/>
            <a:ext cx="284706" cy="2069117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tx1">
                <a:lumMod val="65000"/>
                <a:lumOff val="3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ru-RU" sz="900" dirty="0" smtClean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Общественные объединения и др.</a:t>
            </a:r>
            <a:endParaRPr lang="ru-RU" sz="9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628162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464</TotalTime>
  <Words>327</Words>
  <Application>Microsoft Office PowerPoint</Application>
  <PresentationFormat>Экран (4:3)</PresentationFormat>
  <Paragraphs>67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Шилков Михаил Александрович</dc:creator>
  <cp:lastModifiedBy>User</cp:lastModifiedBy>
  <cp:revision>64</cp:revision>
  <cp:lastPrinted>2013-12-19T17:04:29Z</cp:lastPrinted>
  <dcterms:created xsi:type="dcterms:W3CDTF">2013-10-15T03:15:19Z</dcterms:created>
  <dcterms:modified xsi:type="dcterms:W3CDTF">2013-12-19T17:20:28Z</dcterms:modified>
</cp:coreProperties>
</file>