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8" r:id="rId15"/>
    <p:sldId id="270" r:id="rId16"/>
    <p:sldId id="279" r:id="rId17"/>
    <p:sldId id="271" r:id="rId18"/>
    <p:sldId id="274" r:id="rId19"/>
    <p:sldId id="273" r:id="rId20"/>
    <p:sldId id="272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1F17F84-2FD4-4C29-A9D6-45E764833729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Раздел без заголовка" id="{C489BDFE-BDCE-4B90-89CF-1F0871F5D347}">
          <p14:sldIdLst>
            <p14:sldId id="266"/>
            <p14:sldId id="267"/>
            <p14:sldId id="268"/>
            <p14:sldId id="269"/>
            <p14:sldId id="278"/>
            <p14:sldId id="270"/>
            <p14:sldId id="279"/>
            <p14:sldId id="271"/>
            <p14:sldId id="274"/>
            <p14:sldId id="273"/>
            <p14:sldId id="272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972" autoAdjust="0"/>
  </p:normalViewPr>
  <p:slideViewPr>
    <p:cSldViewPr>
      <p:cViewPr varScale="1">
        <p:scale>
          <a:sx n="116" d="100"/>
          <a:sy n="116" d="100"/>
        </p:scale>
        <p:origin x="14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71A004-DD66-464F-85B7-D126806598CB}" type="doc">
      <dgm:prSet loTypeId="urn:microsoft.com/office/officeart/2005/8/layout/radial4" loCatId="relationship" qsTypeId="urn:microsoft.com/office/officeart/2005/8/quickstyle/3d7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E7DF470-D4F3-477F-906D-BFAF7DC5EE92}">
      <dgm:prSet phldrT="[Текст]"/>
      <dgm:spPr/>
      <dgm:t>
        <a:bodyPr/>
        <a:lstStyle/>
        <a:p>
          <a:r>
            <a:rPr lang="ru-RU" dirty="0" smtClean="0"/>
            <a:t>Ребенок</a:t>
          </a:r>
          <a:endParaRPr lang="ru-RU" dirty="0"/>
        </a:p>
      </dgm:t>
    </dgm:pt>
    <dgm:pt modelId="{9D780B58-0AE6-4E43-9646-C6E57D1FA584}" type="parTrans" cxnId="{70805126-CE20-4B39-B85F-5317724D09A4}">
      <dgm:prSet/>
      <dgm:spPr/>
      <dgm:t>
        <a:bodyPr/>
        <a:lstStyle/>
        <a:p>
          <a:endParaRPr lang="ru-RU"/>
        </a:p>
      </dgm:t>
    </dgm:pt>
    <dgm:pt modelId="{B00CB977-8192-49E9-9654-CDA653C8BFEB}" type="sibTrans" cxnId="{70805126-CE20-4B39-B85F-5317724D09A4}">
      <dgm:prSet/>
      <dgm:spPr/>
      <dgm:t>
        <a:bodyPr/>
        <a:lstStyle/>
        <a:p>
          <a:endParaRPr lang="ru-RU"/>
        </a:p>
      </dgm:t>
    </dgm:pt>
    <dgm:pt modelId="{C6A4E6FD-8590-414E-B22D-35CE5E40F719}">
      <dgm:prSet phldrT="[Текст]"/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C18F0FAB-2B15-45B5-AF35-1C1F222E7A70}" type="parTrans" cxnId="{90EA66DE-D9C9-4ACF-BAFE-72D68C4B5369}">
      <dgm:prSet/>
      <dgm:spPr/>
      <dgm:t>
        <a:bodyPr/>
        <a:lstStyle/>
        <a:p>
          <a:endParaRPr lang="ru-RU"/>
        </a:p>
      </dgm:t>
    </dgm:pt>
    <dgm:pt modelId="{31184C45-942A-48AD-839E-A8A8C46F9033}" type="sibTrans" cxnId="{90EA66DE-D9C9-4ACF-BAFE-72D68C4B5369}">
      <dgm:prSet/>
      <dgm:spPr/>
      <dgm:t>
        <a:bodyPr/>
        <a:lstStyle/>
        <a:p>
          <a:endParaRPr lang="ru-RU"/>
        </a:p>
      </dgm:t>
    </dgm:pt>
    <dgm:pt modelId="{6F28695C-09D4-48FB-9D3F-C742BEC72273}">
      <dgm:prSet phldrT="[Текст]"/>
      <dgm:spPr/>
      <dgm:t>
        <a:bodyPr/>
        <a:lstStyle/>
        <a:p>
          <a:r>
            <a:rPr lang="ru-RU" dirty="0" smtClean="0"/>
            <a:t>Педагоги </a:t>
          </a:r>
          <a:endParaRPr lang="ru-RU" dirty="0"/>
        </a:p>
      </dgm:t>
    </dgm:pt>
    <dgm:pt modelId="{2B7BE7B9-08A1-4243-932C-09F1B39810E4}" type="parTrans" cxnId="{40E80A5E-0693-49DD-B96A-14ED29DA29CF}">
      <dgm:prSet/>
      <dgm:spPr/>
      <dgm:t>
        <a:bodyPr/>
        <a:lstStyle/>
        <a:p>
          <a:endParaRPr lang="ru-RU"/>
        </a:p>
      </dgm:t>
    </dgm:pt>
    <dgm:pt modelId="{01D79949-6AB4-47EA-B625-7581CB35ED44}" type="sibTrans" cxnId="{40E80A5E-0693-49DD-B96A-14ED29DA29CF}">
      <dgm:prSet/>
      <dgm:spPr/>
      <dgm:t>
        <a:bodyPr/>
        <a:lstStyle/>
        <a:p>
          <a:endParaRPr lang="ru-RU"/>
        </a:p>
      </dgm:t>
    </dgm:pt>
    <dgm:pt modelId="{2C178F37-99F8-4800-80C6-7BEFAD329EFB}">
      <dgm:prSet phldrT="[Текст]"/>
      <dgm:spPr/>
      <dgm:t>
        <a:bodyPr/>
        <a:lstStyle/>
        <a:p>
          <a:r>
            <a:rPr lang="ru-RU" dirty="0" smtClean="0"/>
            <a:t>Дети группы «Пчёлка»</a:t>
          </a:r>
          <a:endParaRPr lang="ru-RU" dirty="0"/>
        </a:p>
      </dgm:t>
    </dgm:pt>
    <dgm:pt modelId="{12014378-1F55-4758-B27D-E307C68A33C0}" type="parTrans" cxnId="{570A2D0A-F5B3-416F-BA48-5DBF47BC87E3}">
      <dgm:prSet/>
      <dgm:spPr/>
      <dgm:t>
        <a:bodyPr/>
        <a:lstStyle/>
        <a:p>
          <a:endParaRPr lang="ru-RU"/>
        </a:p>
      </dgm:t>
    </dgm:pt>
    <dgm:pt modelId="{E5EFE01B-1360-4D23-B248-E5F1823B6D09}" type="sibTrans" cxnId="{570A2D0A-F5B3-416F-BA48-5DBF47BC87E3}">
      <dgm:prSet/>
      <dgm:spPr/>
      <dgm:t>
        <a:bodyPr/>
        <a:lstStyle/>
        <a:p>
          <a:endParaRPr lang="ru-RU"/>
        </a:p>
      </dgm:t>
    </dgm:pt>
    <dgm:pt modelId="{6C944134-D2F7-4D49-83A4-62D518627F7A}" type="pres">
      <dgm:prSet presAssocID="{E671A004-DD66-464F-85B7-D126806598C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E1A7C5-4796-4866-B6B8-6F0ECECB837E}" type="pres">
      <dgm:prSet presAssocID="{2E7DF470-D4F3-477F-906D-BFAF7DC5EE92}" presName="centerShape" presStyleLbl="node0" presStyleIdx="0" presStyleCnt="1"/>
      <dgm:spPr/>
      <dgm:t>
        <a:bodyPr/>
        <a:lstStyle/>
        <a:p>
          <a:endParaRPr lang="ru-RU"/>
        </a:p>
      </dgm:t>
    </dgm:pt>
    <dgm:pt modelId="{0284EA4F-1D85-44FE-B8A2-AADCC2DEF942}" type="pres">
      <dgm:prSet presAssocID="{C18F0FAB-2B15-45B5-AF35-1C1F222E7A70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2C013B57-F739-42D0-8D48-650BD43CFFB1}" type="pres">
      <dgm:prSet presAssocID="{C6A4E6FD-8590-414E-B22D-35CE5E40F71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16C82-EBD0-4CE1-8DFB-14D550FAA2C7}" type="pres">
      <dgm:prSet presAssocID="{2B7BE7B9-08A1-4243-932C-09F1B39810E4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28FD9D46-B76D-43BB-BC58-AE60386ECFB1}" type="pres">
      <dgm:prSet presAssocID="{6F28695C-09D4-48FB-9D3F-C742BEC7227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4A718-80D0-486A-A72C-607A685DB9E5}" type="pres">
      <dgm:prSet presAssocID="{12014378-1F55-4758-B27D-E307C68A33C0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1ADF5489-54FA-4550-936E-0B7807D45CE8}" type="pres">
      <dgm:prSet presAssocID="{2C178F37-99F8-4800-80C6-7BEFAD329EF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BE2CCF-D082-42A2-9371-FE1C5EDB61C8}" type="presOf" srcId="{C6A4E6FD-8590-414E-B22D-35CE5E40F719}" destId="{2C013B57-F739-42D0-8D48-650BD43CFFB1}" srcOrd="0" destOrd="0" presId="urn:microsoft.com/office/officeart/2005/8/layout/radial4"/>
    <dgm:cxn modelId="{70805126-CE20-4B39-B85F-5317724D09A4}" srcId="{E671A004-DD66-464F-85B7-D126806598CB}" destId="{2E7DF470-D4F3-477F-906D-BFAF7DC5EE92}" srcOrd="0" destOrd="0" parTransId="{9D780B58-0AE6-4E43-9646-C6E57D1FA584}" sibTransId="{B00CB977-8192-49E9-9654-CDA653C8BFEB}"/>
    <dgm:cxn modelId="{E4AB106F-37E3-4565-A6A4-976970A5D865}" type="presOf" srcId="{C18F0FAB-2B15-45B5-AF35-1C1F222E7A70}" destId="{0284EA4F-1D85-44FE-B8A2-AADCC2DEF942}" srcOrd="0" destOrd="0" presId="urn:microsoft.com/office/officeart/2005/8/layout/radial4"/>
    <dgm:cxn modelId="{90EA66DE-D9C9-4ACF-BAFE-72D68C4B5369}" srcId="{2E7DF470-D4F3-477F-906D-BFAF7DC5EE92}" destId="{C6A4E6FD-8590-414E-B22D-35CE5E40F719}" srcOrd="0" destOrd="0" parTransId="{C18F0FAB-2B15-45B5-AF35-1C1F222E7A70}" sibTransId="{31184C45-942A-48AD-839E-A8A8C46F9033}"/>
    <dgm:cxn modelId="{40E80A5E-0693-49DD-B96A-14ED29DA29CF}" srcId="{2E7DF470-D4F3-477F-906D-BFAF7DC5EE92}" destId="{6F28695C-09D4-48FB-9D3F-C742BEC72273}" srcOrd="1" destOrd="0" parTransId="{2B7BE7B9-08A1-4243-932C-09F1B39810E4}" sibTransId="{01D79949-6AB4-47EA-B625-7581CB35ED44}"/>
    <dgm:cxn modelId="{BBCA347C-3C3E-4478-A6E4-8DA367FBD501}" type="presOf" srcId="{6F28695C-09D4-48FB-9D3F-C742BEC72273}" destId="{28FD9D46-B76D-43BB-BC58-AE60386ECFB1}" srcOrd="0" destOrd="0" presId="urn:microsoft.com/office/officeart/2005/8/layout/radial4"/>
    <dgm:cxn modelId="{46D38DC0-3238-4B7B-A719-D7440C65DCFD}" type="presOf" srcId="{E671A004-DD66-464F-85B7-D126806598CB}" destId="{6C944134-D2F7-4D49-83A4-62D518627F7A}" srcOrd="0" destOrd="0" presId="urn:microsoft.com/office/officeart/2005/8/layout/radial4"/>
    <dgm:cxn modelId="{CE5CB1EE-3AF0-4213-A2A6-DF5110D19EEA}" type="presOf" srcId="{12014378-1F55-4758-B27D-E307C68A33C0}" destId="{E2F4A718-80D0-486A-A72C-607A685DB9E5}" srcOrd="0" destOrd="0" presId="urn:microsoft.com/office/officeart/2005/8/layout/radial4"/>
    <dgm:cxn modelId="{A4CA2456-A7F7-4CF2-8EAF-5A46D7DD393B}" type="presOf" srcId="{2E7DF470-D4F3-477F-906D-BFAF7DC5EE92}" destId="{C8E1A7C5-4796-4866-B6B8-6F0ECECB837E}" srcOrd="0" destOrd="0" presId="urn:microsoft.com/office/officeart/2005/8/layout/radial4"/>
    <dgm:cxn modelId="{20119379-6ABD-455D-A527-3BC95CE40171}" type="presOf" srcId="{2B7BE7B9-08A1-4243-932C-09F1B39810E4}" destId="{5E916C82-EBD0-4CE1-8DFB-14D550FAA2C7}" srcOrd="0" destOrd="0" presId="urn:microsoft.com/office/officeart/2005/8/layout/radial4"/>
    <dgm:cxn modelId="{31486700-37B1-4F75-8F7C-BA9BB2889FAF}" type="presOf" srcId="{2C178F37-99F8-4800-80C6-7BEFAD329EFB}" destId="{1ADF5489-54FA-4550-936E-0B7807D45CE8}" srcOrd="0" destOrd="0" presId="urn:microsoft.com/office/officeart/2005/8/layout/radial4"/>
    <dgm:cxn modelId="{570A2D0A-F5B3-416F-BA48-5DBF47BC87E3}" srcId="{2E7DF470-D4F3-477F-906D-BFAF7DC5EE92}" destId="{2C178F37-99F8-4800-80C6-7BEFAD329EFB}" srcOrd="2" destOrd="0" parTransId="{12014378-1F55-4758-B27D-E307C68A33C0}" sibTransId="{E5EFE01B-1360-4D23-B248-E5F1823B6D09}"/>
    <dgm:cxn modelId="{BD644732-FEB6-41A7-84D3-DE8D65A8C0DB}" type="presParOf" srcId="{6C944134-D2F7-4D49-83A4-62D518627F7A}" destId="{C8E1A7C5-4796-4866-B6B8-6F0ECECB837E}" srcOrd="0" destOrd="0" presId="urn:microsoft.com/office/officeart/2005/8/layout/radial4"/>
    <dgm:cxn modelId="{3F536E69-FE52-406C-9B51-16060A591513}" type="presParOf" srcId="{6C944134-D2F7-4D49-83A4-62D518627F7A}" destId="{0284EA4F-1D85-44FE-B8A2-AADCC2DEF942}" srcOrd="1" destOrd="0" presId="urn:microsoft.com/office/officeart/2005/8/layout/radial4"/>
    <dgm:cxn modelId="{64CF5AE3-672B-401D-BB22-60FFB1108197}" type="presParOf" srcId="{6C944134-D2F7-4D49-83A4-62D518627F7A}" destId="{2C013B57-F739-42D0-8D48-650BD43CFFB1}" srcOrd="2" destOrd="0" presId="urn:microsoft.com/office/officeart/2005/8/layout/radial4"/>
    <dgm:cxn modelId="{4192AF30-0C97-4918-BDB6-BDF4C478A147}" type="presParOf" srcId="{6C944134-D2F7-4D49-83A4-62D518627F7A}" destId="{5E916C82-EBD0-4CE1-8DFB-14D550FAA2C7}" srcOrd="3" destOrd="0" presId="urn:microsoft.com/office/officeart/2005/8/layout/radial4"/>
    <dgm:cxn modelId="{87C99AE7-3CD2-4CE1-8C32-60A8942CC9AA}" type="presParOf" srcId="{6C944134-D2F7-4D49-83A4-62D518627F7A}" destId="{28FD9D46-B76D-43BB-BC58-AE60386ECFB1}" srcOrd="4" destOrd="0" presId="urn:microsoft.com/office/officeart/2005/8/layout/radial4"/>
    <dgm:cxn modelId="{5CCF4330-5FF7-4480-B513-AA9DCAC27A94}" type="presParOf" srcId="{6C944134-D2F7-4D49-83A4-62D518627F7A}" destId="{E2F4A718-80D0-486A-A72C-607A685DB9E5}" srcOrd="5" destOrd="0" presId="urn:microsoft.com/office/officeart/2005/8/layout/radial4"/>
    <dgm:cxn modelId="{4C162380-54EC-4E67-9B4D-2F2741CA74A0}" type="presParOf" srcId="{6C944134-D2F7-4D49-83A4-62D518627F7A}" destId="{1ADF5489-54FA-4550-936E-0B7807D45CE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1A7C5-4796-4866-B6B8-6F0ECECB837E}">
      <dsp:nvSpPr>
        <dsp:cNvPr id="0" name=""/>
        <dsp:cNvSpPr/>
      </dsp:nvSpPr>
      <dsp:spPr>
        <a:xfrm>
          <a:off x="3125485" y="3505601"/>
          <a:ext cx="2588228" cy="2588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Ребенок</a:t>
          </a:r>
          <a:endParaRPr lang="ru-RU" sz="3900" kern="1200" dirty="0"/>
        </a:p>
      </dsp:txBody>
      <dsp:txXfrm>
        <a:off x="3504522" y="3884638"/>
        <a:ext cx="1830154" cy="1830154"/>
      </dsp:txXfrm>
    </dsp:sp>
    <dsp:sp modelId="{0284EA4F-1D85-44FE-B8A2-AADCC2DEF942}">
      <dsp:nvSpPr>
        <dsp:cNvPr id="0" name=""/>
        <dsp:cNvSpPr/>
      </dsp:nvSpPr>
      <dsp:spPr>
        <a:xfrm rot="12900000">
          <a:off x="1080011" y="2926193"/>
          <a:ext cx="2381309" cy="73764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013B57-F739-42D0-8D48-650BD43CFFB1}">
      <dsp:nvSpPr>
        <dsp:cNvPr id="0" name=""/>
        <dsp:cNvSpPr/>
      </dsp:nvSpPr>
      <dsp:spPr>
        <a:xfrm>
          <a:off x="65930" y="1628557"/>
          <a:ext cx="2458816" cy="19670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Родители</a:t>
          </a:r>
          <a:endParaRPr lang="ru-RU" sz="4000" kern="1200" dirty="0"/>
        </a:p>
      </dsp:txBody>
      <dsp:txXfrm>
        <a:off x="123543" y="1686170"/>
        <a:ext cx="2343590" cy="1851827"/>
      </dsp:txXfrm>
    </dsp:sp>
    <dsp:sp modelId="{5E916C82-EBD0-4CE1-8DFB-14D550FAA2C7}">
      <dsp:nvSpPr>
        <dsp:cNvPr id="0" name=""/>
        <dsp:cNvSpPr/>
      </dsp:nvSpPr>
      <dsp:spPr>
        <a:xfrm rot="16200000">
          <a:off x="3228945" y="1807529"/>
          <a:ext cx="2381309" cy="73764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FD9D46-B76D-43BB-BC58-AE60386ECFB1}">
      <dsp:nvSpPr>
        <dsp:cNvPr id="0" name=""/>
        <dsp:cNvSpPr/>
      </dsp:nvSpPr>
      <dsp:spPr>
        <a:xfrm>
          <a:off x="3190191" y="2170"/>
          <a:ext cx="2458816" cy="19670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Педагоги </a:t>
          </a:r>
          <a:endParaRPr lang="ru-RU" sz="4000" kern="1200" dirty="0"/>
        </a:p>
      </dsp:txBody>
      <dsp:txXfrm>
        <a:off x="3247804" y="59783"/>
        <a:ext cx="2343590" cy="1851827"/>
      </dsp:txXfrm>
    </dsp:sp>
    <dsp:sp modelId="{E2F4A718-80D0-486A-A72C-607A685DB9E5}">
      <dsp:nvSpPr>
        <dsp:cNvPr id="0" name=""/>
        <dsp:cNvSpPr/>
      </dsp:nvSpPr>
      <dsp:spPr>
        <a:xfrm rot="19500000">
          <a:off x="5377878" y="2926193"/>
          <a:ext cx="2381309" cy="73764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DF5489-54FA-4550-936E-0B7807D45CE8}">
      <dsp:nvSpPr>
        <dsp:cNvPr id="0" name=""/>
        <dsp:cNvSpPr/>
      </dsp:nvSpPr>
      <dsp:spPr>
        <a:xfrm>
          <a:off x="6314452" y="1628557"/>
          <a:ext cx="2458816" cy="19670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Дети группы «Пчёлка»</a:t>
          </a:r>
          <a:endParaRPr lang="ru-RU" sz="4000" kern="1200" dirty="0"/>
        </a:p>
      </dsp:txBody>
      <dsp:txXfrm>
        <a:off x="6372065" y="1686170"/>
        <a:ext cx="2343590" cy="1851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B9399-8C48-4225-B511-9DE8CDDD4549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C2779-7E68-4B85-9A80-1AEB264A1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40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C2779-7E68-4B85-9A80-1AEB264A11B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45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AEA9B-3F31-4BD0-94BE-386C5C27DA4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\Music\&#1089;&#1087;&#1086;&#1082;&#1086;&#1081;&#1085;&#1072;&#1103;\Paul-Mauriat-Pol_-Moria-Love-story(muzbaron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0.gif"/><Relationship Id="rId7" Type="http://schemas.openxmlformats.org/officeDocument/2006/relationships/image" Target="../media/image2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0.gif"/><Relationship Id="rId7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1.gif"/><Relationship Id="rId7" Type="http://schemas.openxmlformats.org/officeDocument/2006/relationships/image" Target="../media/image3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gif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2.gif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4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gif"/><Relationship Id="rId4" Type="http://schemas.openxmlformats.org/officeDocument/2006/relationships/image" Target="../media/image3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1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72177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6200" y="2132856"/>
            <a:ext cx="647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4000" dirty="0" smtClean="0">
                <a:solidFill>
                  <a:srgbClr val="250698"/>
                </a:solidFill>
                <a:latin typeface="Bookman Old Style" pitchFamily="18" charset="0"/>
              </a:rPr>
              <a:t> Презентация проекта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4000" dirty="0" smtClean="0">
                <a:solidFill>
                  <a:srgbClr val="250698"/>
                </a:solidFill>
                <a:latin typeface="Bookman Old Style" pitchFamily="18" charset="0"/>
              </a:rPr>
              <a:t>«Огород на окошке»</a:t>
            </a:r>
            <a:endParaRPr lang="ru-RU" sz="4000" dirty="0">
              <a:solidFill>
                <a:srgbClr val="250698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0" y="3733800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</a:rPr>
              <a:t>Презентацию подготовила</a:t>
            </a:r>
          </a:p>
          <a:p>
            <a:pPr algn="ctr"/>
            <a:r>
              <a:rPr lang="ru-RU" i="1" dirty="0" smtClean="0">
                <a:latin typeface="Times New Roman" pitchFamily="18" charset="0"/>
              </a:rPr>
              <a:t>Воспитатель </a:t>
            </a:r>
          </a:p>
          <a:p>
            <a:pPr algn="ctr"/>
            <a:r>
              <a:rPr lang="ru-RU" i="1" dirty="0" smtClean="0">
                <a:latin typeface="Times New Roman" pitchFamily="18" charset="0"/>
              </a:rPr>
              <a:t>Плоскова С.В.</a:t>
            </a:r>
          </a:p>
        </p:txBody>
      </p:sp>
      <p:pic>
        <p:nvPicPr>
          <p:cNvPr id="7" name="Picture 23" descr="5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15200" y="2514600"/>
            <a:ext cx="876300" cy="811213"/>
          </a:xfrm>
          <a:prstGeom prst="rect">
            <a:avLst/>
          </a:prstGeom>
          <a:noFill/>
        </p:spPr>
      </p:pic>
      <p:pic>
        <p:nvPicPr>
          <p:cNvPr id="8" name="Paul-Mauriat-Pol_-Moria-Love-story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8460432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3810000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4064000" cy="304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556" y="3140968"/>
            <a:ext cx="4702043" cy="3526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612576" y="-414382"/>
            <a:ext cx="9756576" cy="7317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252536" y="4029075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1549">
            <a:off x="-177557" y="380249"/>
            <a:ext cx="4814988" cy="34399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949">
            <a:off x="4432889" y="2034118"/>
            <a:ext cx="4473235" cy="3944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2400" y="3013981"/>
            <a:ext cx="9144000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38200" y="533401"/>
            <a:ext cx="6172200" cy="914399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002060"/>
                </a:solidFill>
              </a:rPr>
              <a:t>2 этап - исследовательский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90600" y="1447800"/>
            <a:ext cx="5715000" cy="1676400"/>
          </a:xfrm>
        </p:spPr>
        <p:txBody>
          <a:bodyPr>
            <a:normAutofit fontScale="25000" lnSpcReduction="20000"/>
          </a:bodyPr>
          <a:lstStyle/>
          <a:p>
            <a:endParaRPr lang="ru-RU" smtClean="0"/>
          </a:p>
          <a:p>
            <a:pPr algn="l">
              <a:buFont typeface="Wingdings" pitchFamily="2" charset="2"/>
              <a:buChar char="Ø"/>
            </a:pPr>
            <a:r>
              <a:rPr lang="ru-RU" sz="8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наблюдали за ростом растений, проводили опыты, эксперименты. </a:t>
            </a:r>
          </a:p>
          <a:p>
            <a:pPr algn="l">
              <a:buFont typeface="Wingdings" pitchFamily="2" charset="2"/>
              <a:buChar char="Ø"/>
            </a:pPr>
            <a:r>
              <a:rPr lang="ru-RU" sz="8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Посадка семян в землю</a:t>
            </a:r>
          </a:p>
          <a:p>
            <a:pPr algn="l">
              <a:buFont typeface="Wingdings" pitchFamily="2" charset="2"/>
              <a:buChar char="Ø"/>
            </a:pPr>
            <a:r>
              <a:rPr lang="ru-RU" sz="8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Устанавливали связи: растения - земля, </a:t>
            </a:r>
          </a:p>
          <a:p>
            <a:pPr algn="l"/>
            <a:r>
              <a:rPr lang="ru-RU" sz="8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растения - вода,  растения - человек.      </a:t>
            </a:r>
          </a:p>
          <a:p>
            <a:pPr algn="l"/>
            <a:r>
              <a:rPr lang="ru-RU" sz="8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 исследований дети познакомились с художественной литературой об овощах: поговорки, стихи, сказки, загадки.</a:t>
            </a:r>
          </a:p>
          <a:p>
            <a:pPr algn="l">
              <a:buFont typeface="Wingdings" pitchFamily="2" charset="2"/>
              <a:buChar char="Ø"/>
            </a:pPr>
            <a:r>
              <a:rPr lang="ru-RU" sz="8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Рассматривали иллюстрации, картины.  Проводились занятия, дидактические игры, беседы.</a:t>
            </a:r>
            <a:endParaRPr lang="ru-RU" sz="8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3" descr="5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9600" y="4724400"/>
            <a:ext cx="876300" cy="811213"/>
          </a:xfrm>
          <a:prstGeom prst="rect">
            <a:avLst/>
          </a:prstGeom>
          <a:noFill/>
        </p:spPr>
      </p:pic>
      <p:pic>
        <p:nvPicPr>
          <p:cNvPr id="9" name="Picture 23" descr="5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304800"/>
            <a:ext cx="876300" cy="81121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" r="8711"/>
          <a:stretch/>
        </p:blipFill>
        <p:spPr>
          <a:xfrm>
            <a:off x="508000" y="4653136"/>
            <a:ext cx="2263800" cy="1823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00" y="4437112"/>
            <a:ext cx="3087959" cy="25202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70" y="4038598"/>
            <a:ext cx="2712302" cy="263076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5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43400" y="4419600"/>
            <a:ext cx="876300" cy="81121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3914774"/>
            <a:ext cx="3416300" cy="25622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36711"/>
            <a:ext cx="4032448" cy="30780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08920"/>
            <a:ext cx="5024107" cy="3768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982"/>
            <a:ext cx="3350141" cy="2592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1920" y="404664"/>
            <a:ext cx="2808312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Посадка семян в землю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33400" y="-138499"/>
            <a:ext cx="2286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 ворот </a:t>
            </a:r>
            <a:r>
              <a:rPr lang="ru-RU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ш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умит народ.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Где тут зимний огород?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Говорят, что там растет: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Огуречная рассада.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 </a:t>
            </a:r>
            <a:r>
              <a:rPr lang="ru-RU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помидорчики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и лучок.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Смотрят все на огород,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 уходят открыв рот"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8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5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43400" y="4419600"/>
            <a:ext cx="876300" cy="81121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447" y="620688"/>
            <a:ext cx="3128673" cy="2592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79" y="1340768"/>
            <a:ext cx="2880320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6652">
            <a:off x="508000" y="3833664"/>
            <a:ext cx="3343920" cy="2643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645024"/>
            <a:ext cx="3775968" cy="28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215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52536" y="0"/>
            <a:ext cx="9677400" cy="716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979613" y="404813"/>
            <a:ext cx="5616575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</a:endParaRPr>
          </a:p>
        </p:txBody>
      </p:sp>
      <p:pic>
        <p:nvPicPr>
          <p:cNvPr id="9" name="Picture 7" descr="2271ffd58084bf4f2442865240825341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8" y="2713808"/>
            <a:ext cx="2819399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0_8ad6_18898049_XL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48600" y="-2286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10000" y="57150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24400" y="57912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10000" y="56388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62400" y="57912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 flipH="1">
            <a:off x="395536" y="83671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Появление первых всходов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18493"/>
            <a:ext cx="3341961" cy="33543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10" y="381000"/>
            <a:ext cx="3967989" cy="2975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978" y="3737992"/>
            <a:ext cx="4384723" cy="29045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52536" y="0"/>
            <a:ext cx="9677400" cy="716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979613" y="404813"/>
            <a:ext cx="5616575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</a:endParaRPr>
          </a:p>
        </p:txBody>
      </p:sp>
      <p:pic>
        <p:nvPicPr>
          <p:cNvPr id="9" name="Picture 7" descr="2271ffd58084bf4f2442865240825341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8" y="2713808"/>
            <a:ext cx="2819399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0_8ad6_18898049_XL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48600" y="-2286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10000" y="57150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24400" y="57912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10000" y="56388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62400" y="57912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 flipH="1">
            <a:off x="346986" y="9535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35" y="675481"/>
            <a:ext cx="8136904" cy="54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398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240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57200" y="685801"/>
            <a:ext cx="7620000" cy="9905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3 этап - заключительный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6705600" cy="2286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Подведение итогов реализации проекта.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группе был создан огород на окне. </a:t>
            </a:r>
          </a:p>
          <a:p>
            <a:pPr lvl="0">
              <a:buFont typeface="Wingdings" pitchFamily="2" charset="2"/>
              <a:buChar char="Ø"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53313" y="2286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3645024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867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3810000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074" y="3244334"/>
            <a:ext cx="4229357" cy="31720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512501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 descr="54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0" y="1143000"/>
            <a:ext cx="876300" cy="811213"/>
          </a:xfrm>
          <a:prstGeom prst="rect">
            <a:avLst/>
          </a:prstGeom>
          <a:noFill/>
        </p:spPr>
      </p:pic>
      <p:pic>
        <p:nvPicPr>
          <p:cNvPr id="7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15200" y="3352800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3429000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t001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91400" y="56388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t001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2000" y="56388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t001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57150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t001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153400" y="55626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SDC10013.JPG"/>
          <p:cNvPicPr>
            <a:picLocks noChangeAspect="1"/>
          </p:cNvPicPr>
          <p:nvPr/>
        </p:nvPicPr>
        <p:blipFill rotWithShape="1">
          <a:blip r:embed="rId6" cstate="screen"/>
          <a:srcRect l="31482" t="54582" r="23148"/>
          <a:stretch/>
        </p:blipFill>
        <p:spPr>
          <a:xfrm>
            <a:off x="1259632" y="1412776"/>
            <a:ext cx="6893768" cy="4437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72177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14400" y="1524000"/>
            <a:ext cx="4343399" cy="694730"/>
          </a:xfrm>
          <a:prstGeom prst="rect">
            <a:avLst/>
          </a:prstGeom>
        </p:spPr>
        <p:txBody>
          <a:bodyPr wrap="square">
            <a:prstTxWarp prst="textWave4">
              <a:avLst/>
            </a:prstTxWarp>
            <a:spAutoFit/>
          </a:bodyPr>
          <a:lstStyle/>
          <a:p>
            <a:pPr algn="ctr"/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ЦЕЛЬ</a:t>
            </a:r>
            <a:endParaRPr lang="ru-RU" sz="54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2819400"/>
            <a:ext cx="8001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Формирование у детей интереса к опытнической и исследовательской деятельности по выращиванию культурных растений в комнатных условиях.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7" name="Picture 23" descr="54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2133600"/>
            <a:ext cx="876300" cy="8112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429000" y="2828836"/>
            <a:ext cx="266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000" b="1" dirty="0" smtClean="0">
                <a:solidFill>
                  <a:srgbClr val="0033CC"/>
                </a:solidFill>
                <a:latin typeface="Bookman Old Style" pitchFamily="18" charset="0"/>
              </a:rPr>
              <a:t> </a:t>
            </a:r>
            <a:endParaRPr lang="ru-RU" sz="2000" b="1" dirty="0">
              <a:solidFill>
                <a:srgbClr val="0033CC"/>
              </a:solidFill>
              <a:latin typeface="Bookman Old Style" pitchFamily="18" charset="0"/>
            </a:endParaRPr>
          </a:p>
        </p:txBody>
      </p:sp>
      <p:pic>
        <p:nvPicPr>
          <p:cNvPr id="10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0" y="2286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9600" y="914400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91425" y="3276600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Песня\Desktop\анимашки\nasekomoe-60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29400" y="5498211"/>
            <a:ext cx="1581150" cy="135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4699248" cy="35244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58970"/>
            <a:ext cx="4932040" cy="36990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8964488" cy="672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3810000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128459" cy="3096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779" y="3244334"/>
            <a:ext cx="4182658" cy="3136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616" y="3717032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"/>
            <a:ext cx="4498843" cy="33741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6" t="1267"/>
          <a:stretch/>
        </p:blipFill>
        <p:spPr>
          <a:xfrm>
            <a:off x="5235025" y="2029966"/>
            <a:ext cx="3695482" cy="3871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ljrevtyns vjb\фоны\с детьми\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2" descr="0_59284_a0f7fe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24695">
            <a:off x="6437685" y="76170"/>
            <a:ext cx="2743200" cy="23447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38200" y="533400"/>
            <a:ext cx="36952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СПАСИБО 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00600" y="2514600"/>
            <a:ext cx="12618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ЗА 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638800"/>
            <a:ext cx="43364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ВНИМАНИЕ!</a:t>
            </a:r>
            <a:endParaRPr lang="ru-RU" sz="4800" b="1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Picture 23" descr="5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77200" y="4953000"/>
            <a:ext cx="876300" cy="81121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72177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1066800" y="914400"/>
            <a:ext cx="4038600" cy="1524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9CC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81766" tIns="40883" rIns="81766" bIns="40883"/>
          <a:lstStyle/>
          <a:p>
            <a:pPr defTabSz="817563"/>
            <a:r>
              <a:rPr lang="ru-RU" b="1" dirty="0">
                <a:solidFill>
                  <a:srgbClr val="FF0000"/>
                </a:solidFill>
              </a:rPr>
              <a:t>     </a:t>
            </a:r>
          </a:p>
          <a:p>
            <a:pPr defTabSz="817563"/>
            <a:r>
              <a:rPr lang="ru-RU" b="1" dirty="0">
                <a:solidFill>
                  <a:srgbClr val="FF0000"/>
                </a:solidFill>
              </a:rPr>
              <a:t>   </a:t>
            </a:r>
            <a:r>
              <a:rPr lang="ru-RU" b="1" dirty="0" smtClean="0">
                <a:solidFill>
                  <a:srgbClr val="FF0000"/>
                </a:solidFill>
              </a:rPr>
              <a:t>         </a:t>
            </a:r>
            <a:r>
              <a:rPr lang="ru-RU" sz="3600" b="1" dirty="0">
                <a:solidFill>
                  <a:srgbClr val="FF0000"/>
                </a:solidFill>
              </a:rPr>
              <a:t>ЗАДАЧИ:</a:t>
            </a:r>
          </a:p>
          <a:p>
            <a:pPr defTabSz="817563"/>
            <a:endParaRPr lang="ru-RU" b="1" dirty="0">
              <a:solidFill>
                <a:srgbClr val="FF0000"/>
              </a:solidFill>
            </a:endParaRPr>
          </a:p>
          <a:p>
            <a:pPr defTabSz="817563"/>
            <a:endParaRPr lang="ru-RU" sz="2100" b="1" dirty="0">
              <a:solidFill>
                <a:srgbClr val="FF0000"/>
              </a:solidFill>
            </a:endParaRPr>
          </a:p>
          <a:p>
            <a:pPr defTabSz="817563"/>
            <a:r>
              <a:rPr lang="ru-RU" sz="2100" b="1" dirty="0">
                <a:solidFill>
                  <a:srgbClr val="FF0000"/>
                </a:solidFill>
              </a:rPr>
              <a:t>         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2400" y="2206824"/>
            <a:ext cx="8610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1.Учить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детей ухаживать за растениями в комнатных условиях.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2.Обобщать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представления детей о необходимости света, тепла, влаги, почвы для роста растений.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3.Развивать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познавательные и творческие способности.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4.Формировать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осознанно- правильное отношение к природным явлениям и объектам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5.Воспитывать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бережное отношение к своему труду.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</a:rPr>
              <a:t>6.Формировать умения наблюдать, ухаживать за огородными культурами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23" descr="54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67200" y="762000"/>
            <a:ext cx="876300" cy="811213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6331060"/>
              </p:ext>
            </p:extLst>
          </p:nvPr>
        </p:nvGraphicFramePr>
        <p:xfrm>
          <a:off x="0" y="609600"/>
          <a:ext cx="8839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Выгнутая вверх стрелка 5"/>
          <p:cNvSpPr/>
          <p:nvPr/>
        </p:nvSpPr>
        <p:spPr>
          <a:xfrm rot="19464041">
            <a:off x="1824037" y="1097127"/>
            <a:ext cx="13716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rot="2182097">
            <a:off x="5937152" y="1101871"/>
            <a:ext cx="13716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14271214">
            <a:off x="1824036" y="4602329"/>
            <a:ext cx="13716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8107289">
            <a:off x="5909513" y="4727386"/>
            <a:ext cx="13716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1371600" y="0"/>
            <a:ext cx="6477000" cy="762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Участники   проекта</a:t>
            </a:r>
            <a:endParaRPr lang="ru-RU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886200" y="2895600"/>
            <a:ext cx="5181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П</a:t>
            </a:r>
            <a:r>
              <a:rPr kumimoji="0" lang="ru-RU" sz="32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одготовительный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32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ea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Исследовательский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ea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Заключительный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(обобщающий)</a:t>
            </a:r>
            <a:endParaRPr kumimoji="0" lang="ru-RU" sz="32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81200" y="1524000"/>
            <a:ext cx="554510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Этапы проекта:</a:t>
            </a: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4" name="Picture 4" descr="master04_background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1288079926_120912364_1----D--128807992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334803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WordArt 7"/>
          <p:cNvSpPr>
            <a:spLocks noChangeArrowheads="1" noChangeShapeType="1" noTextEdit="1"/>
          </p:cNvSpPr>
          <p:nvPr/>
        </p:nvSpPr>
        <p:spPr bwMode="auto">
          <a:xfrm>
            <a:off x="3779838" y="188913"/>
            <a:ext cx="4464050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Формы  работы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3492500" y="1628775"/>
            <a:ext cx="192563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FF6600"/>
                </a:solidFill>
                <a:latin typeface="Times New Roman" pitchFamily="18" charset="0"/>
              </a:rPr>
              <a:t>*беседы</a:t>
            </a: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5076056" y="1628775"/>
            <a:ext cx="5204811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FF33CC"/>
                </a:solidFill>
                <a:latin typeface="Times New Roman" pitchFamily="18" charset="0"/>
              </a:rPr>
              <a:t>*образовательная деятельность</a:t>
            </a:r>
            <a:endParaRPr lang="ru-RU" sz="1600" b="1" dirty="0">
              <a:solidFill>
                <a:srgbClr val="FF33CC"/>
              </a:solidFill>
              <a:latin typeface="Times New Roman" pitchFamily="18" charset="0"/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4787900" y="1989138"/>
            <a:ext cx="26590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33CC33"/>
                </a:solidFill>
                <a:latin typeface="Times New Roman" pitchFamily="18" charset="0"/>
              </a:rPr>
              <a:t>*викторины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1219200" y="3962400"/>
            <a:ext cx="60071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CC0099"/>
                </a:solidFill>
                <a:latin typeface="Times New Roman" pitchFamily="18" charset="0"/>
              </a:rPr>
              <a:t>*дидактические,   настольные игры, сюжетно-ролевые, театрализованные игры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395288" y="6021388"/>
            <a:ext cx="6152197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</a:rPr>
              <a:t>* целенаправленные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</a:rPr>
              <a:t>наблюдения</a:t>
            </a:r>
            <a:endParaRPr lang="ru-RU" sz="2800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1187450" y="3068638"/>
            <a:ext cx="52688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совместная деятельность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детей и взрослых</a:t>
            </a: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3635375" y="2420938"/>
            <a:ext cx="41703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3366FF"/>
                </a:solidFill>
                <a:latin typeface="Times New Roman" pitchFamily="18" charset="0"/>
              </a:rPr>
              <a:t>*работа с родителями</a:t>
            </a: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3635375" y="3573463"/>
            <a:ext cx="5346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00CCFF"/>
                </a:solidFill>
                <a:latin typeface="Times New Roman" pitchFamily="18" charset="0"/>
              </a:rPr>
              <a:t>*продуктивная деятельность</a:t>
            </a: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4800600" y="4114800"/>
            <a:ext cx="457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</a:rPr>
              <a:t>самостоятельная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lvl="1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</a:rPr>
              <a:t>деятельность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684213" y="5516563"/>
            <a:ext cx="806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FF6699"/>
                </a:solidFill>
                <a:latin typeface="Times New Roman" pitchFamily="18" charset="0"/>
              </a:rPr>
              <a:t>*использование иллюстративного  материала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/>
      <p:bldP spid="28691" grpId="0"/>
      <p:bldP spid="28692" grpId="0"/>
      <p:bldP spid="28693" grpId="0"/>
      <p:bldP spid="28694" grpId="0"/>
      <p:bldP spid="28695" grpId="0"/>
      <p:bldP spid="28696" grpId="0"/>
      <p:bldP spid="28697" grpId="0"/>
      <p:bldP spid="28698" grpId="0"/>
      <p:bldP spid="28700" grpId="0"/>
      <p:bldP spid="287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Picture 4" descr="468slide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Cloud"/>
          <p:cNvSpPr>
            <a:spLocks noChangeAspect="1" noEditPoints="1" noChangeArrowheads="1"/>
          </p:cNvSpPr>
          <p:nvPr/>
        </p:nvSpPr>
        <p:spPr bwMode="auto">
          <a:xfrm>
            <a:off x="0" y="2492375"/>
            <a:ext cx="8964613" cy="20891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1600" b="1" dirty="0" smtClean="0">
                <a:solidFill>
                  <a:srgbClr val="250698"/>
                </a:solidFill>
              </a:rPr>
              <a:t>1.Дети научатся ухаживать за растениями и познакомятся с условиями их содержания, будут учиться видеть красоту растительного мира.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250698"/>
                </a:solidFill>
              </a:rPr>
              <a:t>2.У детей сформируется знания о росте растений в комнатных условиях.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250698"/>
                </a:solidFill>
              </a:rPr>
              <a:t>3.Формирование навыков правильного ухода за овощными культурами</a:t>
            </a:r>
            <a:endParaRPr lang="ru-RU" sz="2000" b="1" dirty="0" smtClean="0">
              <a:solidFill>
                <a:srgbClr val="250698"/>
              </a:solidFill>
            </a:endParaRPr>
          </a:p>
          <a:p>
            <a:pPr>
              <a:buFontTx/>
              <a:buChar char="•"/>
              <a:defRPr/>
            </a:pPr>
            <a:endParaRPr lang="ru-RU" sz="2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5867400" y="981075"/>
            <a:ext cx="302577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 ожидаемый</a:t>
            </a:r>
          </a:p>
        </p:txBody>
      </p:sp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539750" y="4797425"/>
            <a:ext cx="3240088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 результат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018" y="-2160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66800" y="1371600"/>
            <a:ext cx="6248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1.Беседы с детьми (выявление знаний детей о растениях).      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2.Сбор художественной литературы: стихи, загадки, пословицы, поговорки, 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рассказы,  сказки про овощи, экологические сказки.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3.Приобретение необходимого оборудования  (контейнеры, земля, удобрения, семена).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4.Разбивка огорода на подоконнике.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914400" y="609600"/>
            <a:ext cx="61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1 этап - подготовительный</a:t>
            </a:r>
            <a:endParaRPr lang="ru-RU" sz="4000" dirty="0"/>
          </a:p>
        </p:txBody>
      </p:sp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86" y="3813051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980258"/>
            <a:ext cx="3328988" cy="24967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6956"/>
          <a:stretch/>
        </p:blipFill>
        <p:spPr>
          <a:xfrm rot="20904253">
            <a:off x="5189119" y="3602402"/>
            <a:ext cx="3476292" cy="2760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3810000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4448043" cy="33360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91018"/>
            <a:ext cx="3847976" cy="2885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177</TotalTime>
  <Words>350</Words>
  <Application>Microsoft Office PowerPoint</Application>
  <PresentationFormat>Экран (4:3)</PresentationFormat>
  <Paragraphs>82</Paragraphs>
  <Slides>23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Bookman Old Style</vt:lpstr>
      <vt:lpstr>Calibri</vt:lpstr>
      <vt:lpstr>Impact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 этап - исследовательский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3 этап - заключительный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</dc:creator>
  <cp:lastModifiedBy>Ученик</cp:lastModifiedBy>
  <cp:revision>23</cp:revision>
  <dcterms:created xsi:type="dcterms:W3CDTF">2014-02-25T08:40:02Z</dcterms:created>
  <dcterms:modified xsi:type="dcterms:W3CDTF">2016-02-29T13:13:46Z</dcterms:modified>
</cp:coreProperties>
</file>