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9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6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5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8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4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1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6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1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E52E2-9B87-4EAD-92F9-66B0F2FF6F3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204C-E703-4153-90BE-8466ED233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hyperlink" Target="http://ru.wikipedia.org/wiki/%D0%A3%D0%B4%D0%BC%D1%83%D1%80%D1%82%D1%8B" TargetMode="External"/><Relationship Id="rId3" Type="http://schemas.openxmlformats.org/officeDocument/2006/relationships/slide" Target="slide3.xml"/><Relationship Id="rId21" Type="http://schemas.openxmlformats.org/officeDocument/2006/relationships/slide" Target="slide25.xml"/><Relationship Id="rId7" Type="http://schemas.openxmlformats.org/officeDocument/2006/relationships/slide" Target="slide9.xml"/><Relationship Id="rId12" Type="http://schemas.openxmlformats.org/officeDocument/2006/relationships/slide" Target="slide18.xml"/><Relationship Id="rId17" Type="http://schemas.openxmlformats.org/officeDocument/2006/relationships/slide" Target="slide12.xml"/><Relationship Id="rId25" Type="http://schemas.openxmlformats.org/officeDocument/2006/relationships/slide" Target="slide29.xml"/><Relationship Id="rId2" Type="http://schemas.openxmlformats.org/officeDocument/2006/relationships/image" Target="../media/image13.gif"/><Relationship Id="rId16" Type="http://schemas.openxmlformats.org/officeDocument/2006/relationships/slide" Target="slide19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24" Type="http://schemas.openxmlformats.org/officeDocument/2006/relationships/slide" Target="slide28.xml"/><Relationship Id="rId5" Type="http://schemas.openxmlformats.org/officeDocument/2006/relationships/slide" Target="slide8.xml"/><Relationship Id="rId15" Type="http://schemas.openxmlformats.org/officeDocument/2006/relationships/slide" Target="slide14.xml"/><Relationship Id="rId23" Type="http://schemas.openxmlformats.org/officeDocument/2006/relationships/slide" Target="slide27.xml"/><Relationship Id="rId28" Type="http://schemas.openxmlformats.org/officeDocument/2006/relationships/slide" Target="slide31.xml"/><Relationship Id="rId10" Type="http://schemas.openxmlformats.org/officeDocument/2006/relationships/slide" Target="slide11.xml"/><Relationship Id="rId19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5.xml"/><Relationship Id="rId14" Type="http://schemas.openxmlformats.org/officeDocument/2006/relationships/slide" Target="slide15.xml"/><Relationship Id="rId22" Type="http://schemas.openxmlformats.org/officeDocument/2006/relationships/slide" Target="slide26.xml"/><Relationship Id="rId27" Type="http://schemas.openxmlformats.org/officeDocument/2006/relationships/slide" Target="slide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zzboostersuniversity.com/wp-content/uploads/2016/08/cb4106aac01af9d68c6e38304528f9257cc9c91c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88640"/>
            <a:ext cx="11291577" cy="63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2420888"/>
            <a:ext cx="9937104" cy="1470025"/>
          </a:xfrm>
        </p:spPr>
        <p:txBody>
          <a:bodyPr>
            <a:normAutofit/>
          </a:bodyPr>
          <a:lstStyle/>
          <a:p>
            <a:r>
              <a:rPr lang="ru-RU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– </a:t>
            </a:r>
            <a:r>
              <a:rPr lang="ru-RU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многонациональная </a:t>
            </a:r>
            <a:r>
              <a:rPr lang="ru-RU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ru-RU" sz="4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4664"/>
            <a:ext cx="8424936" cy="61926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предки дружбу завещали,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земли родной покой,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труде и правде закаляться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махать на все рукой.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многолик народ России!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 мудрости не счесть: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долгу — слава и бесславье,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 делам — почет и честь!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заветы нынче в моде,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правда жизни только в том,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род у каждого отдельный,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Россия — общий дом!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Иванов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364"/>
            <a:ext cx="9108504" cy="1104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112568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один народ от другого?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общего у всех народов населяющих нашу страну?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удаётся народам жить дружно? Почему часто возникают конфликты между людьми разных национальностей?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всем народам нужно относиться друг к другу, чтобы жить как одна семья?</a:t>
            </a:r>
          </a:p>
        </p:txBody>
      </p:sp>
    </p:spTree>
    <p:extLst>
      <p:ext uri="{BB962C8B-B14F-4D97-AF65-F5344CB8AC3E}">
        <p14:creationId xmlns:p14="http://schemas.microsoft.com/office/powerpoint/2010/main" val="30856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mastergrad.com/thumbnails/forum_post_attachment/ee/1a/c8/ee1ac89a720a9b753ff35083e602f4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71" y="92045"/>
            <a:ext cx="4824536" cy="6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кат\Downloads\Обои на рабочий стол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1268760"/>
            <a:ext cx="9142738" cy="51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92364"/>
            <a:ext cx="9108504" cy="110438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XIV-XV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92364"/>
            <a:ext cx="9108504" cy="110438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XIV-XV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Скат\Downloads\culture_XV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6896"/>
            <a:ext cx="7474396" cy="55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-105244"/>
            <a:ext cx="9108504" cy="110438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писатели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C:\Users\Скат\Downloads\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99144"/>
            <a:ext cx="368428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кат\Downloads\main_DSC05038_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30726"/>
            <a:ext cx="3144590" cy="412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Скат\Downloads\ap_cheh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6738" y="999144"/>
            <a:ext cx="3264842" cy="44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-105244"/>
            <a:ext cx="9108504" cy="110438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сыновях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C:\Users\Скат\Download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36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-105244"/>
            <a:ext cx="9108504" cy="1104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836712"/>
            <a:ext cx="85845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население определенной страны.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(от лат.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племя, народ), историческая общность людей, складывающаяся в процессе формирования общности их территории, экономических связей, литературного языка, этнических особенностей культуры и характера. Складывается из различных племен и народностей.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принадлежность к той или иной нации – не определяется местом рождения. Если место рождения человека по каким-то обстоятельствам пришлось за границами его страны, это не означает, что он принимает национальность той страны, в которой родился.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лица, родившиеся в одном государстве, проживающие, либо проживавшие в нём и обладающие признаками общности культурного наследия.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преданность и любовь к своему отечеству, к своему народу.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-30063"/>
            <a:ext cx="9108504" cy="11043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олерантность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911893"/>
            <a:ext cx="858450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слова “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с разных языков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Готовность и способность без протеста воспринимать личность или вещь</a:t>
            </a: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Уважение свободы другого, его образа мысли, поведения, политических и религиозных взгляд</a:t>
            </a: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Проявление великодушия в отношении других</a:t>
            </a: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Прощение, снисхождение, мягкость, сострадание, благосклонность, терпение, расположенность</a:t>
            </a: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Персидский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Терпение, терпимость, выносливость, готовность к примирению.</a:t>
            </a:r>
          </a:p>
        </p:txBody>
      </p:sp>
    </p:spTree>
    <p:extLst>
      <p:ext uri="{BB962C8B-B14F-4D97-AF65-F5344CB8AC3E}">
        <p14:creationId xmlns:p14="http://schemas.microsoft.com/office/powerpoint/2010/main" val="14346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-30063"/>
            <a:ext cx="9108504" cy="11043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олерантность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4" y="836712"/>
            <a:ext cx="8584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признанию или практическое признание и уважение убеждений и действий других людей.</a:t>
            </a:r>
          </a:p>
        </p:txBody>
      </p:sp>
      <p:pic>
        <p:nvPicPr>
          <p:cNvPr id="18434" name="Picture 2" descr="C:\Users\Скат\Downloads\tolerantn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" b="6729"/>
          <a:stretch/>
        </p:blipFill>
        <p:spPr bwMode="auto">
          <a:xfrm>
            <a:off x="1868275" y="1844824"/>
            <a:ext cx="5463902" cy="48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239" y="92364"/>
            <a:ext cx="7772400" cy="110438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Вавилонская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watb.ru/files/sw/1/naboo/02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6" y="1196752"/>
            <a:ext cx="8400766" cy="52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-30063"/>
            <a:ext cx="9108504" cy="11043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олерантность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C:\Users\Скат\Downloads\tolerantno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Флаг, &lt;a href=&quot;/guides/7227.html&quot;&gt;&lt;b&gt;1991&lt;/b&gt;&lt;/a&gt;"/>
          <p:cNvPicPr>
            <a:picLocks noChangeAspect="1" noChangeArrowheads="1"/>
          </p:cNvPicPr>
          <p:nvPr/>
        </p:nvPicPr>
        <p:blipFill>
          <a:blip r:embed="rId2">
            <a:lum bright="73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России проживает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180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28916" cy="52578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 tooltip="Аварцы"/>
              </a:rPr>
              <a:t>Аварцы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 tooltip="Адыги"/>
              </a:rPr>
              <a:t>Адыгеи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 tooltip="Азербайджанцы"/>
              </a:rPr>
              <a:t>Азербайджанцы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 tooltip="Алтайцы"/>
              </a:rPr>
              <a:t>Алтайцы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 tooltip="Армяне"/>
              </a:rPr>
              <a:t>Армяне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action="ppaction://hlinksldjump" tooltip="Балкарцы"/>
              </a:rPr>
              <a:t>Балкарцы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sldjump" tooltip="Башкиры"/>
              </a:rPr>
              <a:t>Башкиры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action="ppaction://hlinksldjump" tooltip="Белорусы"/>
              </a:rPr>
              <a:t>Белорусы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action="ppaction://hlinksldjump" tooltip="Буряты"/>
              </a:rPr>
              <a:t>Буряты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action="ppaction://hlinksldjump" tooltip="Даргинцы"/>
              </a:rPr>
              <a:t>Даргинцы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action="ppaction://hlinksldjump" tooltip="Евреи"/>
              </a:rPr>
              <a:t>Евреи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2" action="ppaction://hlinksldjump" tooltip="Ингуши"/>
              </a:rPr>
              <a:t>Ингуши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endParaRPr lang="ru-RU" sz="6400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500430" y="1600200"/>
            <a:ext cx="2281254" cy="4614882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3" action="ppaction://hlinksldjump" tooltip="Кабардинцы"/>
              </a:rPr>
              <a:t>Кабардинцы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4" action="ppaction://hlinksldjump" tooltip="Казахи"/>
              </a:rPr>
              <a:t>Казахи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action="ppaction://hlinksldjump" tooltip="Калмыки"/>
              </a:rPr>
              <a:t>Калмыки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5" action="ppaction://hlinksldjump" tooltip="Карачаевцы"/>
              </a:rPr>
              <a:t>Карачаевцы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6" action="ppaction://hlinksldjump" tooltip="Карелы"/>
              </a:rPr>
              <a:t>Карелы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  <a:hlinkClick r:id="rId17" action="ppaction://hlinksldjump" tooltip="Киргизы"/>
              </a:rPr>
              <a:t>Киргизы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  <a:hlinkClick r:id="rId18" action="ppaction://hlinksldjump" tooltip="Коми"/>
              </a:rPr>
              <a:t>Коми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  <a:hlinkClick r:id="rId18" action="ppaction://hlinksldjump" tooltip="Коми-пермяки"/>
              </a:rPr>
              <a:t>Коми-пермяки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  <a:hlinkClick r:id="rId19" action="ppaction://hlinksldjump" tooltip="Кумыки"/>
              </a:rPr>
              <a:t>Кумыки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  <a:hlinkClick r:id="rId20" action="ppaction://hlinksldjump" tooltip="Лезгины"/>
              </a:rPr>
              <a:t>Лезгины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  <a:hlinkClick r:id="rId20" action="ppaction://hlinksldjump" tooltip="Марийцы"/>
              </a:rPr>
              <a:t>Марийцы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1500174"/>
            <a:ext cx="2214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1" action="ppaction://hlinksldjump" tooltip="Мордва"/>
              </a:rPr>
              <a:t>Мордва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2" action="ppaction://hlinksldjump" tooltip="Немцы"/>
              </a:rPr>
              <a:t>Немцы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3" action="ppaction://hlinksldjump" tooltip="Осетины"/>
              </a:rPr>
              <a:t>Осетины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4" action="ppaction://hlinksldjump" tooltip="Русские"/>
              </a:rPr>
              <a:t>Русские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5" action="ppaction://hlinksldjump" tooltip="Татары"/>
              </a:rPr>
              <a:t>Татары</a:t>
            </a:r>
            <a:endParaRPr lang="ru-RU" sz="2400" dirty="0" smtClean="0">
              <a:latin typeface="Times New Roman" pitchFamily="18" charset="0"/>
              <a:cs typeface="Times New Roman" pitchFamily="18" charset="0"/>
              <a:hlinkClick r:id="rId26" tooltip="Удмурты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7" action="ppaction://hlinksldjump" tooltip="Удмурты"/>
              </a:rPr>
              <a:t>Удмурты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8" action="ppaction://hlinksldjump" tooltip="Украинцы"/>
              </a:rPr>
              <a:t>Украинцы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 tooltip="Черкессы"/>
              </a:rPr>
              <a:t>Черкесы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 tooltip="Чеченцы"/>
              </a:rPr>
              <a:t>Чеченцы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 tooltip="Чуваши"/>
              </a:rPr>
              <a:t>Чуваши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Чукчи </a:t>
            </a:r>
            <a:endParaRPr lang="ru-RU" sz="2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buClr>
                <a:srgbClr val="0000FF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 tooltip="Якуты"/>
              </a:rPr>
              <a:t>Якуты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3" y="2276872"/>
            <a:ext cx="85845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нашей страны проживает более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народов, крупнейшими из которых являются русские (115 млн. человек или 80% населения страны), татары (5,5 млн. человек), украинцы (около 3 млн. человек), башкиры, чуваши, чеченцы и армяне, численность которых превышает 1 млн.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5376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2157" y="1988840"/>
            <a:ext cx="85845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республики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краев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автономная область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автономных округа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города федерального значения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областей.</a:t>
            </a:r>
          </a:p>
        </p:txBody>
      </p:sp>
    </p:spTree>
    <p:extLst>
      <p:ext uri="{BB962C8B-B14F-4D97-AF65-F5344CB8AC3E}">
        <p14:creationId xmlns:p14="http://schemas.microsoft.com/office/powerpoint/2010/main" val="41587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4680" y="-11113"/>
            <a:ext cx="85845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18 марта 2014 года после присоединения Республики Крым к России и образования двух новых субъектов — Республики Крым и города федерального значения Севастополя субъектов в Российской Федерации стало 85.</a:t>
            </a:r>
          </a:p>
        </p:txBody>
      </p:sp>
      <p:pic>
        <p:nvPicPr>
          <p:cNvPr id="20482" name="Picture 2" descr="C:\Users\Скат\Downloads\f7108094a4cf2d4e4bf8f44928777f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42790"/>
            <a:ext cx="6516216" cy="43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7920" y="1916832"/>
            <a:ext cx="85845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языком России на всей её территории в соответствии со статьей 68 Конституции является русский язык, 37 государственных языков в республиках России, 15 языков имеют официальный статус.</a:t>
            </a:r>
          </a:p>
        </p:txBody>
      </p:sp>
    </p:spTree>
    <p:extLst>
      <p:ext uri="{BB962C8B-B14F-4D97-AF65-F5344CB8AC3E}">
        <p14:creationId xmlns:p14="http://schemas.microsoft.com/office/powerpoint/2010/main" val="30252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38660"/>
            <a:ext cx="448845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Шолохов</a:t>
            </a: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оветский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писатель и общественный деятель, лауреат Нобелевской премии по литературе «за художественную силу и цельность эпоса о Донском казачестве в переломное для России время»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автор таких произведений как «Тихий Дон», «Поднятая целина», «Они сражались за Родину», «Судьба человека».</a:t>
            </a: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Скат\Downloads\46038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5" y="138659"/>
            <a:ext cx="3960814" cy="64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15006" y="836712"/>
            <a:ext cx="448845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Расул Гамзатов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оветский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российский поэт, публицист, политический деятель, народный поэт Дагестанской АССР. Он является автором слов одной из самых известных и любимых песен о войне «Журавли».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Скат\Downloads\I50oIllo5lsW_rasul-gamza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6" y="476672"/>
            <a:ext cx="4302070" cy="59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39800"/>
            <a:ext cx="81440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фразы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Нация …..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Национальный характер ……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Культура межнационального общения заключается в ……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Для того чтобы народы не враждовали друг с другом, я предлагаю ……</a:t>
            </a:r>
          </a:p>
        </p:txBody>
      </p:sp>
    </p:spTree>
    <p:extLst>
      <p:ext uri="{BB962C8B-B14F-4D97-AF65-F5344CB8AC3E}">
        <p14:creationId xmlns:p14="http://schemas.microsoft.com/office/powerpoint/2010/main" val="5732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39800"/>
            <a:ext cx="814407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текст рекламного ролика или агитационного плаката, призывающих к дружбе между людьми разных национальностей.</a:t>
            </a:r>
          </a:p>
        </p:txBody>
      </p:sp>
    </p:spTree>
    <p:extLst>
      <p:ext uri="{BB962C8B-B14F-4D97-AF65-F5344CB8AC3E}">
        <p14:creationId xmlns:p14="http://schemas.microsoft.com/office/powerpoint/2010/main" val="36517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364"/>
            <a:ext cx="9108504" cy="1104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– многонациональная страна»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84976" cy="51125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многонациональном характере нашего государства как результате объективного исторического развития; формировать у учащихся разных национальностей и вероисповеданий понятия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РОССИЯНЕ»  -  единый многонациональный  народ нашей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России.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39800"/>
            <a:ext cx="81440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 России»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народов в России  живет,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новым вершинам  Отчизну ведет.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единстве народов сила  страны.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России дружбой  сильны!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порой разный и  разная вера.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стали для всех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образцом и примером.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России дружны с  детских лет,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этом, пожалуй, наш  главный секрет.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игры у нас и забавы,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школа и общее  право.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солнце, земля, где  живем,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вместе и вместе  растем!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Веденяпин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scowchronology.ru/sites/default/files/images/culture/culture_XVI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8144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364"/>
            <a:ext cx="9108504" cy="1104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9246640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говорит закон.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Мы — дети разных народов, мы — один народ.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Многонациональная культура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0098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364"/>
            <a:ext cx="9108504" cy="1104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784976" cy="511256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научиться уважительно относиться к людям другой национальности?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1" name="Picture 9" descr="C:\Users\Скат\Downloads\Субъекты_Российской_Федерации_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" y="260648"/>
            <a:ext cx="9085421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84976" cy="511256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Конституции Российской Федерации: «Государство гарантирует равенство прав и свобод человека 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объединениям».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8497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 ст. 3 Конституции Российской Федерации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«носителем суверенитета и единственным источником власти в Российской Федерации является ее многонациональный народ».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 ст. 29 Конституции Российской Федерации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допускаются пропаганда или агитация, возбуждающие социальную, расовую, национальную или религиозную ненависть и вражду. Запрещается пропаганда социального, расового, национального, религиозного или языкового превосходства».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Что означают слова многонациональный народ?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Чем можно подтвердить тот факт, что наша страна многонациональная?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Какой народ был основателем нашего огромного государства?</a:t>
            </a:r>
          </a:p>
        </p:txBody>
      </p:sp>
    </p:spTree>
    <p:extLst>
      <p:ext uri="{BB962C8B-B14F-4D97-AF65-F5344CB8AC3E}">
        <p14:creationId xmlns:p14="http://schemas.microsoft.com/office/powerpoint/2010/main" val="2892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990</Words>
  <Application>Microsoft Office PowerPoint</Application>
  <PresentationFormat>Экран (4:3)</PresentationFormat>
  <Paragraphs>148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«Россия – многонациональная страна»</vt:lpstr>
      <vt:lpstr>Вавилонская башня</vt:lpstr>
      <vt:lpstr>«Россия – многонациональная страна»</vt:lpstr>
      <vt:lpstr>План урока</vt:lpstr>
      <vt:lpstr>Проблемный вопрос.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Проблемный вопросы: </vt:lpstr>
      <vt:lpstr>Презентация PowerPoint</vt:lpstr>
      <vt:lpstr>Великий Новгород XIV-XV вв.</vt:lpstr>
      <vt:lpstr>Москва XIV-XV вв.</vt:lpstr>
      <vt:lpstr>Русские поэты и писатели</vt:lpstr>
      <vt:lpstr>Древняя притча о трёх сыновях</vt:lpstr>
      <vt:lpstr>Словарная работа</vt:lpstr>
      <vt:lpstr>Толерантность</vt:lpstr>
      <vt:lpstr>Толерантность</vt:lpstr>
      <vt:lpstr>Толерантность</vt:lpstr>
      <vt:lpstr>На территории России проживает  более 180 народов.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«Россия – многонациональная страна»</dc:title>
  <dc:creator>Скат</dc:creator>
  <cp:lastModifiedBy>Скат</cp:lastModifiedBy>
  <cp:revision>12</cp:revision>
  <dcterms:created xsi:type="dcterms:W3CDTF">2018-11-15T21:08:36Z</dcterms:created>
  <dcterms:modified xsi:type="dcterms:W3CDTF">2018-11-15T22:20:53Z</dcterms:modified>
</cp:coreProperties>
</file>