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84" r:id="rId5"/>
    <p:sldId id="271" r:id="rId6"/>
    <p:sldId id="272" r:id="rId7"/>
    <p:sldId id="273" r:id="rId8"/>
    <p:sldId id="276" r:id="rId9"/>
    <p:sldId id="277" r:id="rId10"/>
    <p:sldId id="278" r:id="rId11"/>
    <p:sldId id="285" r:id="rId12"/>
    <p:sldId id="286" r:id="rId13"/>
    <p:sldId id="287" r:id="rId14"/>
    <p:sldId id="288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zlavintezet.elte.hu/russian/segedanyag/tanari_ma_anyagok/azimov_slovar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723" y="2924944"/>
            <a:ext cx="4008649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/>
                </a:solidFill>
              </a:rPr>
              <a:t>РУССКИЙ ЯЗЫК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2019г. и 2020г.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25144"/>
            <a:ext cx="4471974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Медведева Е.Г.,</a:t>
            </a:r>
          </a:p>
          <a:p>
            <a:r>
              <a:rPr lang="ru-RU" sz="2400" dirty="0" smtClean="0"/>
              <a:t>доцент кафедры СГД</a:t>
            </a:r>
          </a:p>
          <a:p>
            <a:r>
              <a:rPr lang="ru-RU" sz="2400" dirty="0" smtClean="0"/>
              <a:t>ТОГИРРО</a:t>
            </a:r>
          </a:p>
          <a:p>
            <a:r>
              <a:rPr lang="en-US" sz="2400" dirty="0"/>
              <a:t>k</a:t>
            </a:r>
            <a:r>
              <a:rPr lang="en-US" sz="2400" dirty="0" smtClean="0"/>
              <a:t>afedra_filologia@mail.ru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291" t="23044" r="30477" b="15398"/>
          <a:stretch>
            <a:fillRect/>
          </a:stretch>
        </p:blipFill>
        <p:spPr bwMode="auto">
          <a:xfrm>
            <a:off x="4932040" y="1532642"/>
            <a:ext cx="3857652" cy="218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school67.tgl.ru/sp/pic/Image/2015/oge/o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17182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http://szlavintezet.elte.hu/russian/segedanyag/tanari_ma_anyagok/azimov_slovar.pdf</a:t>
            </a:r>
            <a:endParaRPr lang="ru-RU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04" t="15152" r="25152" b="10662"/>
          <a:stretch>
            <a:fillRect/>
          </a:stretch>
        </p:blipFill>
        <p:spPr bwMode="auto">
          <a:xfrm>
            <a:off x="1214414" y="1071546"/>
            <a:ext cx="7500990" cy="463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868" y="6000768"/>
            <a:ext cx="537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Правило – способ действия с языковым материалом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8977650">
            <a:off x="454132" y="3149796"/>
            <a:ext cx="110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алгоритм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1357882">
            <a:off x="485338" y="3918420"/>
            <a:ext cx="131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0536364">
            <a:off x="507085" y="4598084"/>
            <a:ext cx="244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интеллектуальна карта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734217">
            <a:off x="661119" y="5825310"/>
            <a:ext cx="122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шпаргалка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Формулировка вариантов ответа</a:t>
            </a:r>
            <a:br>
              <a:rPr lang="ru-RU" sz="2400" dirty="0" smtClean="0"/>
            </a:br>
            <a:r>
              <a:rPr lang="ru-RU" sz="2400" dirty="0" smtClean="0"/>
              <a:t>- понятийное поле, актуализация способов действия с терминами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Задание 2 Синтаксический анализ</a:t>
            </a:r>
          </a:p>
          <a:p>
            <a:pPr>
              <a:buNone/>
            </a:pPr>
            <a:r>
              <a:rPr lang="ru-RU" dirty="0" smtClean="0"/>
              <a:t>    Какие из перечисленных утверждений являются верными? Укажите номера ответов.</a:t>
            </a:r>
          </a:p>
          <a:p>
            <a:pPr lvl="0">
              <a:buNone/>
            </a:pPr>
            <a:r>
              <a:rPr lang="ru-RU" dirty="0" smtClean="0"/>
              <a:t>1) Придаточная часть сложноподчинённого предложения 1 представлена односоставным неопределённо-личным предложением.</a:t>
            </a:r>
          </a:p>
          <a:p>
            <a:pPr lvl="0">
              <a:buNone/>
            </a:pPr>
            <a:r>
              <a:rPr lang="ru-RU" dirty="0" smtClean="0"/>
              <a:t>2) Подлежащее в третьей части сложного предложения 2 выражено относительным местоимением. </a:t>
            </a:r>
          </a:p>
          <a:p>
            <a:pPr lvl="0">
              <a:buNone/>
            </a:pPr>
            <a:r>
              <a:rPr lang="ru-RU" dirty="0" smtClean="0"/>
              <a:t>3) Грамматическая основа предложения 3 – </a:t>
            </a:r>
            <a:r>
              <a:rPr lang="ru-RU" i="1" dirty="0" smtClean="0"/>
              <a:t>бумага идёт.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4) В сложном предложении 4 есть придаточное изъяснительное.</a:t>
            </a:r>
          </a:p>
          <a:p>
            <a:pPr lvl="0">
              <a:buNone/>
            </a:pPr>
            <a:r>
              <a:rPr lang="ru-RU" dirty="0" smtClean="0"/>
              <a:t>5) Предложение 5 структурно неполное.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Формулировка вариантов ответа</a:t>
            </a:r>
            <a:br>
              <a:rPr lang="ru-RU" sz="2400" dirty="0" smtClean="0"/>
            </a:br>
            <a:r>
              <a:rPr lang="ru-RU" sz="2400" dirty="0" smtClean="0"/>
              <a:t>- понятийное поле, актуализация способов действия с терминами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Задание 2 </a:t>
            </a:r>
            <a:r>
              <a:rPr lang="ru-RU" i="1" dirty="0" smtClean="0">
                <a:solidFill>
                  <a:srgbClr val="FF0000"/>
                </a:solidFill>
              </a:rPr>
              <a:t>Синтаксический </a:t>
            </a:r>
            <a:r>
              <a:rPr lang="ru-RU" i="1" dirty="0" smtClean="0"/>
              <a:t>анализ</a:t>
            </a:r>
          </a:p>
          <a:p>
            <a:pPr>
              <a:buNone/>
            </a:pPr>
            <a:r>
              <a:rPr lang="ru-RU" dirty="0" smtClean="0"/>
              <a:t>    Какие из перечисленных утверждений являются верными? Укажите номера ответов.</a:t>
            </a:r>
          </a:p>
          <a:p>
            <a:pPr lvl="0">
              <a:buNone/>
            </a:pPr>
            <a:r>
              <a:rPr lang="ru-RU" dirty="0" smtClean="0"/>
              <a:t>1) </a:t>
            </a:r>
            <a:r>
              <a:rPr lang="ru-RU" dirty="0" smtClean="0">
                <a:solidFill>
                  <a:srgbClr val="FF0000"/>
                </a:solidFill>
              </a:rPr>
              <a:t>Придаточная </a:t>
            </a:r>
            <a:r>
              <a:rPr lang="ru-RU" dirty="0" smtClean="0"/>
              <a:t>часть </a:t>
            </a:r>
            <a:r>
              <a:rPr lang="ru-RU" dirty="0" smtClean="0">
                <a:solidFill>
                  <a:srgbClr val="FF0000"/>
                </a:solidFill>
              </a:rPr>
              <a:t>сложноподчинённого </a:t>
            </a:r>
            <a:r>
              <a:rPr lang="ru-RU" dirty="0" smtClean="0"/>
              <a:t>предложения 1 представлена </a:t>
            </a:r>
            <a:r>
              <a:rPr lang="ru-RU" dirty="0" smtClean="0">
                <a:solidFill>
                  <a:srgbClr val="FF0000"/>
                </a:solidFill>
              </a:rPr>
              <a:t>односоставным неопределённо-личным </a:t>
            </a:r>
            <a:r>
              <a:rPr lang="ru-RU" dirty="0" smtClean="0"/>
              <a:t>предложением.</a:t>
            </a:r>
          </a:p>
          <a:p>
            <a:pPr lvl="0">
              <a:buNone/>
            </a:pPr>
            <a:r>
              <a:rPr lang="ru-RU" dirty="0" smtClean="0"/>
              <a:t>2) </a:t>
            </a:r>
            <a:r>
              <a:rPr lang="ru-RU" dirty="0" smtClean="0">
                <a:solidFill>
                  <a:srgbClr val="FF0000"/>
                </a:solidFill>
              </a:rPr>
              <a:t>Подлежащее</a:t>
            </a:r>
            <a:r>
              <a:rPr lang="ru-RU" dirty="0" smtClean="0"/>
              <a:t> в третьей части </a:t>
            </a:r>
            <a:r>
              <a:rPr lang="ru-RU" dirty="0" smtClean="0">
                <a:solidFill>
                  <a:srgbClr val="FF0000"/>
                </a:solidFill>
              </a:rPr>
              <a:t>сложного</a:t>
            </a:r>
            <a:r>
              <a:rPr lang="ru-RU" dirty="0" smtClean="0"/>
              <a:t> предложения 2 выражено </a:t>
            </a:r>
            <a:r>
              <a:rPr lang="ru-RU" dirty="0" smtClean="0">
                <a:solidFill>
                  <a:srgbClr val="FF0000"/>
                </a:solidFill>
              </a:rPr>
              <a:t>относительным местоимением</a:t>
            </a:r>
            <a:r>
              <a:rPr lang="ru-RU" dirty="0" smtClean="0"/>
              <a:t>. </a:t>
            </a:r>
          </a:p>
          <a:p>
            <a:pPr lvl="0">
              <a:buNone/>
            </a:pPr>
            <a:r>
              <a:rPr lang="ru-RU" dirty="0" smtClean="0"/>
              <a:t>3) </a:t>
            </a:r>
            <a:r>
              <a:rPr lang="ru-RU" dirty="0" smtClean="0">
                <a:solidFill>
                  <a:srgbClr val="FF0000"/>
                </a:solidFill>
              </a:rPr>
              <a:t>Грамматическая основа </a:t>
            </a:r>
            <a:r>
              <a:rPr lang="ru-RU" dirty="0" smtClean="0"/>
              <a:t>предложения 3 – </a:t>
            </a:r>
            <a:r>
              <a:rPr lang="ru-RU" i="1" dirty="0" smtClean="0"/>
              <a:t>бумага идёт.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4) В сложном предложении 4 есть придаточное </a:t>
            </a:r>
            <a:r>
              <a:rPr lang="ru-RU" dirty="0" smtClean="0">
                <a:solidFill>
                  <a:srgbClr val="FF0000"/>
                </a:solidFill>
              </a:rPr>
              <a:t>изъяснительное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dirty="0" smtClean="0"/>
              <a:t>5) Предложение 5 </a:t>
            </a:r>
            <a:r>
              <a:rPr lang="ru-RU" dirty="0" smtClean="0">
                <a:solidFill>
                  <a:srgbClr val="FF0000"/>
                </a:solidFill>
              </a:rPr>
              <a:t>структурно неполное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действия ученика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нахожу </a:t>
            </a:r>
          </a:p>
          <a:p>
            <a:r>
              <a:rPr lang="ru-RU" dirty="0" smtClean="0"/>
              <a:t>Я подчеркну (выделю)</a:t>
            </a:r>
          </a:p>
          <a:p>
            <a:r>
              <a:rPr lang="ru-RU" dirty="0" smtClean="0"/>
              <a:t>Проверяю себя</a:t>
            </a:r>
          </a:p>
          <a:p>
            <a:r>
              <a:rPr lang="ru-RU" dirty="0" smtClean="0"/>
              <a:t>Задаю вопрос</a:t>
            </a:r>
          </a:p>
          <a:p>
            <a:r>
              <a:rPr lang="ru-RU" dirty="0" smtClean="0"/>
              <a:t>Перепроверяю себя</a:t>
            </a:r>
          </a:p>
          <a:p>
            <a:r>
              <a:rPr lang="ru-RU" dirty="0" smtClean="0"/>
              <a:t>Ищу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548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(1) Древесная целлюлоза, которую получают из самых разных лесных пород: ели, сосны, эвкалипта, тополя, берёзы, каштана, является основным сырьём для производства бумаги. (2) Самый экономичный способ получения древесной целлюлозы – механический: на деревообрабатывающем предприятии лесоматериалы измельчаются до крошки, которая смешивается с водой. (3) Бумага, изготовленная на основе такой целлюлозы, непрочна и чаще всего идет на производство, например, газет. (4) Бумагу более высокого качества делают из целлюлозы, полученной химическим способом: деревянный брус режется на мелкие щепы, которые погружаются в химический раствор и нагреваются под давлением. (5) Из такой древесной массы изготавливают бумагу для книг, брошюр и модных журналов, а также прочные обёрточные материалы.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647683">
            <a:off x="2500298" y="5929330"/>
            <a:ext cx="514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созерцая, не выполнишь лингвистический анализ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16" t="15152" r="25152" b="10663"/>
          <a:stretch>
            <a:fillRect/>
          </a:stretch>
        </p:blipFill>
        <p:spPr bwMode="auto">
          <a:xfrm>
            <a:off x="285720" y="714356"/>
            <a:ext cx="866071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04" t="15152" r="25152" b="9084"/>
          <a:stretch>
            <a:fillRect/>
          </a:stretch>
        </p:blipFill>
        <p:spPr bwMode="auto">
          <a:xfrm>
            <a:off x="214282" y="823393"/>
            <a:ext cx="8643997" cy="545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99" t="14206" r="24569" b="10031"/>
          <a:stretch>
            <a:fillRect/>
          </a:stretch>
        </p:blipFill>
        <p:spPr bwMode="auto">
          <a:xfrm>
            <a:off x="285720" y="1214422"/>
            <a:ext cx="8072494" cy="503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16" t="15152" r="25152" b="10663"/>
          <a:stretch>
            <a:fillRect/>
          </a:stretch>
        </p:blipFill>
        <p:spPr bwMode="auto">
          <a:xfrm>
            <a:off x="63806" y="500042"/>
            <a:ext cx="8723036" cy="53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04" t="15152" r="25152" b="10663"/>
          <a:stretch>
            <a:fillRect/>
          </a:stretch>
        </p:blipFill>
        <p:spPr bwMode="auto">
          <a:xfrm>
            <a:off x="214282" y="428604"/>
            <a:ext cx="8715436" cy="53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16" t="40733" r="25167" b="9084"/>
          <a:stretch>
            <a:fillRect/>
          </a:stretch>
        </p:blipFill>
        <p:spPr bwMode="auto">
          <a:xfrm>
            <a:off x="1214414" y="2428868"/>
            <a:ext cx="6786578" cy="280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516" t="15152" r="25152" b="35187"/>
          <a:stretch>
            <a:fillRect/>
          </a:stretch>
        </p:blipFill>
        <p:spPr bwMode="auto">
          <a:xfrm>
            <a:off x="2500266" y="4143356"/>
            <a:ext cx="66437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6516" t="15152" r="25726" b="39790"/>
          <a:stretch>
            <a:fillRect/>
          </a:stretch>
        </p:blipFill>
        <p:spPr bwMode="auto">
          <a:xfrm>
            <a:off x="0" y="0"/>
            <a:ext cx="6929486" cy="25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04" t="15152" r="25152" b="9084"/>
          <a:stretch>
            <a:fillRect/>
          </a:stretch>
        </p:blipFill>
        <p:spPr bwMode="auto">
          <a:xfrm>
            <a:off x="214249" y="428604"/>
            <a:ext cx="8929751" cy="56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04" t="15152" r="25152" b="12241"/>
          <a:stretch>
            <a:fillRect/>
          </a:stretch>
        </p:blipFill>
        <p:spPr bwMode="auto">
          <a:xfrm>
            <a:off x="0" y="214290"/>
            <a:ext cx="79078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20750560">
            <a:off x="269720" y="4257681"/>
            <a:ext cx="88276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b="1" dirty="0" smtClean="0"/>
              <a:t>Лингвистический анализ как стратегическое направление </a:t>
            </a:r>
          </a:p>
          <a:p>
            <a:pPr>
              <a:buNone/>
            </a:pPr>
            <a:r>
              <a:rPr lang="ru-RU" b="1" dirty="0" smtClean="0"/>
              <a:t>в методике обучения русскому языку: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от формально-логического к содержательно-смысловому обучению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орфографическому, морфологическому, пунктуационному, синтаксическому анализу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20610473">
            <a:off x="2975429" y="5648130"/>
            <a:ext cx="5972188" cy="417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Методические материалы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352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РУССКИЙ ЯЗЫК 2019г. и 2020г.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http://szlavintezet.elte.hu/russian/segedanyag/tanari_ma_anyagok/azimov_slovar.pdf</vt:lpstr>
      <vt:lpstr>Формулировка вариантов ответа - понятийное поле, актуализация способов действия с терминами</vt:lpstr>
      <vt:lpstr>Формулировка вариантов ответа - понятийное поле, актуализация способов действия с терминами</vt:lpstr>
      <vt:lpstr>Способ действия ученика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cp:lastPrinted>2019-10-25T04:22:56Z</cp:lastPrinted>
  <dcterms:created xsi:type="dcterms:W3CDTF">2019-10-19T12:54:01Z</dcterms:created>
  <dcterms:modified xsi:type="dcterms:W3CDTF">2019-10-26T05:09:05Z</dcterms:modified>
</cp:coreProperties>
</file>