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77" r:id="rId11"/>
    <p:sldId id="262" r:id="rId12"/>
    <p:sldId id="263" r:id="rId13"/>
    <p:sldId id="264" r:id="rId14"/>
    <p:sldId id="265" r:id="rId15"/>
    <p:sldId id="273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1" autoAdjust="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4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3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4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0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6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3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3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7A4F-A289-417A-BEBC-607FCB34A094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BCB4-4C13-401D-9F46-663A790B7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7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63.wmf"/><Relationship Id="rId26" Type="http://schemas.openxmlformats.org/officeDocument/2006/relationships/image" Target="../media/image67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68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48464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параметрами на ЕГЭ</a:t>
            </a:r>
            <a:b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1.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 1 г. Тюмени</a:t>
            </a:r>
          </a:p>
          <a:p>
            <a:pPr>
              <a:defRPr/>
            </a:pP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Тютина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Шамилевна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9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2" y="476672"/>
            <a:ext cx="849487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2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4776"/>
            <a:ext cx="5734703" cy="49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223" y="656884"/>
            <a:ext cx="2867142" cy="39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466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4" y="1479968"/>
            <a:ext cx="1940012" cy="84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560" y="1079858"/>
            <a:ext cx="14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95" y="2420888"/>
            <a:ext cx="545660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4460" y="30068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Подставляя эти значения в первое уравнение видим, что ему удовлетворяет только а= - 2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0" y="3720078"/>
            <a:ext cx="190521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9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8643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46548"/>
            <a:ext cx="5414718" cy="4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8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833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592" y="9667"/>
            <a:ext cx="3662613" cy="89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233" y="937347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х это уравнение линейное.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50" y="537237"/>
            <a:ext cx="183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8" y="1703132"/>
            <a:ext cx="3765454" cy="7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6320" y="1337457"/>
            <a:ext cx="5210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Воспользуемся общими выводами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778" y="1703132"/>
            <a:ext cx="3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7202" y="1903187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имеет решениями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804" y="1949737"/>
            <a:ext cx="655886" cy="30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361" y="2493236"/>
            <a:ext cx="66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корни второго уравнения и подставим их в первое.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1" y="2929979"/>
            <a:ext cx="7291509" cy="139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8" y="4283856"/>
            <a:ext cx="5278585" cy="68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6320" y="4327975"/>
            <a:ext cx="38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0" y="5085184"/>
            <a:ext cx="4375680" cy="70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36" y="5293905"/>
            <a:ext cx="4756499" cy="28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82" y="5681248"/>
            <a:ext cx="4160219" cy="47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5294" y="5787758"/>
            <a:ext cx="39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524" y="5681248"/>
            <a:ext cx="3115476" cy="5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85170" y="5754006"/>
            <a:ext cx="124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равнение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0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383500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719679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2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Задача 5.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1674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Найти сумму всех целых а, при которых уравнение </a:t>
            </a:r>
          </a:p>
          <a:p>
            <a:r>
              <a:rPr lang="ru-RU" dirty="0" smtClean="0"/>
              <a:t>2а(</a:t>
            </a:r>
            <a:r>
              <a:rPr lang="en-US" dirty="0" err="1" smtClean="0"/>
              <a:t>sinx</a:t>
            </a:r>
            <a:r>
              <a:rPr lang="en-US" dirty="0" smtClean="0"/>
              <a:t> – 1) +15=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- 10sinx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хотя бы одно 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2660" y="1268760"/>
                <a:ext cx="756084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solidFill>
                      <a:srgbClr val="002060"/>
                    </a:solidFill>
                  </a:rPr>
                  <a:t>Решение.</a:t>
                </a:r>
              </a:p>
              <a:p>
                <a:r>
                  <a:rPr lang="ru-RU" dirty="0"/>
                  <a:t>Приведем уравнение к виду: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∙(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ru-RU" dirty="0" smtClean="0"/>
              </a:p>
              <a:p>
                <a:r>
                  <a:rPr lang="ru-RU" u="sng" dirty="0" smtClean="0"/>
                  <a:t>Случай 1.</a:t>
                </a:r>
                <a:endParaRPr lang="ru-RU" u="sng" dirty="0"/>
              </a:p>
              <a:p>
                <a:r>
                  <a:rPr lang="ru-RU" dirty="0"/>
                  <a:t>Если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ru-RU" dirty="0"/>
                  <a:t>, </a:t>
                </a:r>
                <a:endParaRPr lang="ru-RU" dirty="0" smtClean="0"/>
              </a:p>
              <a:p>
                <a:r>
                  <a:rPr lang="ru-RU" dirty="0" smtClean="0"/>
                  <a:t> то </a:t>
                </a:r>
                <a:r>
                  <a:rPr lang="ru-RU" dirty="0"/>
                  <a:t>любое число является корнем уравнения.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60" y="1268760"/>
                <a:ext cx="7560840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887" t="-1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536" y="3212976"/>
                <a:ext cx="8748464" cy="2707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u="sng" dirty="0" smtClean="0"/>
                  <a:t>Случай 2.</a:t>
                </a:r>
              </a:p>
              <a:p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≠−5</m:t>
                    </m:r>
                  </m:oMath>
                </a14:m>
                <a:r>
                  <a:rPr lang="ru-RU" dirty="0"/>
                  <a:t>, </a:t>
                </a:r>
                <a:endParaRPr lang="ru-RU" dirty="0" smtClean="0"/>
              </a:p>
              <a:p>
                <a:r>
                  <a:rPr lang="ru-RU" dirty="0" smtClean="0"/>
                  <a:t>то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, это уравнение будет иметь хотя бы одно решение, когда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−1≤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endParaRPr lang="ru-RU" dirty="0"/>
              </a:p>
              <a:p>
                <a:r>
                  <a:rPr lang="ru-RU" dirty="0"/>
                  <a:t>Осталось вычислить сумму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−5+1+2+3+4+5=10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  <a:p>
                <a:r>
                  <a:rPr lang="ru-RU" dirty="0"/>
                  <a:t>Ответ: 10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212976"/>
                <a:ext cx="8748464" cy="2707088"/>
              </a:xfrm>
              <a:prstGeom prst="rect">
                <a:avLst/>
              </a:prstGeom>
              <a:blipFill rotWithShape="1">
                <a:blip r:embed="rId3"/>
                <a:stretch>
                  <a:fillRect l="-627" t="-11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8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392" y="188640"/>
            <a:ext cx="7540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+вх+с = 0, при а 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 = 0 уравнение является линейным.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5920" y="1465913"/>
            <a:ext cx="1365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02154"/>
            <a:ext cx="3240360" cy="92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34675"/>
            <a:ext cx="4211960" cy="368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5920" y="23032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812" y="2672553"/>
            <a:ext cx="621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имеет один корень, когда дискриминант равен нулю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" y="3018067"/>
            <a:ext cx="6007958" cy="37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95" y="3376624"/>
            <a:ext cx="311727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685" y="3443299"/>
            <a:ext cx="18621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12" y="3722360"/>
            <a:ext cx="646687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12447" y="2303222"/>
            <a:ext cx="492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уравнение квадратное,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а=1.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3392" y="4082400"/>
            <a:ext cx="350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Решая это неравенство, получим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104" y="4082266"/>
            <a:ext cx="2113366" cy="27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33108" y="4544065"/>
            <a:ext cx="256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Квадратное уравнение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803" y="4605703"/>
            <a:ext cx="5196541" cy="31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8662" y="4920645"/>
            <a:ext cx="32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Решим неравенство получим,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223" y="4942444"/>
            <a:ext cx="921816" cy="30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93" y="5517232"/>
            <a:ext cx="4532094" cy="99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3312"/>
            <a:ext cx="4392488" cy="82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96" y="732499"/>
            <a:ext cx="1800200" cy="26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65" y="1268760"/>
            <a:ext cx="4732931" cy="54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365" y="1645047"/>
            <a:ext cx="636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 - линейное, имеет вид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45157"/>
            <a:ext cx="5760640" cy="49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65" y="2456290"/>
            <a:ext cx="5834795" cy="58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5" y="3050399"/>
            <a:ext cx="1283093" cy="4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64" y="2986199"/>
            <a:ext cx="2660761" cy="54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39089" y="3126345"/>
            <a:ext cx="314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– квадратное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7364" y="3526455"/>
            <a:ext cx="8966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оно имело два решения, необходимо и достаточно, чтобы его дискриминант был положителен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229" y="3857730"/>
            <a:ext cx="4512739" cy="3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4177093"/>
            <a:ext cx="222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Решая неравенство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20" y="4247458"/>
            <a:ext cx="5125432" cy="30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4" y="4723180"/>
            <a:ext cx="5611444" cy="44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39141"/>
            <a:ext cx="3168352" cy="5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6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0593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 – рациональные уравнения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74" y="935637"/>
            <a:ext cx="4894197" cy="66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95" y="1628800"/>
            <a:ext cx="7351365" cy="10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" y="2735264"/>
            <a:ext cx="7063334" cy="38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" y="3149274"/>
            <a:ext cx="7610404" cy="41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415" y="3527165"/>
            <a:ext cx="1852787" cy="32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1" y="3949037"/>
            <a:ext cx="5040561" cy="38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31" y="4293096"/>
            <a:ext cx="880097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7" y="5423480"/>
            <a:ext cx="8100913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60703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8.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3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08" y="18099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9.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88750"/>
            <a:ext cx="63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значениях параметра а корни уравнения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248399"/>
              </p:ext>
            </p:extLst>
          </p:nvPr>
        </p:nvGraphicFramePr>
        <p:xfrm>
          <a:off x="1113908" y="958082"/>
          <a:ext cx="721788" cy="538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2" r:id="rId3" imgW="520474" imgH="393529" progId="Equation.3">
                  <p:embed/>
                </p:oleObj>
              </mc:Choice>
              <mc:Fallback>
                <p:oleObj r:id="rId3" imgW="520474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08" y="958082"/>
                        <a:ext cx="721788" cy="538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554461"/>
              </p:ext>
            </p:extLst>
          </p:nvPr>
        </p:nvGraphicFramePr>
        <p:xfrm>
          <a:off x="2267744" y="958083"/>
          <a:ext cx="720080" cy="52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" r:id="rId5" imgW="533169" imgH="393529" progId="Equation.3">
                  <p:embed/>
                </p:oleObj>
              </mc:Choice>
              <mc:Fallback>
                <p:oleObj r:id="rId5" imgW="533169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958083"/>
                        <a:ext cx="720080" cy="527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790843"/>
              </p:ext>
            </p:extLst>
          </p:nvPr>
        </p:nvGraphicFramePr>
        <p:xfrm>
          <a:off x="3509882" y="968574"/>
          <a:ext cx="810655" cy="527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" r:id="rId7" imgW="596641" imgH="393529" progId="Equation.3">
                  <p:embed/>
                </p:oleObj>
              </mc:Choice>
              <mc:Fallback>
                <p:oleObj r:id="rId7" imgW="596641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882" y="968574"/>
                        <a:ext cx="810655" cy="527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812360" y="1049865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35696" y="958083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1830" y="1034477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02832" y="1034477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принадлежит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отрезку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663972"/>
              </p:ext>
            </p:extLst>
          </p:nvPr>
        </p:nvGraphicFramePr>
        <p:xfrm>
          <a:off x="6948264" y="1034477"/>
          <a:ext cx="576064" cy="36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" r:id="rId9" imgW="393359" imgH="215713" progId="Equation.3">
                  <p:embed/>
                </p:oleObj>
              </mc:Choice>
              <mc:Fallback>
                <p:oleObj r:id="rId9" imgW="393359" imgH="2157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034477"/>
                        <a:ext cx="576064" cy="368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1952" y="1496142"/>
            <a:ext cx="150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355184"/>
              </p:ext>
            </p:extLst>
          </p:nvPr>
        </p:nvGraphicFramePr>
        <p:xfrm>
          <a:off x="323528" y="1886474"/>
          <a:ext cx="716601" cy="53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" r:id="rId11" imgW="558800" imgH="419100" progId="Equation.3">
                  <p:embed/>
                </p:oleObj>
              </mc:Choice>
              <mc:Fallback>
                <p:oleObj r:id="rId11" imgW="558800" imgH="4191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86474"/>
                        <a:ext cx="716601" cy="53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1083824" y="1988840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– </a:t>
            </a: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89081"/>
              </p:ext>
            </p:extLst>
          </p:nvPr>
        </p:nvGraphicFramePr>
        <p:xfrm>
          <a:off x="1440656" y="1914425"/>
          <a:ext cx="1043112" cy="493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" r:id="rId13" imgW="889000" imgH="419100" progId="Equation.3">
                  <p:embed/>
                </p:oleObj>
              </mc:Choice>
              <mc:Fallback>
                <p:oleObj r:id="rId13" imgW="889000" imgH="4191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656" y="1914425"/>
                        <a:ext cx="1043112" cy="493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2475032" y="196421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=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49563"/>
              </p:ext>
            </p:extLst>
          </p:nvPr>
        </p:nvGraphicFramePr>
        <p:xfrm>
          <a:off x="2775114" y="1934854"/>
          <a:ext cx="1202820" cy="49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" r:id="rId15" imgW="1028700" imgH="419100" progId="Equation.3">
                  <p:embed/>
                </p:oleObj>
              </mc:Choice>
              <mc:Fallback>
                <p:oleObj r:id="rId15" imgW="1028700" imgH="4191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114" y="1934854"/>
                        <a:ext cx="1202820" cy="49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34302"/>
              </p:ext>
            </p:extLst>
          </p:nvPr>
        </p:nvGraphicFramePr>
        <p:xfrm>
          <a:off x="355420" y="2564904"/>
          <a:ext cx="655927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" r:id="rId17" imgW="4775200" imgH="939800" progId="Equation.3">
                  <p:embed/>
                </p:oleObj>
              </mc:Choice>
              <mc:Fallback>
                <p:oleObj r:id="rId17" imgW="4775200" imgH="9398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20" y="2564904"/>
                        <a:ext cx="6559274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74172"/>
              </p:ext>
            </p:extLst>
          </p:nvPr>
        </p:nvGraphicFramePr>
        <p:xfrm>
          <a:off x="320200" y="3861047"/>
          <a:ext cx="1169504" cy="136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" r:id="rId19" imgW="914400" imgH="1066800" progId="Equation.3">
                  <p:embed/>
                </p:oleObj>
              </mc:Choice>
              <mc:Fallback>
                <p:oleObj r:id="rId19" imgW="914400" imgH="10668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00" y="3861047"/>
                        <a:ext cx="1169504" cy="1364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929902" y="4149080"/>
            <a:ext cx="415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то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= 12 – решений 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66470" y="4518413"/>
            <a:ext cx="5513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значения а, при которых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- 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6245" y="52292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</a:t>
            </a:r>
            <a:r>
              <a:rPr lang="ru-RU" i="1" dirty="0"/>
              <a:t>х </a:t>
            </a:r>
            <a:r>
              <a:rPr lang="ru-RU" dirty="0"/>
              <a:t>= 0, </a:t>
            </a:r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808472"/>
              </p:ext>
            </p:extLst>
          </p:nvPr>
        </p:nvGraphicFramePr>
        <p:xfrm>
          <a:off x="382087" y="5672058"/>
          <a:ext cx="904677" cy="53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" r:id="rId21" imgW="660113" imgH="393529" progId="Equation.3">
                  <p:embed/>
                </p:oleObj>
              </mc:Choice>
              <mc:Fallback>
                <p:oleObj r:id="rId21" imgW="660113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087" y="5672058"/>
                        <a:ext cx="904677" cy="537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401982" y="6211499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а</a:t>
            </a:r>
            <a:r>
              <a:rPr lang="ru-RU" dirty="0"/>
              <a:t> = 0.</a:t>
            </a: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2209516" y="5215840"/>
            <a:ext cx="11311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 =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а,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752216"/>
              </p:ext>
            </p:extLst>
          </p:nvPr>
        </p:nvGraphicFramePr>
        <p:xfrm>
          <a:off x="2224479" y="5491961"/>
          <a:ext cx="919371" cy="546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" r:id="rId23" imgW="660113" imgH="393529" progId="Equation.3">
                  <p:embed/>
                </p:oleObj>
              </mc:Choice>
              <mc:Fallback>
                <p:oleObj r:id="rId23" imgW="660113" imgH="39352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479" y="5491961"/>
                        <a:ext cx="919371" cy="546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1458558" y="6072999"/>
            <a:ext cx="24122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- 3 = 4;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7.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3922716" y="5185062"/>
            <a:ext cx="1286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= - 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5019"/>
              </p:ext>
            </p:extLst>
          </p:nvPr>
        </p:nvGraphicFramePr>
        <p:xfrm>
          <a:off x="4013383" y="5457175"/>
          <a:ext cx="990665" cy="501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" r:id="rId25" imgW="774364" imgH="393529" progId="Equation.3">
                  <p:embed/>
                </p:oleObj>
              </mc:Choice>
              <mc:Fallback>
                <p:oleObj r:id="rId25" imgW="774364" imgH="393529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383" y="5457175"/>
                        <a:ext cx="990665" cy="501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4139952" y="5996056"/>
            <a:ext cx="1208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4;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- 1.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02520"/>
              </p:ext>
            </p:extLst>
          </p:nvPr>
        </p:nvGraphicFramePr>
        <p:xfrm>
          <a:off x="7045706" y="5552921"/>
          <a:ext cx="1533307" cy="397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4" r:id="rId27" imgW="774364" imgH="203112" progId="Equation.3">
                  <p:embed/>
                </p:oleObj>
              </mc:Choice>
              <mc:Fallback>
                <p:oleObj r:id="rId27" imgW="774364" imgH="203112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706" y="5552921"/>
                        <a:ext cx="1533307" cy="397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35261"/>
              </p:ext>
            </p:extLst>
          </p:nvPr>
        </p:nvGraphicFramePr>
        <p:xfrm>
          <a:off x="7414511" y="5996056"/>
          <a:ext cx="1079749" cy="6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" r:id="rId29" imgW="647419" imgH="393529" progId="Equation.3">
                  <p:embed/>
                </p:oleObj>
              </mc:Choice>
              <mc:Fallback>
                <p:oleObj r:id="rId29" imgW="647419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4511" y="5996056"/>
                        <a:ext cx="1079749" cy="65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70"/>
          <p:cNvSpPr>
            <a:spLocks noChangeArrowheads="1"/>
          </p:cNvSpPr>
          <p:nvPr/>
        </p:nvSpPr>
        <p:spPr bwMode="auto">
          <a:xfrm>
            <a:off x="5992754" y="5154229"/>
            <a:ext cx="2775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при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71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2" grpId="0"/>
      <p:bldP spid="23" grpId="0"/>
      <p:bldP spid="27" grpId="0"/>
      <p:bldP spid="31" grpId="0"/>
      <p:bldP spid="34" grpId="0"/>
      <p:bldP spid="37" grpId="0"/>
      <p:bldP spid="44" grpId="0"/>
      <p:bldP spid="45" grpId="0"/>
      <p:bldP spid="46" grpId="0"/>
      <p:bldP spid="49" grpId="0"/>
      <p:bldP spid="50" grpId="0"/>
      <p:bldP spid="52" grpId="0"/>
      <p:bldP spid="53" grpId="0"/>
      <p:bldP spid="55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араметр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(гр.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arametron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-отмеривающий)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математическая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величина, входящая в формулы и выражения, значение которой является постоянным в пределах рассматриваемой задачи. Переменные а, b, c, …, k, которые при решении заданий считаются постоянными, называются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сами задания называются заданиями, содержащими  параметры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есть, если в уравнении (неравенстве), некоторые коэффициенты заданы не конкретными числовыми значениями, а обозначены буквами, то они называются параметрами, а уравнение (неравенство) параметрическим. </a:t>
            </a:r>
          </a:p>
        </p:txBody>
      </p:sp>
    </p:spTree>
    <p:extLst>
      <p:ext uri="{BB962C8B-B14F-4D97-AF65-F5344CB8AC3E}">
        <p14:creationId xmlns:p14="http://schemas.microsoft.com/office/powerpoint/2010/main" val="36209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132054"/>
              </p:ext>
            </p:extLst>
          </p:nvPr>
        </p:nvGraphicFramePr>
        <p:xfrm>
          <a:off x="2213484" y="259178"/>
          <a:ext cx="1065688" cy="345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r:id="rId3" imgW="672808" imgH="215806" progId="Equation.3">
                  <p:embed/>
                </p:oleObj>
              </mc:Choice>
              <mc:Fallback>
                <p:oleObj r:id="rId3" imgW="672808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484" y="259178"/>
                        <a:ext cx="1065688" cy="345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43565"/>
              </p:ext>
            </p:extLst>
          </p:nvPr>
        </p:nvGraphicFramePr>
        <p:xfrm>
          <a:off x="4024070" y="206274"/>
          <a:ext cx="1316385" cy="534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r:id="rId5" imgW="965200" imgH="393700" progId="Equation.3">
                  <p:embed/>
                </p:oleObj>
              </mc:Choice>
              <mc:Fallback>
                <p:oleObj r:id="rId5" imgW="9652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070" y="206274"/>
                        <a:ext cx="1316385" cy="534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7828" y="211573"/>
            <a:ext cx="147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условию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52238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37165"/>
            <a:ext cx="571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т. е</a:t>
            </a:r>
            <a:r>
              <a:rPr lang="ru-RU" alt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alt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758137"/>
              </p:ext>
            </p:extLst>
          </p:nvPr>
        </p:nvGraphicFramePr>
        <p:xfrm>
          <a:off x="498997" y="830164"/>
          <a:ext cx="7201553" cy="13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r:id="rId7" imgW="4394200" imgH="838200" progId="Equation.3">
                  <p:embed/>
                </p:oleObj>
              </mc:Choice>
              <mc:Fallback>
                <p:oleObj r:id="rId7" imgW="43942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97" y="830164"/>
                        <a:ext cx="7201553" cy="13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409633"/>
              </p:ext>
            </p:extLst>
          </p:nvPr>
        </p:nvGraphicFramePr>
        <p:xfrm>
          <a:off x="7452320" y="2060848"/>
          <a:ext cx="142121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r:id="rId9" imgW="710891" imgH="177723" progId="Equation.3">
                  <p:embed/>
                </p:oleObj>
              </mc:Choice>
              <mc:Fallback>
                <p:oleObj r:id="rId9" imgW="710891" imgH="17772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2060848"/>
                        <a:ext cx="142121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045412"/>
              </p:ext>
            </p:extLst>
          </p:nvPr>
        </p:nvGraphicFramePr>
        <p:xfrm>
          <a:off x="1459672" y="2941619"/>
          <a:ext cx="1528152" cy="52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r:id="rId11" imgW="634449" imgH="215713" progId="Equation.3">
                  <p:embed/>
                </p:oleObj>
              </mc:Choice>
              <mc:Fallback>
                <p:oleObj r:id="rId11" imgW="634449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672" y="2941619"/>
                        <a:ext cx="1528152" cy="524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7180" y="2941619"/>
            <a:ext cx="111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5536" y="188640"/>
                <a:ext cx="6552728" cy="1198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10.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каких значениях а уравнение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ru-RU" sz="2000" i="1">
                            <a:latin typeface="Cambria Math"/>
                          </a:rPr>
                          <m:t>−2х+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ru-RU" sz="2000" i="1">
                            <a:latin typeface="Cambria Math"/>
                          </a:rPr>
                          <m:t>−4а</m:t>
                        </m:r>
                      </m:num>
                      <m:den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2 </m:t>
                            </m:r>
                          </m:sup>
                        </m:sSup>
                        <m:r>
                          <a:rPr lang="ru-RU" sz="2000" i="1">
                            <a:latin typeface="Cambria Math"/>
                          </a:rPr>
                          <m:t>−а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=0</m:t>
                    </m:r>
                  </m:oMath>
                </a14:m>
                <a:endParaRPr lang="ru-RU" sz="2000" dirty="0"/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 два различных корня.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8640"/>
                <a:ext cx="6552728" cy="1198533"/>
              </a:xfrm>
              <a:prstGeom prst="rect">
                <a:avLst/>
              </a:prstGeom>
              <a:blipFill rotWithShape="1">
                <a:blip r:embed="rId2"/>
                <a:stretch>
                  <a:fillRect l="-1023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6536" y="138717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592" y="1787283"/>
            <a:ext cx="433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дробь равна нулю, делаем вывод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51384" y="2276872"/>
                <a:ext cx="2343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−2х+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−4а</m:t>
                    </m:r>
                  </m:oMath>
                </a14:m>
                <a:r>
                  <a:rPr lang="ru-RU" dirty="0" smtClean="0"/>
                  <a:t> = 0</a:t>
                </a:r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84" y="2276872"/>
                <a:ext cx="234378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130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9992" y="1790641"/>
                <a:ext cx="1358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−а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ǂ 0, </a:t>
                </a:r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790641"/>
                <a:ext cx="135832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70280" y="1766636"/>
                <a:ext cx="1161960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  ǂ -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280" y="1766636"/>
                <a:ext cx="1161960" cy="389979"/>
              </a:xfrm>
              <a:prstGeom prst="rect">
                <a:avLst/>
              </a:prstGeom>
              <a:blipFill rotWithShape="1">
                <a:blip r:embed="rId5"/>
                <a:stretch>
                  <a:fillRect t="-3125" b="-23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64288" y="1776959"/>
                <a:ext cx="792088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х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1776959"/>
                <a:ext cx="792088" cy="389979"/>
              </a:xfrm>
              <a:prstGeom prst="rect">
                <a:avLst/>
              </a:prstGeom>
              <a:blipFill rotWithShape="1">
                <a:blip r:embed="rId6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868244" y="1778638"/>
            <a:ext cx="160040" cy="365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030" y="2646203"/>
                <a:ext cx="8745408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Квадратное уравнение, оно должно иметь два различных корня отличных от -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0" y="2646203"/>
                <a:ext cx="8745408" cy="389979"/>
              </a:xfrm>
              <a:prstGeom prst="rect">
                <a:avLst/>
              </a:prstGeom>
              <a:blipFill rotWithShape="1">
                <a:blip r:embed="rId7"/>
                <a:stretch>
                  <a:fillRect l="-628" t="-1563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5536" y="3036182"/>
                <a:ext cx="5760640" cy="207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D</a:t>
                </a:r>
                <a:r>
                  <a:rPr lang="ru-RU" dirty="0" smtClean="0"/>
                  <a:t>&gt;0</a:t>
                </a:r>
              </a:p>
              <a:p>
                <a:r>
                  <a:rPr lang="en-US" dirty="0" smtClean="0"/>
                  <a:t>D</a:t>
                </a:r>
                <a:r>
                  <a:rPr lang="ru-RU" dirty="0" smtClean="0"/>
                  <a:t> = 4 – 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dirty="0" smtClean="0"/>
                  <a:t> - 4а)</a:t>
                </a:r>
              </a:p>
              <a:p>
                <a:r>
                  <a:rPr lang="ru-RU" dirty="0" smtClean="0"/>
                  <a:t>4 – 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dirty="0" smtClean="0"/>
                  <a:t> - 4а)&gt;0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dirty="0" smtClean="0"/>
                  <a:t> - 4а-1&lt; 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dirty="0" smtClean="0"/>
                  <a:t> - 4а-1 = 0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а</a:t>
                </a:r>
                <a:r>
                  <a:rPr lang="ru-RU" baseline="-25000" dirty="0" smtClean="0"/>
                  <a:t>1</a:t>
                </a:r>
                <a:r>
                  <a:rPr lang="ru-RU" dirty="0" smtClean="0"/>
                  <a:t> =2-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  а</a:t>
                </a:r>
                <a:r>
                  <a:rPr lang="ru-RU" baseline="-25000" dirty="0" smtClean="0"/>
                  <a:t>2</a:t>
                </a:r>
                <a:r>
                  <a:rPr lang="ru-RU" dirty="0" smtClean="0"/>
                  <a:t> =2+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</a:t>
                </a:r>
              </a:p>
              <a:p>
                <a:r>
                  <a:rPr lang="ru-RU" dirty="0" smtClean="0"/>
                  <a:t>Решая неравенство, получим промежуток (2-</a:t>
                </a:r>
                <a:r>
                  <a:rPr lang="ru-RU" dirty="0" smtClean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5; 2+</a:t>
                </a:r>
                <a:r>
                  <a:rPr lang="ru-RU" dirty="0" smtClean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36182"/>
                <a:ext cx="5760640" cy="2072619"/>
              </a:xfrm>
              <a:prstGeom prst="rect">
                <a:avLst/>
              </a:prstGeom>
              <a:blipFill rotWithShape="1">
                <a:blip r:embed="rId8"/>
                <a:stretch>
                  <a:fillRect l="-952" t="-1471" b="-3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80112" y="3212976"/>
                <a:ext cx="3200326" cy="956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2. х</a:t>
                </a:r>
                <a:r>
                  <a:rPr lang="ru-RU" baseline="-25000" dirty="0" smtClean="0"/>
                  <a:t>1  </a:t>
                </a:r>
                <a:r>
                  <a:rPr lang="ru-RU" dirty="0" smtClean="0"/>
                  <a:t>и х</a:t>
                </a:r>
                <a:r>
                  <a:rPr lang="ru-RU" baseline="-25000" dirty="0" smtClean="0"/>
                  <a:t>2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 -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endParaRPr lang="ru-RU" dirty="0"/>
              </a:p>
              <a:p>
                <a:pPr algn="ctr"/>
                <a:r>
                  <a:rPr lang="ru-RU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±2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</m:rad>
                    <m:r>
                      <a:rPr lang="ru-RU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−4а=0</m:t>
                    </m:r>
                  </m:oMath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а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2 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−3а±2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/>
                            </a:rPr>
                            <m:t>а</m:t>
                          </m:r>
                        </m:e>
                      </m:rad>
                      <m:r>
                        <a:rPr lang="ru-RU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212976"/>
                <a:ext cx="3200326" cy="956416"/>
              </a:xfrm>
              <a:prstGeom prst="rect">
                <a:avLst/>
              </a:prstGeom>
              <a:blipFill rotWithShape="1">
                <a:blip r:embed="rId9"/>
                <a:stretch>
                  <a:fillRect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56176" y="4078399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baseline="-2500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 baseline="-25000">
                              <a:latin typeface="Cambria Math"/>
                            </a:rPr>
                            <m:t>а</m:t>
                          </m:r>
                        </m:e>
                      </m:rad>
                      <m:r>
                        <a:rPr lang="ru-RU" sz="2800" i="1" baseline="-25000">
                          <a:latin typeface="Cambria Math"/>
                        </a:rPr>
                        <m:t>=</m:t>
                      </m:r>
                      <m:r>
                        <a:rPr lang="en-US" sz="2800" i="1" baseline="-2500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176" y="4078399"/>
                <a:ext cx="1224136" cy="523220"/>
              </a:xfrm>
              <a:prstGeom prst="rect">
                <a:avLst/>
              </a:prstGeom>
              <a:blipFill rotWithShape="1">
                <a:blip r:embed="rId10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156176" y="4601619"/>
            <a:ext cx="153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4</a:t>
            </a:r>
            <a:r>
              <a:rPr lang="en-US" dirty="0" smtClean="0"/>
              <a:t>-3t</a:t>
            </a:r>
            <a:r>
              <a:rPr lang="en-US" baseline="30000" dirty="0" smtClean="0"/>
              <a:t>2</a:t>
            </a:r>
            <a:r>
              <a:rPr lang="en-US" dirty="0" smtClean="0"/>
              <a:t>+2t=0</a:t>
            </a:r>
          </a:p>
          <a:p>
            <a:r>
              <a:rPr lang="en-US" dirty="0"/>
              <a:t>t</a:t>
            </a:r>
            <a:r>
              <a:rPr lang="en-US" dirty="0" smtClean="0"/>
              <a:t>=1   t= -2   t=0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695575" y="4601257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4</a:t>
            </a:r>
            <a:r>
              <a:rPr lang="en-US" dirty="0" smtClean="0"/>
              <a:t>-3t</a:t>
            </a:r>
            <a:r>
              <a:rPr lang="en-US" baseline="30000" dirty="0" smtClean="0"/>
              <a:t>2</a:t>
            </a:r>
            <a:r>
              <a:rPr lang="en-US" dirty="0" smtClean="0"/>
              <a:t>-2t=0</a:t>
            </a:r>
          </a:p>
          <a:p>
            <a:r>
              <a:rPr lang="en-US" dirty="0"/>
              <a:t>t</a:t>
            </a:r>
            <a:r>
              <a:rPr lang="en-US" dirty="0" smtClean="0"/>
              <a:t>= -1    t=2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6334" y="5210628"/>
            <a:ext cx="8353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t=0</a:t>
            </a:r>
            <a:endParaRPr lang="ru-RU" dirty="0"/>
          </a:p>
          <a:p>
            <a:r>
              <a:rPr lang="en-US" dirty="0"/>
              <a:t>t=1</a:t>
            </a:r>
            <a:endParaRPr lang="ru-RU" dirty="0"/>
          </a:p>
          <a:p>
            <a:r>
              <a:rPr lang="en-US" dirty="0"/>
              <a:t>t= -1</a:t>
            </a:r>
            <a:endParaRPr lang="ru-RU" dirty="0"/>
          </a:p>
          <a:p>
            <a:r>
              <a:rPr lang="en-US" dirty="0"/>
              <a:t>t=2</a:t>
            </a:r>
            <a:endParaRPr lang="ru-RU" dirty="0"/>
          </a:p>
          <a:p>
            <a:r>
              <a:rPr lang="en-US" dirty="0"/>
              <a:t>t= -</a:t>
            </a:r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51384" y="5247588"/>
            <a:ext cx="47208" cy="1440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337468" y="5247950"/>
                <a:ext cx="1230863" cy="2411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</m:t>
                    </m:r>
                    <m:r>
                      <a:rPr lang="ru-RU" i="1">
                        <a:latin typeface="Cambria Math"/>
                      </a:rPr>
                      <m:t>а</m:t>
                    </m:r>
                  </m:oMath>
                </a14:m>
                <a:r>
                  <a:rPr lang="en-US" dirty="0" smtClean="0"/>
                  <a:t>=0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</m:t>
                    </m:r>
                    <m:r>
                      <a:rPr lang="ru-RU" i="1">
                        <a:latin typeface="Cambria Math"/>
                      </a:rPr>
                      <m:t>а</m:t>
                    </m:r>
                  </m:oMath>
                </a14:m>
                <a:r>
                  <a:rPr lang="en-US" dirty="0" smtClean="0"/>
                  <a:t>=1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√</m:t>
                    </m:r>
                    <m:r>
                      <a:rPr lang="ru-RU" i="1">
                        <a:latin typeface="Cambria Math"/>
                      </a:rPr>
                      <m:t>а</m:t>
                    </m:r>
                  </m:oMath>
                </a14:m>
                <a:r>
                  <a:rPr lang="en-US" dirty="0" smtClean="0"/>
                  <a:t>=-1 </a:t>
                </a:r>
                <a:r>
                  <a:rPr lang="ru-RU" dirty="0">
                    <a:sym typeface="Symbol"/>
                  </a:rPr>
                  <a:t>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</m:t>
                    </m:r>
                    <m:r>
                      <a:rPr lang="ru-RU" i="1">
                        <a:latin typeface="Cambria Math"/>
                      </a:rPr>
                      <m:t>а</m:t>
                    </m:r>
                  </m:oMath>
                </a14:m>
                <a:r>
                  <a:rPr lang="en-US" dirty="0" smtClean="0"/>
                  <a:t>=2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</m:t>
                    </m:r>
                    <m:r>
                      <a:rPr lang="ru-RU" i="1">
                        <a:latin typeface="Cambria Math"/>
                      </a:rPr>
                      <m:t>а</m:t>
                    </m:r>
                  </m:oMath>
                </a14:m>
                <a:r>
                  <a:rPr lang="en-US" dirty="0" smtClean="0"/>
                  <a:t>=-2 </a:t>
                </a:r>
                <a:r>
                  <a:rPr lang="ru-RU" dirty="0">
                    <a:sym typeface="Symbol"/>
                  </a:rPr>
                  <a:t></a:t>
                </a: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68" y="5247950"/>
                <a:ext cx="1230863" cy="2411558"/>
              </a:xfrm>
              <a:prstGeom prst="rect">
                <a:avLst/>
              </a:prstGeom>
              <a:blipFill rotWithShape="1">
                <a:blip r:embed="rId11"/>
                <a:stretch>
                  <a:fillRect l="-1485" t="-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419872" y="5247950"/>
            <a:ext cx="98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a=0</a:t>
            </a:r>
          </a:p>
          <a:p>
            <a:r>
              <a:rPr lang="en-US" dirty="0"/>
              <a:t>a</a:t>
            </a:r>
            <a:r>
              <a:rPr lang="en-US" dirty="0" smtClean="0"/>
              <a:t>=1</a:t>
            </a:r>
          </a:p>
          <a:p>
            <a:r>
              <a:rPr lang="en-US" dirty="0"/>
              <a:t>a</a:t>
            </a:r>
            <a:r>
              <a:rPr lang="en-US" dirty="0" smtClean="0"/>
              <a:t>=4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419872" y="5210628"/>
            <a:ext cx="0" cy="960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8582" y="5247588"/>
                <a:ext cx="2082678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/>
                  <a:t>т</a:t>
                </a:r>
                <a:r>
                  <a:rPr lang="ru-RU" dirty="0" err="1" smtClean="0"/>
                  <a:t>.к</a:t>
                </a:r>
                <a:r>
                  <a:rPr lang="ru-RU" dirty="0" smtClean="0"/>
                  <a:t>, х</a:t>
                </a:r>
                <a:r>
                  <a:rPr lang="ru-RU" baseline="-25000" dirty="0" smtClean="0"/>
                  <a:t>1  </a:t>
                </a:r>
                <a:r>
                  <a:rPr lang="ru-RU" dirty="0"/>
                  <a:t>и х</a:t>
                </a:r>
                <a:r>
                  <a:rPr lang="ru-RU" baseline="-25000" dirty="0"/>
                  <a:t>2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а</m:t>
                        </m:r>
                      </m:e>
                    </m:rad>
                  </m:oMath>
                </a14:m>
                <a:endParaRPr lang="ru-RU" dirty="0" smtClean="0">
                  <a:latin typeface="Times New Roman" panose="02020603050405020304" pitchFamily="18" charset="0"/>
                </a:endParaRPr>
              </a:p>
              <a:p>
                <a:r>
                  <a:rPr lang="ru-RU" dirty="0"/>
                  <a:t>т</a:t>
                </a:r>
                <a:r>
                  <a:rPr lang="ru-RU" dirty="0" smtClean="0"/>
                  <a:t>о а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0; 1; 4.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582" y="5247588"/>
                <a:ext cx="2082678" cy="800219"/>
              </a:xfrm>
              <a:prstGeom prst="rect">
                <a:avLst/>
              </a:prstGeom>
              <a:blipFill rotWithShape="1">
                <a:blip r:embed="rId12"/>
                <a:stretch>
                  <a:fillRect l="-2339" t="-7634" b="-114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68583" y="6171280"/>
                <a:ext cx="24636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2060"/>
                    </a:solidFill>
                  </a:rPr>
                  <a:t>Ответ:</a:t>
                </a:r>
                <a:r>
                  <a:rPr lang="ru-RU" dirty="0" smtClean="0"/>
                  <a:t> (2-</a:t>
                </a:r>
                <a:r>
                  <a:rPr lang="ru-RU" dirty="0" smtClean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5; 2+</a:t>
                </a:r>
                <a:r>
                  <a:rPr lang="ru-RU" dirty="0" smtClean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ru-RU" dirty="0" smtClean="0"/>
                  <a:t>5)  </a:t>
                </a:r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583" y="6171280"/>
                <a:ext cx="2463658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2475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6438228" y="6284605"/>
            <a:ext cx="60700" cy="250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68578" y="6225120"/>
            <a:ext cx="12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0; 1;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18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7" grpId="0"/>
      <p:bldP spid="29" grpId="0"/>
      <p:bldP spid="33" grpId="0"/>
      <p:bldP spid="34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116632"/>
                <a:ext cx="7488832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11.</a:t>
                </a:r>
              </a:p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каких а уравнение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а = 0  имеет только один корень. </a:t>
                </a:r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7488832" cy="714876"/>
              </a:xfrm>
              <a:prstGeom prst="rect">
                <a:avLst/>
              </a:prstGeom>
              <a:blipFill rotWithShape="1">
                <a:blip r:embed="rId2"/>
                <a:stretch>
                  <a:fillRect l="-814" t="-4274" r="-325" b="-145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985373"/>
                <a:ext cx="8640960" cy="929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002060"/>
                    </a:solidFill>
                  </a:rPr>
                  <a:t>Решение</a:t>
                </a:r>
                <a:r>
                  <a:rPr lang="ru-RU" b="1" dirty="0" smtClean="0">
                    <a:solidFill>
                      <a:srgbClr val="002060"/>
                    </a:solidFill>
                  </a:rPr>
                  <a:t>.</a:t>
                </a:r>
                <a:endParaRPr lang="ru-RU" b="1" dirty="0">
                  <a:solidFill>
                    <a:srgbClr val="002060"/>
                  </a:solidFill>
                </a:endParaRPr>
              </a:p>
              <a:p>
                <a:r>
                  <a:rPr lang="ru-RU" dirty="0"/>
                  <a:t>Запишем уравнение в виде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dirty="0"/>
                  <a:t>, где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 smtClean="0"/>
              </a:p>
              <a:p>
                <a:r>
                  <a:rPr lang="ru-RU" dirty="0"/>
                  <a:t> Исследовав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/>
                  <a:t> с помощью производной, построим </a:t>
                </a:r>
                <a:r>
                  <a:rPr lang="ru-RU" i="1" dirty="0"/>
                  <a:t>эскиз графика</a:t>
                </a:r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85373"/>
                <a:ext cx="8640960" cy="929550"/>
              </a:xfrm>
              <a:prstGeom prst="rect">
                <a:avLst/>
              </a:prstGeom>
              <a:blipFill rotWithShape="1">
                <a:blip r:embed="rId3"/>
                <a:stretch>
                  <a:fillRect l="-564" t="-3289" b="-9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2" y="2290781"/>
            <a:ext cx="453650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80112" y="2492052"/>
                <a:ext cx="295232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Уравнение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имеет только один корень при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dirty="0"/>
                  <a:t> и при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  <a:p>
                <a:r>
                  <a:rPr lang="ru-RU" dirty="0"/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∪(4; +∞)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492052"/>
                <a:ext cx="2952328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1649" t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1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задач с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</a:t>
            </a:r>
          </a:p>
          <a:p>
            <a:pPr algn="just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Уравнения, неравенства, их системы и совокупности, которые необходимо решить либо для любого значения параметра (параметров), либо для значений параметра, принадлежащих заранее оговоренному множеству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256" y="19168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Уравнения, неравенства, их системы и совокупности, для которых требуется определить количество решений в зависимости от значения параметра (параметров</a:t>
            </a:r>
            <a:r>
              <a:rPr lang="ru-RU" dirty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676" y="278092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Уравнения, неравенства, их системы и совокупности, для которых требуется найти все те значения параметра, при которых указанные уравнения, неравенства, их системы и совокупности имеют заданное число решений (в частности, не имеют или имеют бесконечное множество решений).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20" y="4078617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Уравнения, неравенства, их системы и совокупности, для которых при искомых значениях параметра множество решений удовлетворяет заданным условиям в области определения.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63965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(методы) решения задач с параметром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951" y="710835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прямого решения, повторяющий стандартные процедуры нахождения ответа в задачах без параметра.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950" y="1988839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метод.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задачи (с переменной x и параметром a) рассматриваются графики в координатной плоскости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x;y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плоскости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x;a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4290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 решения относительно параметра.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этим способом переменные х и а принимаются равноправными, и выбирается та переменная, относительно которой аналитическое решение становится более простым. После упрощений нужно вернуться к исходному смыслу переменных х и а и закончить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032" y="548680"/>
            <a:ext cx="8229600" cy="9361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Линейные уравнения с одним неизвестным.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вид: ах=в,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а, в некоторые числа, а – коэффициент, в  - свободный член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276" y="2924944"/>
            <a:ext cx="20304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⸳ Х= 0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⸳ Х = 5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4Х = 7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3Х+1 = 3Х+1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0768" y="1642157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одних значениях коэффициентов уравнение может вообще не иметь решений, при других – одно решение, при третьих – бесконечно много решений.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532" y="105273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корней может иметь линейное уравнение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39188" y="300130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- любое число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68316" y="3421773"/>
            <a:ext cx="3053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корней нет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82204" y="429898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х – любое число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13076" y="389882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 = 1,75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010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80904"/>
            <a:ext cx="7272808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а и в уравнение имеет решение;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число решений при разных а и в;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эти решения;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при каких а и в уравнение не имеет решений.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3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44" y="188640"/>
            <a:ext cx="6912768" cy="115212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всех а решить уравнение (2а-4)х = 3а +1.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340768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1.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2а-4 = 0 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а=2.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Подставим а=2 в уравнение,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получим 0⸱х = 7.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уравнение решений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 при каком х не выполняется равенство 0 ⸱х = 7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512" y="3581817"/>
                <a:ext cx="6696744" cy="1206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Случай 2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2а-4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0 , </a:t>
                </a:r>
                <a:r>
                  <a:rPr lang="ru-RU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т.е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ǂ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Тогда корень  уравнения 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3а+1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2а −4</m:t>
                        </m:r>
                      </m:den>
                    </m:f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581817"/>
                <a:ext cx="6696744" cy="1206164"/>
              </a:xfrm>
              <a:prstGeom prst="rect">
                <a:avLst/>
              </a:prstGeom>
              <a:blipFill rotWithShape="1">
                <a:blip r:embed="rId2"/>
                <a:stretch>
                  <a:fillRect l="-910" t="-2538" b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7544" y="4869160"/>
                <a:ext cx="8676456" cy="1483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а = 2 уравнение решений не имеет;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при а ǂ 2  уравнений имеет одно решение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3а+1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2а −4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endParaRPr lang="ru-RU" sz="2000" dirty="0"/>
              </a:p>
              <a:p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869160"/>
                <a:ext cx="8676456" cy="1483163"/>
              </a:xfrm>
              <a:prstGeom prst="rect">
                <a:avLst/>
              </a:prstGeom>
              <a:blipFill rotWithShape="1">
                <a:blip r:embed="rId3"/>
                <a:stretch>
                  <a:fillRect l="-1124" t="-3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1556088" y="5048618"/>
            <a:ext cx="0" cy="56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89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60" y="-17862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всех а решить уравнение а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– 5а = 9х – 15.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32" y="764704"/>
            <a:ext cx="9145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Перенесем все члены, содержащие х,  в левую часть, а не содержащие – в правую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1240" y="134076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– 9х = 5а – 15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5(а – 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192" y="3083007"/>
            <a:ext cx="8580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а=3 уравнение принимает вид 0⸳х = 0. Это уравнение имеет решениями все действительные числа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760" y="225201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1.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 = 0,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а=3 или а= -3.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92" y="377923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а= -3 уравнение имеет вид 0⸳х = -6. Это уравнение решений не имеет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896" y="4487120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2.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 ǂ 0,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аǂ3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87824" y="4692410"/>
                <a:ext cx="4331800" cy="546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Тогда из уравнения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5(а−3)</m:t>
                        </m:r>
                      </m:num>
                      <m:den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latin typeface="Cambria Math"/>
                          </a:rPr>
                          <m:t>−9 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а+3</m:t>
                        </m:r>
                      </m:den>
                    </m:f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692410"/>
                <a:ext cx="4331800" cy="546496"/>
              </a:xfrm>
              <a:prstGeom prst="rect">
                <a:avLst/>
              </a:prstGeom>
              <a:blipFill rotWithShape="1">
                <a:blip r:embed="rId2"/>
                <a:stretch>
                  <a:fillRect l="-1406" b="-6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8896" y="5195006"/>
                <a:ext cx="8136904" cy="1149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при а= -3 решений нет;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при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а=3 решением являются все хϵ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при аǂ3 и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аǂ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-3, уравнение имеет  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 х =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а+3</m:t>
                        </m:r>
                      </m:den>
                    </m:f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96" y="5195006"/>
                <a:ext cx="8136904" cy="1149161"/>
              </a:xfrm>
              <a:prstGeom prst="rect">
                <a:avLst/>
              </a:prstGeom>
              <a:blipFill rotWithShape="1">
                <a:blip r:embed="rId3"/>
                <a:stretch>
                  <a:fillRect l="-749" t="-2646" b="-2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1259632" y="523890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30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70" y="116632"/>
            <a:ext cx="2834388" cy="54215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Обобщим: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560" y="692696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уравнения  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smtClean="0">
                <a:latin typeface="Times New Roman"/>
                <a:cs typeface="Times New Roman"/>
              </a:rPr>
              <a:t>ɑ</a:t>
            </a:r>
            <a:r>
              <a:rPr lang="ru-RU" sz="2000" i="1" dirty="0" smtClean="0">
                <a:latin typeface="Times New Roman"/>
                <a:cs typeface="Times New Roman"/>
              </a:rPr>
              <a:t>) 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smtClean="0">
                <a:latin typeface="Times New Roman"/>
                <a:cs typeface="Times New Roman"/>
              </a:rPr>
              <a:t>ɑ</a:t>
            </a:r>
            <a:r>
              <a:rPr lang="ru-RU" sz="2000" i="1" dirty="0" smtClean="0">
                <a:latin typeface="Times New Roman"/>
                <a:cs typeface="Times New Roman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Таблица 10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12526"/>
              </p:ext>
            </p:extLst>
          </p:nvPr>
        </p:nvGraphicFramePr>
        <p:xfrm>
          <a:off x="971600" y="1196752"/>
          <a:ext cx="6984776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 для поиска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значений параметра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Характеристика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множества корней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( нет корней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0" name="Объект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23859"/>
              </p:ext>
            </p:extLst>
          </p:nvPr>
        </p:nvGraphicFramePr>
        <p:xfrm>
          <a:off x="1304277" y="1988840"/>
          <a:ext cx="2619651" cy="181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r:id="rId3" imgW="1714500" imgH="1193800" progId="Equation.3">
                  <p:embed/>
                </p:oleObj>
              </mc:Choice>
              <mc:Fallback>
                <p:oleObj r:id="rId3" imgW="1714500" imgH="119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77" y="1988840"/>
                        <a:ext cx="2619651" cy="181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2" name="Объект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92294"/>
              </p:ext>
            </p:extLst>
          </p:nvPr>
        </p:nvGraphicFramePr>
        <p:xfrm>
          <a:off x="1475656" y="4149080"/>
          <a:ext cx="1129625" cy="785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r:id="rId5" imgW="660400" imgH="457200" progId="Equation.3">
                  <p:embed/>
                </p:oleObj>
              </mc:Choice>
              <mc:Fallback>
                <p:oleObj r:id="rId5" imgW="660400" imgH="457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49080"/>
                        <a:ext cx="1129625" cy="7858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" name="Объект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84416"/>
              </p:ext>
            </p:extLst>
          </p:nvPr>
        </p:nvGraphicFramePr>
        <p:xfrm>
          <a:off x="4788024" y="4437112"/>
          <a:ext cx="1778898" cy="32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r:id="rId7" imgW="990170" imgH="177723" progId="Equation.3">
                  <p:embed/>
                </p:oleObj>
              </mc:Choice>
              <mc:Fallback>
                <p:oleObj r:id="rId7" imgW="990170" imgH="177723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437112"/>
                        <a:ext cx="1778898" cy="324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6" name="Объект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530364"/>
              </p:ext>
            </p:extLst>
          </p:nvPr>
        </p:nvGraphicFramePr>
        <p:xfrm>
          <a:off x="1343261" y="5301208"/>
          <a:ext cx="232675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r:id="rId9" imgW="1346200" imgH="457200" progId="Equation.3">
                  <p:embed/>
                </p:oleObj>
              </mc:Choice>
              <mc:Fallback>
                <p:oleObj r:id="rId9" imgW="1346200" imgH="457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261" y="5301208"/>
                        <a:ext cx="232675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8" name="Объект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0815"/>
              </p:ext>
            </p:extLst>
          </p:nvPr>
        </p:nvGraphicFramePr>
        <p:xfrm>
          <a:off x="6372200" y="5393878"/>
          <a:ext cx="1091525" cy="73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r:id="rId11" imgW="622030" imgH="418918" progId="Equation.3">
                  <p:embed/>
                </p:oleObj>
              </mc:Choice>
              <mc:Fallback>
                <p:oleObj r:id="rId11" imgW="622030" imgH="418918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5393878"/>
                        <a:ext cx="1091525" cy="738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Box 1039"/>
          <p:cNvSpPr txBox="1"/>
          <p:nvPr/>
        </p:nvSpPr>
        <p:spPr>
          <a:xfrm>
            <a:off x="4572000" y="539387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корень   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10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997</Words>
  <Application>Microsoft Office PowerPoint</Application>
  <PresentationFormat>Экран (4:3)</PresentationFormat>
  <Paragraphs>199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Тема Office</vt:lpstr>
      <vt:lpstr>Microsoft Equation 3.0</vt:lpstr>
      <vt:lpstr>Задачи с параметрами на ЕГЭ занятие 1.</vt:lpstr>
      <vt:lpstr>Презентация PowerPoint</vt:lpstr>
      <vt:lpstr>Презентация PowerPoint</vt:lpstr>
      <vt:lpstr>Презентация PowerPoint</vt:lpstr>
      <vt:lpstr>Линейные уравнения с одним неизвестным. Общий вид: ах=в,  где а, в некоторые числа, а – коэффициент, в  - свободный член   </vt:lpstr>
      <vt:lpstr>Презентация PowerPoint</vt:lpstr>
      <vt:lpstr>Задача 1. при всех а решить уравнение (2а-4)х = 3а +1.</vt:lpstr>
      <vt:lpstr>Задача 2. при всех а решить уравнение а2х – 5а = 9х – 15.</vt:lpstr>
      <vt:lpstr>Обобщим: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 параметрами на ЕГЭ</dc:title>
  <dc:creator>Лилия</dc:creator>
  <cp:lastModifiedBy>информатика</cp:lastModifiedBy>
  <cp:revision>112</cp:revision>
  <dcterms:created xsi:type="dcterms:W3CDTF">2019-11-22T14:37:35Z</dcterms:created>
  <dcterms:modified xsi:type="dcterms:W3CDTF">2019-11-23T05:13:24Z</dcterms:modified>
</cp:coreProperties>
</file>