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sldIdLst>
    <p:sldId id="288" r:id="rId2"/>
    <p:sldId id="482" r:id="rId3"/>
    <p:sldId id="483" r:id="rId4"/>
    <p:sldId id="484" r:id="rId5"/>
    <p:sldId id="485" r:id="rId6"/>
    <p:sldId id="486" r:id="rId7"/>
    <p:sldId id="487" r:id="rId8"/>
    <p:sldId id="460" r:id="rId9"/>
    <p:sldId id="492" r:id="rId10"/>
    <p:sldId id="494" r:id="rId11"/>
    <p:sldId id="488" r:id="rId12"/>
    <p:sldId id="496" r:id="rId13"/>
    <p:sldId id="490" r:id="rId14"/>
    <p:sldId id="489" r:id="rId15"/>
    <p:sldId id="495" r:id="rId16"/>
    <p:sldId id="481" r:id="rId17"/>
    <p:sldId id="474" r:id="rId18"/>
    <p:sldId id="449" r:id="rId19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EE0000"/>
    <a:srgbClr val="FF00FF"/>
    <a:srgbClr val="FDB95F"/>
    <a:srgbClr val="FF9933"/>
    <a:srgbClr val="663300"/>
    <a:srgbClr val="800000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79012" autoAdjust="0"/>
  </p:normalViewPr>
  <p:slideViewPr>
    <p:cSldViewPr>
      <p:cViewPr varScale="1">
        <p:scale>
          <a:sx n="59" d="100"/>
          <a:sy n="59" d="100"/>
        </p:scale>
        <p:origin x="1176" y="30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fld id="{C6A779B8-FFB4-47E7-9A4A-BEA0E8CA495C}" type="datetimeFigureOut">
              <a:rPr lang="ru-RU"/>
              <a:pPr>
                <a:defRPr/>
              </a:pPr>
              <a:t>30.08.2016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fld id="{559E1561-4009-44AF-9CB8-9E7498AB7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879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26AF4-CEDE-4A0B-B869-1591051CEAE3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44958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2D2137-AA3A-41E2-A9B7-C7B1D761C2A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6944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C1E1E-1585-41C5-9039-625E38894E3A}" type="slidenum">
              <a:rPr lang="ru-RU" smtClean="0"/>
              <a:pPr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86357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C1E1E-1585-41C5-9039-625E38894E3A}" type="slidenum">
              <a:rPr lang="ru-RU" smtClean="0"/>
              <a:pPr/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5460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477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477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19797-C26B-475D-904E-BDE7B602D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E0FD8-BAF2-4584-9379-CF4C5FCC4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B5A41-DA04-4C9F-9F31-10419CC67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457200"/>
            <a:ext cx="8240713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27280-DEA9-4FAC-9BB4-9033BF584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646-6212-43F8-9D4C-0C2CE39A7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CEA28-D9AA-4E6B-B3BF-F688E91BB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8A8D1-C744-4A96-BCD3-B75C93FF8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6925C-0204-438B-A7F3-9DCA1C2B8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AE8F5-E913-46E8-919E-CEF1FF61D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7056-ED49-4DBF-AABB-B38C51427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EB44-057C-4B97-8BDB-2657C8EE5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3EC91-0A98-4B87-B09C-1E3C9EF27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67FF9-DEA0-49DA-9D70-79AE0A1C4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73731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5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73734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735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38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73737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738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739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740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741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742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743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744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3745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73746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74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5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5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399D37EA-2F00-472B-BE6D-A6C15D225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source=wiz&amp;img_url=http://www.corriereuniv.it/cms/wp-content/uploads/2013/06/Universit%C3%A0-Lipsia.jpg&amp;uinfo=sw-1280-sh-1024-ww-764-wh-479-pd-1-wp-5x4_1280x1024&amp;_=1418802122280&amp;viewport=narrow&amp;p=2&amp;text=%D0%BA%D0%B0%D1%80%D1%82%D0%B8%D0%BD%D0%BA%D0%B0%20%D1%83%D1%87%D0%B8%D1%82%D0%B5%D0%BB%D1%8C%20%D0%B8%20%D1%83%D1%87%D0%B5%D0%BD%D0%B8%D0%BA&amp;noreask=1&amp;pos=65&amp;rpt=simage&amp;lr=48&amp;pin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andex.ru/images/search?text=%D0%BA%D0%B0%D1%80%D1%82%D0%B8%D0%BD%D0%BA%D0%B0%20%D1%83%D1%87%D0%B8%D1%82%D0%B5%D0%BB%D1%8C%20%D0%B8%20%D1%83%D1%87%D0%B5%D0%BD%D0%B8%D0%BA&amp;img_url=http://copypast.ru/uploads/posts/thumbs/1286249675_teacher.jpg&amp;pos=1&amp;rpt=simage&amp;stype=image&amp;lr=48&amp;noreask=1&amp;source=wiz&amp;uinfo=sw-1280-sh-1024-ww-764-wh-462-pd-1-wp-5x4_1280x102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85750" y="1928813"/>
            <a:ext cx="8643938" cy="33547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4400" b="1" i="1" dirty="0" smtClean="0"/>
              <a:t> </a:t>
            </a:r>
            <a:r>
              <a:rPr lang="ru-RU" sz="4000" b="1" i="1" dirty="0" smtClean="0">
                <a:solidFill>
                  <a:srgbClr val="0070C0"/>
                </a:solidFill>
              </a:rPr>
              <a:t>«Региональный стандарт профессионального роста педагогического коллектива и механизм его реализации</a:t>
            </a:r>
            <a:r>
              <a:rPr lang="ru-RU" sz="4400" b="1" i="1" dirty="0" smtClean="0">
                <a:solidFill>
                  <a:srgbClr val="0070C0"/>
                </a:solidFill>
              </a:rPr>
              <a:t>»</a:t>
            </a:r>
            <a:endParaRPr lang="ru-RU" sz="4400" b="1" i="1" dirty="0">
              <a:solidFill>
                <a:srgbClr val="0070C0"/>
              </a:solidFill>
            </a:endParaRPr>
          </a:p>
          <a:p>
            <a:pPr algn="l">
              <a:defRPr/>
            </a:pPr>
            <a:endParaRPr lang="ru-RU" sz="3600" b="1" dirty="0">
              <a:solidFill>
                <a:srgbClr val="663300"/>
              </a:solidFill>
            </a:endParaRPr>
          </a:p>
        </p:txBody>
      </p:sp>
      <p:pic>
        <p:nvPicPr>
          <p:cNvPr id="3075" name="Рисунок 3" descr="http://im1-tub-ru.yandex.net/i?id=6b807736c6ae1a67f2d468273220fa9b-107-144&amp;n=2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25" y="3929063"/>
            <a:ext cx="24288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285750" y="571500"/>
            <a:ext cx="8572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 dirty="0"/>
              <a:t>Педагогический совет </a:t>
            </a:r>
            <a:r>
              <a:rPr lang="ru-RU" sz="3600" b="1" dirty="0" smtClean="0"/>
              <a:t>30.08.2016г.</a:t>
            </a:r>
            <a:endParaRPr lang="ru-RU" sz="3600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857500"/>
            <a:ext cx="8215312" cy="40005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«Как никто не может дать другому того, чего не имеет сам, так не может развивать, воспитывать и образовывать других тот, кто сам не является развитым, воспитанным и образованным». 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                                             А. </a:t>
            </a:r>
            <a:r>
              <a:rPr lang="ru-RU" sz="3600" b="1" dirty="0" err="1" smtClean="0">
                <a:solidFill>
                  <a:srgbClr val="7030A0"/>
                </a:solidFill>
              </a:rPr>
              <a:t>Дистервег</a:t>
            </a:r>
            <a:r>
              <a:rPr lang="ru-RU" sz="3600" b="1" dirty="0" smtClean="0"/>
              <a:t> </a:t>
            </a:r>
          </a:p>
          <a:p>
            <a:pPr>
              <a:defRPr/>
            </a:pPr>
            <a:endParaRPr lang="ru-RU" b="1" dirty="0" smtClean="0"/>
          </a:p>
        </p:txBody>
      </p:sp>
      <p:pic>
        <p:nvPicPr>
          <p:cNvPr id="15364" name="Рисунок 3" descr="http://im0-tub-ru.yandex.net/i?id=de755d2fa5ae5455d7740e2bb58bed22-101-144&amp;n=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19" y="0"/>
            <a:ext cx="4968691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822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/>
              <a:t>«Дорожная карта» реализации алгоритма управления профессиональным ростом педагогического коллектива</a:t>
            </a:r>
          </a:p>
        </p:txBody>
      </p:sp>
    </p:spTree>
    <p:extLst>
      <p:ext uri="{BB962C8B-B14F-4D97-AF65-F5344CB8AC3E}">
        <p14:creationId xmlns:p14="http://schemas.microsoft.com/office/powerpoint/2010/main" val="1767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30" y="692620"/>
            <a:ext cx="7201000" cy="5976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48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</a:t>
            </a:r>
            <a:r>
              <a:rPr lang="ru-RU" sz="4000" dirty="0" smtClean="0"/>
              <a:t>роект модели методической службы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88250"/>
          </a:xfrm>
        </p:spPr>
        <p:txBody>
          <a:bodyPr/>
          <a:lstStyle/>
          <a:p>
            <a:r>
              <a:rPr lang="ru-RU" sz="2800" b="1" dirty="0"/>
              <a:t>внутриорганизационные: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- </a:t>
            </a:r>
            <a:r>
              <a:rPr lang="ru-RU" sz="2800" dirty="0" smtClean="0"/>
              <a:t>МО</a:t>
            </a:r>
            <a:r>
              <a:rPr lang="ru-RU" sz="2800" b="1" dirty="0" smtClean="0"/>
              <a:t> </a:t>
            </a:r>
            <a:r>
              <a:rPr lang="ru-RU" sz="2800" dirty="0" smtClean="0"/>
              <a:t>дошкольного общего образования </a:t>
            </a:r>
            <a:r>
              <a:rPr lang="ru-RU" sz="2800" b="1" i="1" u="sng" dirty="0" smtClean="0"/>
              <a:t>(</a:t>
            </a:r>
            <a:r>
              <a:rPr lang="ru-RU" sz="2800" b="1" i="1" u="sng" dirty="0" err="1" smtClean="0"/>
              <a:t>Хуснутдинова</a:t>
            </a:r>
            <a:r>
              <a:rPr lang="ru-RU" sz="2800" b="1" i="1" u="sng" dirty="0" smtClean="0"/>
              <a:t> </a:t>
            </a:r>
            <a:r>
              <a:rPr lang="ru-RU" sz="2800" b="1" i="1" u="sng" dirty="0"/>
              <a:t>Г.М.)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-МО начального общего образования </a:t>
            </a:r>
            <a:r>
              <a:rPr lang="ru-RU" sz="2800" b="1" i="1" u="sng" dirty="0" smtClean="0"/>
              <a:t>(Горохова </a:t>
            </a:r>
            <a:r>
              <a:rPr lang="ru-RU" sz="2800" b="1" i="1" u="sng" dirty="0"/>
              <a:t>О.Л.)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-</a:t>
            </a:r>
            <a:r>
              <a:rPr lang="ru-RU" sz="2800" dirty="0"/>
              <a:t> </a:t>
            </a:r>
            <a:r>
              <a:rPr lang="ru-RU" sz="2800" dirty="0" smtClean="0"/>
              <a:t>МО по математике </a:t>
            </a:r>
            <a:r>
              <a:rPr lang="ru-RU" sz="2800" b="1" i="1" u="sng" dirty="0"/>
              <a:t>(Иванюк Л.В.)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-</a:t>
            </a:r>
            <a:r>
              <a:rPr lang="ru-RU" sz="2800" dirty="0"/>
              <a:t> </a:t>
            </a:r>
            <a:r>
              <a:rPr lang="ru-RU" sz="2800" dirty="0" smtClean="0"/>
              <a:t>МО по русскому языку </a:t>
            </a:r>
            <a:endParaRPr lang="ru-RU" sz="2800" dirty="0"/>
          </a:p>
          <a:p>
            <a:pPr marL="0" indent="0">
              <a:buNone/>
            </a:pPr>
            <a:r>
              <a:rPr lang="ru-RU" sz="2800" b="1" i="1" u="sng" dirty="0"/>
              <a:t>(</a:t>
            </a:r>
            <a:r>
              <a:rPr lang="ru-RU" sz="2800" b="1" i="1" u="sng" dirty="0" err="1"/>
              <a:t>Калгаманова</a:t>
            </a:r>
            <a:r>
              <a:rPr lang="ru-RU" sz="2800" b="1" i="1" u="sng" dirty="0"/>
              <a:t> З.М.)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- МО классных </a:t>
            </a:r>
            <a:r>
              <a:rPr lang="ru-RU" sz="2800" dirty="0"/>
              <a:t>руководителей</a:t>
            </a:r>
          </a:p>
          <a:p>
            <a:pPr marL="0" indent="0">
              <a:buNone/>
            </a:pPr>
            <a:r>
              <a:rPr lang="ru-RU" sz="2800" b="1" i="1" u="sng" dirty="0"/>
              <a:t>(</a:t>
            </a:r>
            <a:r>
              <a:rPr lang="ru-RU" sz="2800" b="1" i="1" u="sng" dirty="0" err="1"/>
              <a:t>Янабаева</a:t>
            </a:r>
            <a:r>
              <a:rPr lang="ru-RU" sz="2800" b="1" i="1" u="sng" dirty="0"/>
              <a:t> Л.З.)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Социальный договор 2.0.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b="1" u="sng" dirty="0"/>
              <a:t>к</a:t>
            </a:r>
            <a:r>
              <a:rPr lang="ru-RU" sz="4800" b="1" u="sng" dirty="0" smtClean="0"/>
              <a:t>лючевые темы: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реемственность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рофессиональная культура</a:t>
            </a:r>
          </a:p>
          <a:p>
            <a:pPr algn="ctr"/>
            <a:r>
              <a:rPr lang="ru-RU" dirty="0"/>
              <a:t>с</a:t>
            </a:r>
            <a:r>
              <a:rPr lang="ru-RU" dirty="0" smtClean="0"/>
              <a:t>реда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ФОРМУЛА УСПЕХА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8350820" cy="4114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УСПЕХ</a:t>
            </a:r>
            <a:r>
              <a:rPr lang="ru-RU" sz="4400" b="1" i="1" dirty="0" smtClean="0">
                <a:solidFill>
                  <a:srgbClr val="FF0000"/>
                </a:solidFill>
              </a:rPr>
              <a:t>=(цель   желание)      </a:t>
            </a:r>
            <a:r>
              <a:rPr lang="ru-RU" sz="4800" b="1" i="1" dirty="0" smtClean="0">
                <a:solidFill>
                  <a:srgbClr val="FF0000"/>
                </a:solidFill>
              </a:rPr>
              <a:t>вера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                         время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0" name="Волна 9"/>
          <p:cNvSpPr/>
          <p:nvPr/>
        </p:nvSpPr>
        <p:spPr bwMode="auto">
          <a:xfrm>
            <a:off x="2925300" y="3269740"/>
            <a:ext cx="6264870" cy="266310"/>
          </a:xfrm>
          <a:prstGeom prst="wave">
            <a:avLst>
              <a:gd name="adj1" fmla="val 12500"/>
              <a:gd name="adj2" fmla="val 44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Умножение 11"/>
          <p:cNvSpPr/>
          <p:nvPr/>
        </p:nvSpPr>
        <p:spPr bwMode="auto">
          <a:xfrm>
            <a:off x="6804310" y="2924930"/>
            <a:ext cx="457200" cy="300610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люс 12"/>
          <p:cNvSpPr/>
          <p:nvPr/>
        </p:nvSpPr>
        <p:spPr bwMode="auto">
          <a:xfrm>
            <a:off x="4211950" y="2854738"/>
            <a:ext cx="504070" cy="370802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57188" y="1981200"/>
            <a:ext cx="8101012" cy="41148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«Не ограничивайте себя.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Многие люди ограничивают себя только тем, что, как они считают, они умеют делать. Вы можете достичь намного больше. Нужно только верить в то, что вы делаете»</a:t>
            </a:r>
          </a:p>
          <a:p>
            <a:pPr>
              <a:buFontTx/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                                                    Мэри Кей </a:t>
            </a:r>
            <a:r>
              <a:rPr lang="ru-RU" b="1" dirty="0" err="1" smtClean="0">
                <a:solidFill>
                  <a:srgbClr val="7030A0"/>
                </a:solidFill>
              </a:rPr>
              <a:t>Эш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«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Как никто не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может дать другому того, чего не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имеет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сам, так не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может развивать, воспитывать и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образовывать других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тот, кто сам не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является развитым, воспитанным и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образованным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»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. А. Дистервег </a:t>
            </a:r>
            <a:endParaRPr lang="ru-RU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«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Как никто не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может дать другому того, чего не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имеет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сам, так не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может развивать, воспитывать и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образовывать других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тот, кто сам не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является развитым, воспитанным и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 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образованным</a:t>
            </a:r>
            <a:r>
              <a:rPr lang="ru-RU" sz="1000">
                <a:solidFill>
                  <a:srgbClr val="333333"/>
                </a:solidFill>
                <a:cs typeface="Times New Roman" pitchFamily="18" charset="0"/>
              </a:rPr>
              <a:t>»</a:t>
            </a:r>
            <a:r>
              <a:rPr lang="ru-RU" sz="1000">
                <a:solidFill>
                  <a:srgbClr val="333333"/>
                </a:solidFill>
                <a:latin typeface="Helvetica"/>
                <a:cs typeface="Times New Roman" pitchFamily="18" charset="0"/>
              </a:rPr>
              <a:t>. А. Дистервег </a:t>
            </a:r>
            <a:endParaRPr lang="ru-RU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928813" y="1000125"/>
            <a:ext cx="4857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/>
              <a:t>Решение педсовета: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57188" y="1857375"/>
            <a:ext cx="878681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buAutoNum type="arabicPeriod"/>
            </a:pPr>
            <a:r>
              <a:rPr lang="ru-RU" sz="1600" dirty="0" smtClean="0"/>
              <a:t>Согласовать модель методической службы школы.</a:t>
            </a:r>
          </a:p>
          <a:p>
            <a:pPr marL="457200" indent="-457200" algn="l">
              <a:buAutoNum type="arabicPeriod"/>
            </a:pPr>
            <a:r>
              <a:rPr lang="ru-RU" sz="1600" dirty="0" smtClean="0"/>
              <a:t>Создать рабочую группу по составлению образовательной  программы и программы развития школы (срок до 05.09.2016 г., ответственные директора филиалов).</a:t>
            </a:r>
          </a:p>
          <a:p>
            <a:pPr marL="457200" indent="-457200" algn="l">
              <a:buAutoNum type="arabicPeriod"/>
            </a:pPr>
            <a:r>
              <a:rPr lang="ru-RU" sz="1600" dirty="0" smtClean="0"/>
              <a:t>Каждому филиалу разработать образовательный маршрут коллектива через педагогический абонемент на заявительной основе (срок до 15.09.2016 г., ответственные методисты филиалов).</a:t>
            </a:r>
          </a:p>
          <a:p>
            <a:pPr marL="457200" indent="-457200" algn="l">
              <a:buAutoNum type="arabicPeriod"/>
            </a:pPr>
            <a:r>
              <a:rPr lang="ru-RU" sz="1600" dirty="0" smtClean="0"/>
              <a:t>Методистам филиалов в еженедельном режиме проводить методические планерки и при посещении занятий педагогов использовать экспресс-карты (срок в течение года). </a:t>
            </a:r>
          </a:p>
          <a:p>
            <a:pPr marL="457200" indent="-457200" algn="l">
              <a:buAutoNum type="arabicPeriod"/>
            </a:pPr>
            <a:r>
              <a:rPr lang="ru-RU" sz="1600" dirty="0" smtClean="0"/>
              <a:t>Создать творческую группу по разработке показателей результативности деятельности и спектра мероприятий профессионализма педагогического коллектива (срок до 10.09.2016 г., ответственный </a:t>
            </a:r>
            <a:r>
              <a:rPr lang="ru-RU" sz="1600" dirty="0" err="1" smtClean="0"/>
              <a:t>зам.директора</a:t>
            </a:r>
            <a:r>
              <a:rPr lang="ru-RU" sz="1600" dirty="0" smtClean="0"/>
              <a:t> по УВР).</a:t>
            </a:r>
          </a:p>
          <a:p>
            <a:pPr marL="457200" indent="-457200" algn="l">
              <a:buAutoNum type="arabicPeriod"/>
            </a:pPr>
            <a:r>
              <a:rPr lang="ru-RU" sz="1600" dirty="0" smtClean="0"/>
              <a:t>Заместителю директора разнообразить виды деятельности, направленные на обобщение, представление и распространение опыта инновационной деятельности в течение года (срок в течение года).</a:t>
            </a:r>
          </a:p>
          <a:p>
            <a:pPr marL="457200" lvl="0" indent="-457200" algn="l">
              <a:buFontTx/>
              <a:buAutoNum type="arabicPeriod"/>
            </a:pPr>
            <a:r>
              <a:rPr lang="ru-RU" sz="1600" dirty="0"/>
              <a:t>Разработать «дорожную карту» профессионального роста педагогического коллектива (срок до 20.09.2016 г., ответственный директора филиалов и директор школы).</a:t>
            </a:r>
          </a:p>
          <a:p>
            <a:pPr marL="457200" indent="-457200" algn="l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071563" y="642938"/>
            <a:ext cx="7772400" cy="774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«Не забывайте,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90" y="1742350"/>
            <a:ext cx="8501062" cy="4572000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 </a:t>
            </a:r>
            <a:r>
              <a:rPr lang="ru-RU" sz="3600" b="1" dirty="0" smtClean="0">
                <a:solidFill>
                  <a:srgbClr val="7030A0"/>
                </a:solidFill>
              </a:rPr>
              <a:t>что почва, на которой строится ваше педагогическое мастерство, — </a:t>
            </a:r>
            <a:r>
              <a:rPr lang="ru-RU" sz="3600" b="1" u="sng" dirty="0" smtClean="0">
                <a:solidFill>
                  <a:srgbClr val="7030A0"/>
                </a:solidFill>
              </a:rPr>
              <a:t>в самом ребенке</a:t>
            </a:r>
            <a:r>
              <a:rPr lang="ru-RU" sz="3600" b="1" dirty="0" smtClean="0">
                <a:solidFill>
                  <a:srgbClr val="7030A0"/>
                </a:solidFill>
              </a:rPr>
              <a:t>, в его </a:t>
            </a:r>
            <a:r>
              <a:rPr lang="ru-RU" sz="3600" b="1" u="sng" dirty="0" smtClean="0">
                <a:solidFill>
                  <a:srgbClr val="7030A0"/>
                </a:solidFill>
              </a:rPr>
              <a:t>отношении</a:t>
            </a:r>
            <a:r>
              <a:rPr lang="ru-RU" sz="3600" b="1" dirty="0" smtClean="0">
                <a:solidFill>
                  <a:srgbClr val="7030A0"/>
                </a:solidFill>
              </a:rPr>
              <a:t> к знаниям и </a:t>
            </a:r>
            <a:r>
              <a:rPr lang="ru-RU" sz="3600" b="1" u="sng" dirty="0" smtClean="0">
                <a:solidFill>
                  <a:srgbClr val="7030A0"/>
                </a:solidFill>
              </a:rPr>
              <a:t>к вам</a:t>
            </a:r>
            <a:r>
              <a:rPr lang="ru-RU" sz="3600" b="1" dirty="0" smtClean="0">
                <a:solidFill>
                  <a:srgbClr val="7030A0"/>
                </a:solidFill>
              </a:rPr>
              <a:t>, учителю. Это — желание учиться, вдохновение, готовность к преодолению трудностей. Заботливо обогащайте эту почву, без нее нет школы».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                                       </a:t>
            </a:r>
            <a:r>
              <a:rPr lang="ru-RU" sz="3600" b="1" dirty="0" smtClean="0">
                <a:solidFill>
                  <a:srgbClr val="7030A0"/>
                </a:solidFill>
              </a:rPr>
              <a:t>В. А. Сухомлинский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412" name="Rectangle 2"/>
          <p:cNvSpPr txBox="1">
            <a:spLocks noRot="1" noChangeArrowheads="1"/>
          </p:cNvSpPr>
          <p:nvPr/>
        </p:nvSpPr>
        <p:spPr bwMode="auto">
          <a:xfrm>
            <a:off x="683460" y="1714500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04664"/>
            <a:ext cx="8820472" cy="3384376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2075" tIns="46038" rIns="92075" bIns="46038"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«Кто не видит конечной цели -</a:t>
            </a:r>
            <a:b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очень удивляется, придя не туда»</a:t>
            </a:r>
            <a:b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40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Марк Твен</a:t>
            </a:r>
            <a:br>
              <a:rPr lang="ru-RU" sz="4000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i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motivator-19469.jpg"/>
          <p:cNvPicPr>
            <a:picLocks noChangeAspect="1"/>
          </p:cNvPicPr>
          <p:nvPr/>
        </p:nvPicPr>
        <p:blipFill>
          <a:blip r:embed="rId3" cstate="print"/>
          <a:srcRect l="4322" t="2751" r="4322" b="14300"/>
          <a:stretch>
            <a:fillRect/>
          </a:stretch>
        </p:blipFill>
        <p:spPr>
          <a:xfrm>
            <a:off x="2915816" y="3559250"/>
            <a:ext cx="2736304" cy="317894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149562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ЕГЭ по русскому языку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691900"/>
              </p:ext>
            </p:extLst>
          </p:nvPr>
        </p:nvGraphicFramePr>
        <p:xfrm>
          <a:off x="467430" y="1700760"/>
          <a:ext cx="8425170" cy="5002162"/>
        </p:xfrm>
        <a:graphic>
          <a:graphicData uri="http://schemas.openxmlformats.org/drawingml/2006/table">
            <a:tbl>
              <a:tblPr firstRow="1" firstCol="1" bandRow="1"/>
              <a:tblGrid>
                <a:gridCol w="2273504"/>
                <a:gridCol w="1627300"/>
                <a:gridCol w="1715976"/>
                <a:gridCol w="1224170"/>
                <a:gridCol w="1584220"/>
              </a:tblGrid>
              <a:tr h="12241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учащихся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выполнивших работу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Выполнившие работу на неудовлетворительную оценку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Ср. балл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Новоатьяловская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u="sng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Асланинская</a:t>
                      </a:r>
                      <a:r>
                        <a:rPr lang="ru-RU" sz="20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20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20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Ивановская 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Старокавдыкская 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Бердюгинская 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0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Результаты ЕГЭ по математике</a:t>
            </a:r>
            <a:br>
              <a:rPr lang="ru-RU" sz="3200" dirty="0" smtClean="0"/>
            </a:br>
            <a:r>
              <a:rPr lang="ru-RU" sz="3200" dirty="0" smtClean="0"/>
              <a:t>(профильный уровень)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977150"/>
              </p:ext>
            </p:extLst>
          </p:nvPr>
        </p:nvGraphicFramePr>
        <p:xfrm>
          <a:off x="755471" y="1700760"/>
          <a:ext cx="8065120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2448339"/>
                <a:gridCol w="1800250"/>
                <a:gridCol w="2736380"/>
                <a:gridCol w="1080151"/>
              </a:tblGrid>
              <a:tr h="11521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учащихся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выполнивших работу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Выполнившие работу на неудовлетворительную оценку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Ср. балл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Новоатьяловская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Асланинская 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Ивановская 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Старокавдыкская СОШ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u="sng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Бердюгинская</a:t>
                      </a:r>
                      <a:r>
                        <a:rPr lang="ru-RU" sz="20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2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Результаты ЕГЭ по математике</a:t>
            </a:r>
            <a:br>
              <a:rPr lang="ru-RU" sz="4000" dirty="0" smtClean="0"/>
            </a:br>
            <a:r>
              <a:rPr lang="ru-RU" sz="4000" dirty="0" smtClean="0"/>
              <a:t>(базовый уровень)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068750"/>
              </p:ext>
            </p:extLst>
          </p:nvPr>
        </p:nvGraphicFramePr>
        <p:xfrm>
          <a:off x="467430" y="1700760"/>
          <a:ext cx="8353161" cy="4307059"/>
        </p:xfrm>
        <a:graphic>
          <a:graphicData uri="http://schemas.openxmlformats.org/drawingml/2006/table">
            <a:tbl>
              <a:tblPr firstRow="1" firstCol="1" bandRow="1"/>
              <a:tblGrid>
                <a:gridCol w="1797421"/>
                <a:gridCol w="1163475"/>
                <a:gridCol w="1057571"/>
                <a:gridCol w="1057571"/>
                <a:gridCol w="967326"/>
                <a:gridCol w="830095"/>
                <a:gridCol w="739851"/>
                <a:gridCol w="739851"/>
              </a:tblGrid>
              <a:tr h="60828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учащихся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выполнивших работу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«5»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«4»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«3»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«2»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Новоатьяловская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Асланинская</a:t>
                      </a: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Старокавдыкская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Бердюгинская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Результаты ОГЭ по русскому языку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284564"/>
              </p:ext>
            </p:extLst>
          </p:nvPr>
        </p:nvGraphicFramePr>
        <p:xfrm>
          <a:off x="251400" y="1628750"/>
          <a:ext cx="8713210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1797032"/>
                <a:gridCol w="1163224"/>
                <a:gridCol w="1057340"/>
                <a:gridCol w="1057340"/>
                <a:gridCol w="1040936"/>
                <a:gridCol w="1040936"/>
                <a:gridCol w="692282"/>
                <a:gridCol w="864120"/>
              </a:tblGrid>
              <a:tr h="4799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учащихся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выполнивших работу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«5»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«4»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«3»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«2»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Новоатьяловская СОШ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Асланинская</a:t>
                      </a: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Ивановская СОШ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Старокавдыкская СОШ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Бердюгинская</a:t>
                      </a: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6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Результаты ОГЭ по математике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417141"/>
              </p:ext>
            </p:extLst>
          </p:nvPr>
        </p:nvGraphicFramePr>
        <p:xfrm>
          <a:off x="467432" y="1772769"/>
          <a:ext cx="8353159" cy="4804555"/>
        </p:xfrm>
        <a:graphic>
          <a:graphicData uri="http://schemas.openxmlformats.org/drawingml/2006/table">
            <a:tbl>
              <a:tblPr firstRow="1" firstCol="1" bandRow="1"/>
              <a:tblGrid>
                <a:gridCol w="1668132"/>
                <a:gridCol w="1041756"/>
                <a:gridCol w="1146151"/>
                <a:gridCol w="1162326"/>
                <a:gridCol w="1162326"/>
                <a:gridCol w="1026317"/>
                <a:gridCol w="625641"/>
                <a:gridCol w="520510"/>
              </a:tblGrid>
              <a:tr h="47630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учащихся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выполнивших работу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«5»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«4»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«3»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«2»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Новоатьяловская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2/3/2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10/9/10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0/0/0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Асланинская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3/3/4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6/6/5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1/1/1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3/3/2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3/4/4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2/1/2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Старокавдыкская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1/1/0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2/0/3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6/8/6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0/0/0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Бердюгинская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6/6/4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1/1/4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1/1/1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1/1/0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16/15/17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26/28/29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4/3/4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48" name="Рисунок 3" descr="0_2a5d1_681a51e2_XL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3286125" y="214313"/>
            <a:ext cx="5429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bg1"/>
                </a:solidFill>
                <a:latin typeface="Arial Black" pitchFamily="34" charset="0"/>
              </a:rPr>
              <a:t>Педагоги школы … </a:t>
            </a:r>
            <a:r>
              <a:rPr lang="ru-RU" sz="3600" b="1">
                <a:solidFill>
                  <a:schemeClr val="bg1"/>
                </a:solidFill>
                <a:latin typeface="Arial Black" pitchFamily="34" charset="0"/>
              </a:rPr>
              <a:t>Какие</a:t>
            </a:r>
            <a:r>
              <a:rPr lang="ru-RU" sz="3600">
                <a:solidFill>
                  <a:schemeClr val="bg1"/>
                </a:solidFill>
                <a:latin typeface="Arial Black" pitchFamily="34" charset="0"/>
              </a:rPr>
              <a:t> они?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57188" y="1981200"/>
            <a:ext cx="8101012" cy="41148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«Не ограничивайте себя.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Многие люди ограничивают себя только тем, что, как они считают, они умеют делать. Вы можете достичь намного больше. Нужно только верить в то, что вы делаете»</a:t>
            </a:r>
          </a:p>
          <a:p>
            <a:pPr>
              <a:buFontTx/>
              <a:buNone/>
            </a:pPr>
            <a:r>
              <a:rPr lang="ru-RU" b="1" dirty="0" smtClean="0"/>
              <a:t>                              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Мэри Кей </a:t>
            </a:r>
            <a:r>
              <a:rPr lang="ru-RU" b="1" dirty="0" err="1" smtClean="0">
                <a:solidFill>
                  <a:srgbClr val="7030A0"/>
                </a:solidFill>
              </a:rPr>
              <a:t>Эш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164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ктус">
  <a:themeElements>
    <a:clrScheme name="Кактус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Какту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актус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ктус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ктус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3322</TotalTime>
  <Words>728</Words>
  <Application>Microsoft Office PowerPoint</Application>
  <PresentationFormat>Экран (4:3)</PresentationFormat>
  <Paragraphs>319</Paragraphs>
  <Slides>18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 Black</vt:lpstr>
      <vt:lpstr>Arial Narrow</vt:lpstr>
      <vt:lpstr>Calibri</vt:lpstr>
      <vt:lpstr>Helvetica</vt:lpstr>
      <vt:lpstr>Times New Roman</vt:lpstr>
      <vt:lpstr>Кактус</vt:lpstr>
      <vt:lpstr>Презентация PowerPoint</vt:lpstr>
      <vt:lpstr> «Кто не видит конечной цели - очень удивляется, придя не туда»                                        Марк Твен  </vt:lpstr>
      <vt:lpstr>Результаты ЕГЭ по русскому языку</vt:lpstr>
      <vt:lpstr>Результаты ЕГЭ по математике (профильный уровень)</vt:lpstr>
      <vt:lpstr>Результаты ЕГЭ по математике (базовый уровень)</vt:lpstr>
      <vt:lpstr>Результаты ОГЭ по русскому языку</vt:lpstr>
      <vt:lpstr>Результаты ОГЭ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модели методической службы</vt:lpstr>
      <vt:lpstr>Социальный договор 2.0. </vt:lpstr>
      <vt:lpstr>ФОРМУЛА УСПЕХА</vt:lpstr>
      <vt:lpstr>Презентация PowerPoint</vt:lpstr>
      <vt:lpstr>Презентация PowerPoint</vt:lpstr>
      <vt:lpstr>«Не забывайте,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элективных курсов не существует образовательных стандартов.</dc:title>
  <dc:creator>BOSS</dc:creator>
  <cp:lastModifiedBy>BerAsusPc</cp:lastModifiedBy>
  <cp:revision>168</cp:revision>
  <dcterms:created xsi:type="dcterms:W3CDTF">2004-11-02T15:37:27Z</dcterms:created>
  <dcterms:modified xsi:type="dcterms:W3CDTF">2016-08-30T06:49:34Z</dcterms:modified>
</cp:coreProperties>
</file>