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5" r:id="rId1"/>
  </p:sldMasterIdLst>
  <p:sldIdLst>
    <p:sldId id="256" r:id="rId2"/>
    <p:sldId id="267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581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113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6195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289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5995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601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6654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88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540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470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796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777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948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178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2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5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32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8825" y="1122165"/>
            <a:ext cx="4976826" cy="1388533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endParaRPr lang="ru-RU" sz="24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89889" y="3376246"/>
            <a:ext cx="8915399" cy="2919045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«»»</a:t>
            </a:r>
            <a:r>
              <a:rPr lang="ru-RU" sz="2400" b="1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Дорожная </a:t>
            </a:r>
            <a:r>
              <a:rPr lang="ru-RU" sz="2400" b="1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карта</a:t>
            </a:r>
          </a:p>
          <a:p>
            <a:pPr algn="ctr"/>
            <a:r>
              <a:rPr lang="ru-RU" sz="2400" b="1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реализации алгоритма управления профессиональным ростом</a:t>
            </a:r>
          </a:p>
          <a:p>
            <a:pPr algn="ctr"/>
            <a:r>
              <a:rPr lang="ru-RU" sz="2400" b="1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0070C0"/>
                </a:solidFill>
                <a:cs typeface="Times New Roman" panose="02020603050405020304" pitchFamily="18" charset="0"/>
              </a:rPr>
              <a:t>педагогического коллектива </a:t>
            </a:r>
            <a:endParaRPr lang="ru-RU" sz="2400" b="1" i="1" dirty="0" smtClean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algn="ctr"/>
            <a:r>
              <a:rPr lang="ru-RU" sz="2400" b="1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МАОУ </a:t>
            </a:r>
            <a:r>
              <a:rPr lang="ru-RU" sz="2400" b="1" i="1" dirty="0">
                <a:solidFill>
                  <a:srgbClr val="0070C0"/>
                </a:solidFill>
                <a:cs typeface="Times New Roman" panose="02020603050405020304" pitchFamily="18" charset="0"/>
              </a:rPr>
              <a:t>«</a:t>
            </a:r>
            <a:r>
              <a:rPr lang="ru-RU" sz="2400" b="1" i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Новоатьяловская</a:t>
            </a:r>
            <a:r>
              <a:rPr lang="ru-RU" sz="2400" b="1" i="1" dirty="0">
                <a:solidFill>
                  <a:srgbClr val="0070C0"/>
                </a:solidFill>
                <a:cs typeface="Times New Roman" panose="02020603050405020304" pitchFamily="18" charset="0"/>
              </a:rPr>
              <a:t> СОШ</a:t>
            </a:r>
            <a:r>
              <a:rPr lang="ru-RU" sz="2400" b="1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(срок реализации 2016-2018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г.г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8953" y="211016"/>
            <a:ext cx="5175953" cy="323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39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u="sng" dirty="0" smtClean="0">
                <a:solidFill>
                  <a:srgbClr val="002060"/>
                </a:solidFill>
              </a:rPr>
              <a:t>Критерии эффективности реализации дорожной карты</a:t>
            </a:r>
            <a:endParaRPr lang="ru-RU" b="1" i="1" u="sng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Повышение квалификации педагогов</a:t>
            </a:r>
          </a:p>
          <a:p>
            <a:pPr marL="0" indent="0">
              <a:buNone/>
            </a:pPr>
            <a:r>
              <a:rPr lang="ru-RU" sz="2400" i="1" dirty="0" smtClean="0">
                <a:solidFill>
                  <a:srgbClr val="0070C0"/>
                </a:solidFill>
              </a:rPr>
              <a:t>(увеличение количества педагогов с квалификационными категориями)</a:t>
            </a: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Результативность работы</a:t>
            </a:r>
          </a:p>
          <a:p>
            <a:pPr marL="0" indent="0">
              <a:buNone/>
            </a:pPr>
            <a:r>
              <a:rPr lang="ru-RU" sz="2400" i="1" dirty="0" smtClean="0">
                <a:solidFill>
                  <a:srgbClr val="0070C0"/>
                </a:solidFill>
              </a:rPr>
              <a:t>(повышение качества успеваемости, количества победителей олимпиад, конкурсов, конференций)</a:t>
            </a: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Повышение удовлетворённости родителей, обучающихся и педагогов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799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8981" y="4931889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5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5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441" y="185653"/>
            <a:ext cx="5682765" cy="4262074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 flipV="1">
            <a:off x="10006884" y="5036948"/>
            <a:ext cx="1304543" cy="4571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3859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981200"/>
            <a:ext cx="8915400" cy="3930022"/>
          </a:xfrm>
        </p:spPr>
        <p:txBody>
          <a:bodyPr/>
          <a:lstStyle/>
          <a:p>
            <a:r>
              <a:rPr lang="ru-RU" sz="3600" b="1" i="1" dirty="0" smtClean="0">
                <a:solidFill>
                  <a:srgbClr val="C00000"/>
                </a:solidFill>
              </a:rPr>
              <a:t>Ты лишь до тех пор способен содействовать образованию других, пока продолжаешь работать над собственным образованием</a:t>
            </a:r>
          </a:p>
          <a:p>
            <a:pPr marL="0" indent="0" algn="r">
              <a:buNone/>
            </a:pPr>
            <a:r>
              <a:rPr lang="ru-RU" sz="2800" i="1" dirty="0" smtClean="0">
                <a:solidFill>
                  <a:srgbClr val="C00000"/>
                </a:solidFill>
              </a:rPr>
              <a:t>А. </a:t>
            </a:r>
            <a:r>
              <a:rPr lang="ru-RU" sz="2800" i="1" dirty="0" err="1" smtClean="0">
                <a:solidFill>
                  <a:srgbClr val="C00000"/>
                </a:solidFill>
              </a:rPr>
              <a:t>Дистервег</a:t>
            </a:r>
            <a:endParaRPr lang="ru-RU" sz="2800" i="1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7366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17169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4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sz="31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Развитие </a:t>
            </a:r>
            <a:r>
              <a:rPr lang="ru-RU" sz="31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профессиональной компетентности педагога через совершенствование методической </a:t>
            </a:r>
            <a:r>
              <a:rPr lang="ru-RU" sz="31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среды</a:t>
            </a:r>
            <a:br>
              <a:rPr lang="ru-RU" sz="31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Прохождение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курсов переподготовки;</a:t>
            </a:r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Аттестация педагогических работников; </a:t>
            </a:r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Индивидуальный образовательный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маршрут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(защита через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самопрезентацию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);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Участие в работе методических объединений, педсоветов, семинаров,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конференций, мастер- классов, кластерных и проблемных группах;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Участие в различных конкурсах,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олимпиадах, форумах, исследовательских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работах, проектах;</a:t>
            </a:r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оздание публикаций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рамках обобщения и распространения опыта;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Регулярный мониторинг образовательных и профессиональных достижений и потребностей педагогов;</a:t>
            </a:r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Портфолио педагога;</a:t>
            </a:r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Тематические 45-минутки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; педагогические 20-минутки;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кластерных групп;</a:t>
            </a:r>
            <a:b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окружном конкурсе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«Мой друг Инновация», «Самый классный </a:t>
            </a: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классный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Медиавыпуск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«Лучшие уроки округа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b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Общественные презентации деятельности МО;</a:t>
            </a:r>
            <a:b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«Управленческие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стодневки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2" y="4997003"/>
            <a:ext cx="9746086" cy="1532751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6217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551709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2.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Оптимизация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творческой среды как условие повышения мотивации педагогов к инновационной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деятельности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1" y="2011681"/>
            <a:ext cx="10131425" cy="4519748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тимулирование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  <a:b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-Организация образовательной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среды;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-Издание методических материалов, программ, уроков,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НОД, произведений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литературного и музыкального творчества педагогов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Свободные пятницы;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Хобби-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студии по интересам;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Участие в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квесте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« Я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люблю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Ялуторовский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район» совместно с учениками;</a:t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Проект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«К.Т.В.»- коллективные творческие выезды с фиксированием в культурном дневнике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коллектива;</a:t>
            </a:r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Участие в интернет проекте «Страна читающая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»;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Интернет- галерея на сайте школы «Виват, учитель»;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Премия «Призвание»: за лучший образовательный результат обучающихся, за лучший личностный результат педагогов, за лучший воспитательный результат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9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21336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</a:t>
            </a:r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3.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Развитие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ИКТ- компетентности через создание информационно насыщенной образовательной среды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1" y="1626919"/>
            <a:ext cx="10963893" cy="4829865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-Оснащение ИТ оборудованием;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-Ликбез «Информационная грамотность», «Создание сайтов, мультимедийных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уроков, НОД»;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-Конкурсы портфолио педагогов, сайтов педагогов, мультимедийных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уроков, НОД;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-Интернет олимпиады,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конкурсы,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вебинары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-Интернет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 для учителей предметников и классных руководителей; 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виртуальных практических и лабораторных работ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 в социальных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сетях;</a:t>
            </a: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 на сайте «Наставник» (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самоаудит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89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896" y="635984"/>
            <a:ext cx="10374930" cy="5729190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40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31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Расширение сетевой среды для вариативной образовательной деятельности педагога</a:t>
            </a:r>
            <a:br>
              <a:rPr lang="ru-RU" sz="31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31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31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ru-RU" sz="2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Квест</a:t>
            </a:r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«Учитель завтрашнего дня</a:t>
            </a:r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»;</a:t>
            </a:r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Школьный грант для </a:t>
            </a:r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педагогов</a:t>
            </a:r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«Призвание</a:t>
            </a:r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»;</a:t>
            </a:r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-ВКС консультации</a:t>
            </a:r>
            <a: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ru-RU" sz="27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Создание </a:t>
            </a:r>
            <a:r>
              <a:rPr lang="ru-RU" sz="27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системы партнерский отношений </a:t>
            </a:r>
            <a:r>
              <a:rPr lang="ru-RU" sz="27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по </a:t>
            </a:r>
            <a:r>
              <a:rPr lang="ru-RU" sz="27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подготовке к ГИА;</a:t>
            </a:r>
            <a:br>
              <a:rPr lang="ru-RU" sz="27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</a:br>
            <a:r>
              <a:rPr lang="ru-RU" sz="27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-Реализация </a:t>
            </a:r>
            <a:r>
              <a:rPr lang="ru-RU" sz="27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совместных программ и проектов по работе с ветеранами и общественностью, ЦСОН, </a:t>
            </a:r>
            <a:r>
              <a:rPr lang="ru-RU" sz="27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-учебными </a:t>
            </a:r>
            <a:r>
              <a:rPr lang="ru-RU" sz="27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заведениями по экологии, гражданскому патриотическому, художественно-эстетическому и спортивно-оздоровительному направлениям. </a:t>
            </a:r>
            <a:br>
              <a:rPr lang="ru-RU" sz="27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27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766952"/>
            <a:ext cx="8915400" cy="31350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41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</a:t>
            </a:r>
            <a:r>
              <a:rPr lang="ru-RU" sz="40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31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Развитие </a:t>
            </a:r>
            <a:r>
              <a:rPr lang="ru-RU" sz="31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культурологической среды как фактор повышения общей культуры </a:t>
            </a:r>
            <a:r>
              <a:rPr lang="ru-RU" sz="31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педагогов</a:t>
            </a:r>
            <a:br>
              <a:rPr lang="ru-RU" sz="31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31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612571"/>
            <a:ext cx="8915400" cy="3358027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Встречи с интересными людьми родного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края,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привлечение их к мероприятиям (цикл мероприятий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«О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родном крае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»);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Посещение музеев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г. Ялуторовска и г. Тюмени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(свободные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пятницы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);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Посещение острога г. Ялуторовска (свободные пятницы);</a:t>
            </a: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Посещение Драматического театра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г. Тюмени (свободные пятницы)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;</a:t>
            </a: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Клуб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«Одноклассник»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43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48969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6. </a:t>
            </a:r>
            <a:r>
              <a:rPr lang="ru-RU" sz="27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Развитие </a:t>
            </a:r>
            <a:r>
              <a:rPr lang="ru-RU" sz="27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здоровьесберегающей</a:t>
            </a:r>
            <a:r>
              <a:rPr lang="ru-RU" sz="27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среды и оптимизация социально- психологического </a:t>
            </a:r>
            <a:r>
              <a:rPr lang="ru-RU" sz="27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сопровождения</a:t>
            </a:r>
            <a:br>
              <a:rPr lang="ru-RU" sz="27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31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793174"/>
            <a:ext cx="8915400" cy="4478672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Семейная лыжня</a:t>
            </a:r>
          </a:p>
          <a:p>
            <a:r>
              <a:rPr lang="ru-RU" sz="8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Конкурс семейных шахматных команд на приз директора школы</a:t>
            </a:r>
          </a:p>
          <a:p>
            <a:r>
              <a:rPr lang="ru-RU" sz="8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Командное соревнование по уличным шашкам среди МО округа</a:t>
            </a:r>
          </a:p>
          <a:p>
            <a:r>
              <a:rPr lang="ru-RU" sz="8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Психологическое </a:t>
            </a:r>
            <a:r>
              <a:rPr lang="ru-RU" sz="8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сопровождение педагогов: беседы, тренинги; </a:t>
            </a:r>
            <a:r>
              <a:rPr lang="ru-RU" sz="8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«Развитие </a:t>
            </a:r>
            <a:r>
              <a:rPr lang="ru-RU" sz="8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навыков позитивного восприятия</a:t>
            </a:r>
            <a:r>
              <a:rPr lang="ru-RU" sz="8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» ,«</a:t>
            </a:r>
            <a:r>
              <a:rPr lang="ru-RU" sz="8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Развитие коммуникативной компетентности</a:t>
            </a:r>
            <a:r>
              <a:rPr lang="ru-RU" sz="8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» , «</a:t>
            </a:r>
            <a:r>
              <a:rPr lang="ru-RU" sz="8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Развитие креативности</a:t>
            </a:r>
            <a:r>
              <a:rPr lang="ru-RU" sz="8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», </a:t>
            </a:r>
            <a:r>
              <a:rPr lang="ru-RU" sz="8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«Развитие уверенности в </a:t>
            </a:r>
            <a:r>
              <a:rPr lang="ru-RU" sz="8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себе» с приглашением службы сопровождения;</a:t>
            </a:r>
            <a:endParaRPr lang="ru-RU" sz="8000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8000" b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Дни </a:t>
            </a:r>
            <a:r>
              <a:rPr lang="ru-RU" sz="8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здоровья; </a:t>
            </a:r>
          </a:p>
          <a:p>
            <a:r>
              <a:rPr lang="ru-RU" sz="8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Кабинет </a:t>
            </a:r>
            <a:r>
              <a:rPr lang="ru-RU" sz="8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психологической </a:t>
            </a:r>
            <a:r>
              <a:rPr lang="ru-RU" sz="8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разгрузки;</a:t>
            </a:r>
          </a:p>
          <a:p>
            <a:r>
              <a:rPr lang="ru-RU" sz="80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Фиточай</a:t>
            </a:r>
            <a:r>
              <a:rPr lang="ru-RU" sz="8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в учительской;</a:t>
            </a:r>
          </a:p>
          <a:p>
            <a:r>
              <a:rPr lang="ru-RU" sz="8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Тематические беседы ( лекции) с привлечением медицинских работников, узких специалистов</a:t>
            </a:r>
          </a:p>
          <a:p>
            <a:endParaRPr lang="ru-RU" sz="2900" b="1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59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7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Оптимизация управленческой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среды</a:t>
            </a:r>
            <a:b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кадровая политика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Создание системы кадровой политики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подбор 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персонала; работа 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кадровым 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резервом; консультационно-методическое сопровождение;</a:t>
            </a:r>
          </a:p>
          <a:p>
            <a:pPr lvl="1"/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Создание системы мониторинга удовлетворенности всех субъектов образовательного 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процесса;</a:t>
            </a:r>
            <a:endParaRPr lang="ru-RU" sz="2200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1"/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Использование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модели горизонтальной карьеры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педагогов;</a:t>
            </a:r>
          </a:p>
          <a:p>
            <a:pPr marL="457200" lvl="1" indent="0">
              <a:buNone/>
            </a:pP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педагог- эксперт, педагог- </a:t>
            </a:r>
            <a:r>
              <a:rPr lang="ru-RU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тьютор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педагог- методист, педагог- модератор, педагог- куратор </a:t>
            </a:r>
          </a:p>
          <a:p>
            <a:pPr marL="457200" lvl="1" indent="0">
              <a:buNone/>
            </a:pP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/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600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9F9F9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1001</TotalTime>
  <Words>345</Words>
  <Application>Microsoft Office PowerPoint</Application>
  <PresentationFormat>Произвольный</PresentationFormat>
  <Paragraphs>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Легкий дым</vt:lpstr>
      <vt:lpstr>» «</vt:lpstr>
      <vt:lpstr>Презентация PowerPoint</vt:lpstr>
      <vt:lpstr>          1. Развитие профессиональной компетентности педагога через совершенствование методической среды  Прохождение курсов переподготовки; Аттестация педагогических работников;  Индивидуальный образовательный маршрут (защита через самопрезентацию); Участие в работе методических объединений, педсоветов, семинаров, конференций, мастер- классов, кластерных и проблемных группах;  Участие в различных конкурсах, олимпиадах, форумах, исследовательских работах, проектах; Создание публикаций в рамках обобщения и распространения опыта;  Регулярный мониторинг образовательных и профессиональных достижений и потребностей педагогов; Портфолио педагога; Тематические 45-минутки; педагогические 20-минутки; Создание кластерных групп; Участие в окружном конкурсе «Мой друг Инновация», «Самый классный классный» Медиавыпуск «Лучшие уроки округа»; Общественные презентации деятельности МО; Проект «Управленческие стодневки» </vt:lpstr>
      <vt:lpstr>    2. Оптимизация творческой среды как условие повышения мотивации педагогов к инновационной деятельности</vt:lpstr>
      <vt:lpstr>         3. Развитие ИКТ- компетентности через создание информационно насыщенной образовательной среды</vt:lpstr>
      <vt:lpstr>4. Расширение сетевой среды для вариативной образовательной деятельности педагога  -Квест «Учитель завтрашнего дня»; -Школьный грант для педагогов «Призвание»; -ВКС консультации -Создание системы партнерский отношений по подготовке к ГИА; -Реализация совместных программ и проектов по работе с ветеранами и общественностью, ЦСОН, -учебными заведениями по экологии, гражданскому патриотическому, художественно-эстетическому и спортивно-оздоровительному направлениям.    </vt:lpstr>
      <vt:lpstr>5. Развитие культурологической среды как фактор повышения общей культуры педагогов </vt:lpstr>
      <vt:lpstr>6. Развитие здоровьесберегающей среды и оптимизация социально- психологического сопровождения  .</vt:lpstr>
      <vt:lpstr>7. Оптимизация управленческой среды и кадровая политика</vt:lpstr>
      <vt:lpstr>Критерии эффективности реализации дорожной карты</vt:lpstr>
      <vt:lpstr>Спасибо за внимание!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Школа 2016: Домашнее задание.</dc:title>
  <dc:creator>Novoat</dc:creator>
  <cp:lastModifiedBy>User</cp:lastModifiedBy>
  <cp:revision>94</cp:revision>
  <dcterms:created xsi:type="dcterms:W3CDTF">2016-09-19T18:26:25Z</dcterms:created>
  <dcterms:modified xsi:type="dcterms:W3CDTF">2016-10-13T03:59:35Z</dcterms:modified>
</cp:coreProperties>
</file>