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3"/>
  </p:notesMasterIdLst>
  <p:sldIdLst>
    <p:sldId id="256" r:id="rId2"/>
    <p:sldId id="267" r:id="rId3"/>
    <p:sldId id="259" r:id="rId4"/>
    <p:sldId id="271" r:id="rId5"/>
    <p:sldId id="277" r:id="rId6"/>
    <p:sldId id="273" r:id="rId7"/>
    <p:sldId id="278" r:id="rId8"/>
    <p:sldId id="272" r:id="rId9"/>
    <p:sldId id="283" r:id="rId10"/>
    <p:sldId id="279" r:id="rId11"/>
    <p:sldId id="284" r:id="rId12"/>
    <p:sldId id="282" r:id="rId13"/>
    <p:sldId id="285" r:id="rId14"/>
    <p:sldId id="286" r:id="rId15"/>
    <p:sldId id="287" r:id="rId16"/>
    <p:sldId id="288" r:id="rId17"/>
    <p:sldId id="289" r:id="rId18"/>
    <p:sldId id="292" r:id="rId19"/>
    <p:sldId id="293" r:id="rId20"/>
    <p:sldId id="291" r:id="rId21"/>
    <p:sldId id="26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6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  <p:extLst>
      <p:ext uri="{BB962C8B-B14F-4D97-AF65-F5344CB8AC3E}">
        <p14:creationId xmlns:p14="http://schemas.microsoft.com/office/powerpoint/2010/main" val="1150409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18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  <p:extLst>
      <p:ext uri="{BB962C8B-B14F-4D97-AF65-F5344CB8AC3E}">
        <p14:creationId xmlns:p14="http://schemas.microsoft.com/office/powerpoint/2010/main" val="667471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24.02.2020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24.02.2020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24.02.2020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24.02.2020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24.02.2020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24.02.2020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24.02.2020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24.02.2020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785926"/>
            <a:ext cx="6215106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dirty="0">
                <a:solidFill>
                  <a:srgbClr val="2C0FDB"/>
                </a:solidFill>
                <a:latin typeface="Georgia" pitchFamily="18" charset="0"/>
              </a:rPr>
            </a:br>
            <a:br>
              <a:rPr lang="ru-RU" sz="2000" b="1" dirty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br>
              <a:rPr lang="ru-RU" b="1" dirty="0">
                <a:solidFill>
                  <a:srgbClr val="2C0FDB"/>
                </a:solidFill>
                <a:latin typeface="Georgia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b="1" dirty="0">
                <a:latin typeface="Georgia" pitchFamily="18" charset="0"/>
                <a:cs typeface="Times New Roman" pitchFamily="18" charset="0"/>
              </a:rPr>
              <a:t>Муниципальное автономное общеобразовательное учреждение «</a:t>
            </a:r>
            <a:r>
              <a:rPr lang="ru-RU" b="1" dirty="0" err="1">
                <a:latin typeface="Georgia" pitchFamily="18" charset="0"/>
                <a:cs typeface="Times New Roman" pitchFamily="18" charset="0"/>
              </a:rPr>
              <a:t>Новоатьяловская</a:t>
            </a:r>
            <a:r>
              <a:rPr lang="ru-RU" b="1" dirty="0">
                <a:latin typeface="Georgia" pitchFamily="18" charset="0"/>
                <a:cs typeface="Times New Roman" pitchFamily="18" charset="0"/>
              </a:rPr>
              <a:t> средняя общеобразовательная школа»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072494" cy="6143668"/>
          </a:xfrm>
        </p:spPr>
        <p:txBody>
          <a:bodyPr>
            <a:normAutofit fontScale="475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>
                <a:solidFill>
                  <a:srgbClr val="0070C0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/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>
                <a:solidFill>
                  <a:srgbClr val="0070C0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/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>
                <a:solidFill>
                  <a:srgbClr val="0070C0"/>
                </a:solidFill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/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>
                <a:solidFill>
                  <a:srgbClr val="0070C0"/>
                </a:solidFill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/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/>
              <a:t>гендерные</a:t>
            </a:r>
            <a:r>
              <a:rPr lang="ru-RU" sz="2700" b="1" dirty="0"/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>
                <a:solidFill>
                  <a:srgbClr val="0070C0"/>
                </a:solidFill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/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/>
              <a:t>Содержательный раздел: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/>
              <a:t>Содержательный раздел </a:t>
            </a:r>
            <a:r>
              <a:rPr lang="ru-RU" dirty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/>
              <a:t> В него входит:</a:t>
            </a:r>
          </a:p>
          <a:p>
            <a:pPr algn="just">
              <a:buNone/>
            </a:pPr>
            <a:r>
              <a:rPr lang="ru-RU" dirty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/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/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/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/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/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ОБРАЗОВАТЕЛЬНАЯ ОБЛАСТЬ «ФИЗИЧЕСКОЕ РАЗВИТИЕ»: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86808" cy="542928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/>
              <a:t>Основная цель:</a:t>
            </a:r>
            <a:endParaRPr lang="ru-RU" dirty="0"/>
          </a:p>
          <a:p>
            <a:pPr algn="just"/>
            <a:r>
              <a:rPr lang="ru-RU" dirty="0"/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b="1" dirty="0"/>
              <a:t>Задачи физического развития: </a:t>
            </a:r>
            <a:endParaRPr lang="ru-RU" dirty="0"/>
          </a:p>
          <a:p>
            <a:pPr algn="just"/>
            <a:r>
              <a:rPr lang="ru-RU" b="1" i="1" dirty="0"/>
              <a:t>Оздоровительные:</a:t>
            </a:r>
            <a:endParaRPr lang="ru-RU" dirty="0"/>
          </a:p>
          <a:p>
            <a:pPr algn="just">
              <a:buNone/>
            </a:pPr>
            <a:r>
              <a:rPr lang="ru-RU" dirty="0"/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b="1" i="1" dirty="0"/>
              <a:t>Образовательные:</a:t>
            </a:r>
            <a:endParaRPr lang="ru-RU" dirty="0"/>
          </a:p>
          <a:p>
            <a:pPr algn="just">
              <a:buNone/>
            </a:pPr>
            <a:r>
              <a:rPr lang="ru-RU" dirty="0"/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b="1" i="1" dirty="0"/>
              <a:t>Воспитательные:</a:t>
            </a:r>
            <a:endParaRPr lang="ru-RU" dirty="0"/>
          </a:p>
          <a:p>
            <a:pPr algn="just">
              <a:buNone/>
            </a:pPr>
            <a:r>
              <a:rPr lang="ru-RU" dirty="0"/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b="1" dirty="0"/>
              <a:t>Основные направления работы по физическому развитию детей в дошкольном учреждении:</a:t>
            </a:r>
            <a:endParaRPr lang="ru-RU" dirty="0"/>
          </a:p>
          <a:p>
            <a:pPr algn="just"/>
            <a:r>
              <a:rPr lang="ru-RU" dirty="0"/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dirty="0"/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dirty="0"/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dirty="0"/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dirty="0"/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dirty="0"/>
              <a:t>Становление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в двигательной сфере</a:t>
            </a:r>
          </a:p>
          <a:p>
            <a:pPr algn="just"/>
            <a:r>
              <a:rPr lang="ru-RU" dirty="0"/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dirty="0"/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ОБРАЗОВАТЕЛЬНАЯ ОБЛАСТЬ </a:t>
            </a:r>
            <a:br>
              <a:rPr lang="ru-RU" b="1" dirty="0"/>
            </a:br>
            <a:r>
              <a:rPr lang="ru-RU" b="1" dirty="0"/>
              <a:t>«СОЦИАЛЬНО-КОММУНИКАТИВНОЕ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01014" cy="504521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/>
              <a:t>Основная цель:</a:t>
            </a:r>
            <a:endParaRPr lang="ru-RU" sz="1200" dirty="0"/>
          </a:p>
          <a:p>
            <a:pPr algn="just"/>
            <a:r>
              <a:rPr lang="ru-RU" sz="1200" dirty="0"/>
              <a:t>позитивная социализация детей дошкольного возраста; приобщение детей к </a:t>
            </a:r>
            <a:r>
              <a:rPr lang="ru-RU" sz="1200" dirty="0" err="1"/>
              <a:t>социокультурным</a:t>
            </a:r>
            <a:r>
              <a:rPr lang="ru-RU" sz="1200" dirty="0"/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/>
              <a:t>Задачи социально-коммуникативного развития по ФГОС ДО:</a:t>
            </a:r>
            <a:endParaRPr lang="ru-RU" sz="1200" dirty="0"/>
          </a:p>
          <a:p>
            <a:pPr algn="just"/>
            <a:r>
              <a:rPr lang="ru-RU" sz="1200" dirty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/>
              <a:t>Становление самостоятельности, целенаправленности и </a:t>
            </a:r>
            <a:r>
              <a:rPr lang="ru-RU" sz="1200" dirty="0" err="1"/>
              <a:t>саморегуляции</a:t>
            </a:r>
            <a:r>
              <a:rPr lang="ru-RU" sz="1200" dirty="0"/>
              <a:t> собственных действий</a:t>
            </a:r>
          </a:p>
          <a:p>
            <a:pPr algn="just"/>
            <a:r>
              <a:rPr lang="ru-RU" sz="1200" dirty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/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/>
          </a:p>
          <a:p>
            <a:pPr algn="just"/>
            <a:r>
              <a:rPr lang="ru-RU" sz="1200" i="1" dirty="0"/>
              <a:t>Социализация, развитие общения, нравственное воспитание</a:t>
            </a:r>
            <a:endParaRPr lang="ru-RU" sz="1200" dirty="0"/>
          </a:p>
          <a:p>
            <a:pPr algn="just"/>
            <a:r>
              <a:rPr lang="ru-RU" sz="1200" i="1" dirty="0"/>
              <a:t>Ребёнок в семье и сообществе, патриотическое воспитание</a:t>
            </a:r>
            <a:endParaRPr lang="ru-RU" sz="1200" dirty="0"/>
          </a:p>
          <a:p>
            <a:pPr algn="just"/>
            <a:r>
              <a:rPr lang="ru-RU" sz="1200" i="1" dirty="0"/>
              <a:t>Самообслуживание, самостоятельность, трудовое воспитание</a:t>
            </a:r>
            <a:endParaRPr lang="ru-RU" sz="1200" dirty="0"/>
          </a:p>
          <a:p>
            <a:pPr algn="just"/>
            <a:r>
              <a:rPr lang="ru-RU" sz="1200" i="1" dirty="0"/>
              <a:t>Формирование основ безопасности</a:t>
            </a:r>
            <a:endParaRPr lang="ru-RU" sz="1200" dirty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ОБРАЗОВАТЕЛЬНАЯ ОБЛАСТЬ «РЕЧЕВОЕ РАЗВИТИЕ»: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/>
              <a:t>Основная цель: </a:t>
            </a:r>
            <a:r>
              <a:rPr lang="ru-RU" sz="1200" dirty="0"/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/>
              <a:t>Задачи речевого развития по ФГОС ДО:</a:t>
            </a:r>
            <a:endParaRPr lang="ru-RU" sz="1200" dirty="0"/>
          </a:p>
          <a:p>
            <a:pPr algn="just"/>
            <a:r>
              <a:rPr lang="ru-RU" sz="1200" dirty="0"/>
              <a:t>Владение речью как средством общения и культуры</a:t>
            </a:r>
          </a:p>
          <a:p>
            <a:pPr algn="just"/>
            <a:r>
              <a:rPr lang="ru-RU" sz="1200" dirty="0"/>
              <a:t>Обогащение активного словаря</a:t>
            </a:r>
          </a:p>
          <a:p>
            <a:pPr algn="just"/>
            <a:r>
              <a:rPr lang="ru-RU" sz="1200" dirty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/>
              <a:t>Развитие речевого творчества</a:t>
            </a:r>
          </a:p>
          <a:p>
            <a:pPr algn="just"/>
            <a:r>
              <a:rPr lang="ru-RU" sz="1200" dirty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/>
              <a:t>Основные направления работы по развитию речи детей в дошкольном учреждении:</a:t>
            </a:r>
            <a:endParaRPr lang="ru-RU" sz="1200" dirty="0"/>
          </a:p>
          <a:p>
            <a:pPr algn="just"/>
            <a:r>
              <a:rPr lang="ru-RU" sz="1200" i="1" dirty="0"/>
              <a:t>Развитие словаря</a:t>
            </a:r>
            <a:r>
              <a:rPr lang="ru-RU" sz="1200" dirty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/>
              <a:t>Воспитание звуковой культуры речи</a:t>
            </a:r>
            <a:r>
              <a:rPr lang="ru-RU" sz="1200" dirty="0"/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/>
              <a:t>Воспитание интереса и любви к чтению, развитие литературной речи</a:t>
            </a:r>
            <a:endParaRPr lang="ru-RU" sz="1200" dirty="0"/>
          </a:p>
          <a:p>
            <a:pPr algn="just"/>
            <a:r>
              <a:rPr lang="ru-RU" sz="1200" i="1" dirty="0"/>
              <a:t>Развитие связной речи</a:t>
            </a:r>
            <a:r>
              <a:rPr lang="ru-RU" sz="1200" dirty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/>
              <a:t>Практическое овладение воспитанниками нормами речи </a:t>
            </a:r>
            <a:r>
              <a:rPr lang="ru-RU" sz="1200" dirty="0"/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/>
              <a:t>Формирование грамматического строя речи</a:t>
            </a:r>
            <a:r>
              <a:rPr lang="ru-RU" sz="1200" dirty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85728"/>
            <a:ext cx="1285876" cy="8786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ОБРАЗОВАТЕЛЬНАЯ ОБЛАСТЬ «ПОЗНАВАТЕЛЬНОЕ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043890" cy="497377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/>
              <a:t>Основная цель:</a:t>
            </a:r>
            <a:endParaRPr lang="ru-RU" sz="1200" dirty="0"/>
          </a:p>
          <a:p>
            <a:pPr algn="just"/>
            <a:r>
              <a:rPr lang="ru-RU" sz="1200" dirty="0"/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/>
              <a:t>Задачи познавательного развития по ФГОС ДО:</a:t>
            </a:r>
            <a:endParaRPr lang="ru-RU" sz="1200" dirty="0"/>
          </a:p>
          <a:p>
            <a:pPr algn="just"/>
            <a:r>
              <a:rPr lang="ru-RU" sz="1200" dirty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/>
              <a:t>Развитие воображения и творческой активности</a:t>
            </a:r>
          </a:p>
          <a:p>
            <a:pPr algn="just"/>
            <a:r>
              <a:rPr lang="ru-RU" sz="1200" dirty="0"/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/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/>
              <a:t>Формирование первичных представлений о малой Родине и Отечестве, представлений о </a:t>
            </a:r>
            <a:r>
              <a:rPr lang="ru-RU" sz="1200" dirty="0" err="1"/>
              <a:t>социокультурных</a:t>
            </a:r>
            <a:r>
              <a:rPr lang="ru-RU" sz="1200" dirty="0"/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/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/>
              <a:t>Основные направления работы по познавательному развитию детей в дошкольном учреждении:</a:t>
            </a:r>
            <a:endParaRPr lang="ru-RU" sz="1200" dirty="0"/>
          </a:p>
          <a:p>
            <a:pPr algn="just"/>
            <a:r>
              <a:rPr lang="ru-RU" sz="1200" i="1" dirty="0"/>
              <a:t>Развитие познавательно-исследовательской деятельности</a:t>
            </a:r>
            <a:endParaRPr lang="ru-RU" sz="1200" dirty="0"/>
          </a:p>
          <a:p>
            <a:pPr algn="just"/>
            <a:r>
              <a:rPr lang="ru-RU" sz="1200" i="1" dirty="0"/>
              <a:t>Приобщение к </a:t>
            </a:r>
            <a:r>
              <a:rPr lang="ru-RU" sz="1200" i="1" dirty="0" err="1"/>
              <a:t>социокультурным</a:t>
            </a:r>
            <a:r>
              <a:rPr lang="ru-RU" sz="1200" i="1" dirty="0"/>
              <a:t> ценностям</a:t>
            </a:r>
            <a:endParaRPr lang="ru-RU" sz="1200" dirty="0"/>
          </a:p>
          <a:p>
            <a:pPr algn="just"/>
            <a:r>
              <a:rPr lang="ru-RU" sz="1200" i="1" dirty="0"/>
              <a:t>Формирование элементарных математических представлений</a:t>
            </a:r>
            <a:endParaRPr lang="ru-RU" sz="1200" dirty="0"/>
          </a:p>
          <a:p>
            <a:pPr algn="just"/>
            <a:r>
              <a:rPr lang="ru-RU" sz="1200" i="1" dirty="0"/>
              <a:t>Ознакомление с миром природы</a:t>
            </a:r>
            <a:endParaRPr lang="ru-RU" sz="1200" dirty="0"/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85728"/>
            <a:ext cx="1285878" cy="128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ОБРАЗОВАТЕЛЬНАЯ ОБЛАСТЬ </a:t>
            </a:r>
            <a:br>
              <a:rPr lang="ru-RU" b="1" dirty="0"/>
            </a:br>
            <a:r>
              <a:rPr lang="ru-RU" b="1" dirty="0"/>
              <a:t>«ХУДОЖЕСТВЕННО-ЭСТЕТИЧЕСКОЕ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/>
              <a:t>Основная цель:</a:t>
            </a:r>
            <a:endParaRPr lang="ru-RU" sz="1200" dirty="0"/>
          </a:p>
          <a:p>
            <a:pPr algn="just"/>
            <a:r>
              <a:rPr lang="ru-RU" sz="1200" dirty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/>
              <a:t>Задачи художественно-эстетического развития по ФГОС ДО:</a:t>
            </a:r>
            <a:endParaRPr lang="ru-RU" sz="1200" dirty="0"/>
          </a:p>
          <a:p>
            <a:pPr algn="just"/>
            <a:r>
              <a:rPr lang="ru-RU" sz="1200" dirty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/>
              <a:t>Восприятие музыки</a:t>
            </a:r>
          </a:p>
          <a:p>
            <a:pPr algn="just"/>
            <a:r>
              <a:rPr lang="ru-RU" sz="1200" dirty="0"/>
              <a:t> Восприятие художественной литературы, фольклора</a:t>
            </a:r>
          </a:p>
          <a:p>
            <a:pPr algn="just"/>
            <a:r>
              <a:rPr lang="ru-RU" sz="1200" dirty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/>
              <a:t>Основные направления работы по художественно-эстетическому развитию </a:t>
            </a:r>
            <a:endParaRPr lang="ru-RU" sz="1200" dirty="0"/>
          </a:p>
          <a:p>
            <a:pPr algn="just"/>
            <a:r>
              <a:rPr lang="ru-RU" sz="1200" b="1" dirty="0"/>
              <a:t>детей в дошкольном учреждении:</a:t>
            </a:r>
            <a:endParaRPr lang="ru-RU" sz="1200" dirty="0"/>
          </a:p>
          <a:p>
            <a:pPr algn="just"/>
            <a:r>
              <a:rPr lang="ru-RU" sz="1200" i="1" dirty="0"/>
              <a:t>Приобщение к искусству</a:t>
            </a:r>
            <a:endParaRPr lang="ru-RU" sz="1200" dirty="0"/>
          </a:p>
          <a:p>
            <a:pPr algn="just"/>
            <a:r>
              <a:rPr lang="ru-RU" sz="1200" i="1" dirty="0"/>
              <a:t>Изобразительная деятельность</a:t>
            </a:r>
            <a:endParaRPr lang="ru-RU" sz="1200" dirty="0"/>
          </a:p>
          <a:p>
            <a:pPr algn="just"/>
            <a:r>
              <a:rPr lang="ru-RU" sz="1200" i="1" dirty="0"/>
              <a:t>Конструктивно-модельная  деятельность</a:t>
            </a:r>
            <a:endParaRPr lang="ru-RU" sz="1200" dirty="0"/>
          </a:p>
          <a:p>
            <a:pPr algn="just"/>
            <a:r>
              <a:rPr lang="ru-RU" sz="1200" i="1" dirty="0"/>
              <a:t>Музыкальная  деятельность</a:t>
            </a:r>
            <a:endParaRPr lang="ru-RU" sz="1200" dirty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</a:rPr>
              <a:t>Направления вариативной части программы: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4348" y="1500174"/>
            <a:ext cx="2705524" cy="1143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 dirty="0"/>
              <a:t>1. РЕГИОНАЛЬНЫЙ </a:t>
            </a:r>
          </a:p>
          <a:p>
            <a:pPr algn="ctr"/>
            <a:r>
              <a:rPr lang="ru-RU" sz="1400" b="1" dirty="0"/>
              <a:t>КОМПОНЕНТ</a:t>
            </a:r>
          </a:p>
          <a:p>
            <a:pPr algn="ctr"/>
            <a:r>
              <a:rPr lang="ru-RU" sz="1400" b="1" dirty="0"/>
              <a:t>(</a:t>
            </a:r>
            <a:r>
              <a:rPr lang="ru-RU" sz="1400" b="1" dirty="0" err="1"/>
              <a:t>Агропоколение</a:t>
            </a:r>
            <a:r>
              <a:rPr lang="ru-RU" sz="1400" b="1" dirty="0"/>
              <a:t>)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067944" y="1500174"/>
            <a:ext cx="4248472" cy="150019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 </a:t>
            </a:r>
            <a:r>
              <a:rPr lang="ru-RU" sz="1400" b="1" dirty="0"/>
              <a:t>2. ОСВОЕНИЕ НОВЫХ </a:t>
            </a:r>
          </a:p>
          <a:p>
            <a:pPr algn="ctr"/>
            <a:r>
              <a:rPr lang="ru-RU" sz="1400" b="1" dirty="0"/>
              <a:t>ОБРАЗОВАТЕЛЬНЫХ </a:t>
            </a:r>
          </a:p>
          <a:p>
            <a:pPr algn="ctr"/>
            <a:r>
              <a:rPr lang="ru-RU" sz="1400" b="1" dirty="0"/>
              <a:t>ТЕХНОЛОГИЙ</a:t>
            </a:r>
          </a:p>
          <a:p>
            <a:pPr algn="ctr"/>
            <a:r>
              <a:rPr lang="ru-RU" sz="1400" b="1" dirty="0"/>
              <a:t>(Игровые технологии, </a:t>
            </a:r>
          </a:p>
          <a:p>
            <a:pPr algn="ctr"/>
            <a:r>
              <a:rPr lang="ru-RU" sz="1400" b="1" dirty="0"/>
              <a:t>проектно-исследовательская деятельность,</a:t>
            </a:r>
          </a:p>
          <a:p>
            <a:pPr algn="ctr"/>
            <a:r>
              <a:rPr lang="ru-RU" sz="1400" b="1" dirty="0"/>
              <a:t>Арт-терапия, мнемотехника, </a:t>
            </a:r>
            <a:r>
              <a:rPr lang="ru-RU" sz="1400" b="1" dirty="0" err="1"/>
              <a:t>синквейн</a:t>
            </a:r>
            <a:r>
              <a:rPr lang="ru-RU" sz="1400" b="1" dirty="0"/>
              <a:t>)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605486" y="3387297"/>
            <a:ext cx="2774112" cy="94066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b="1" dirty="0"/>
              <a:t>3. ДОПОЛНИТЕЛЬНОЕ </a:t>
            </a:r>
          </a:p>
          <a:p>
            <a:pPr algn="ctr"/>
            <a:r>
              <a:rPr lang="ru-RU" sz="1200" b="1" dirty="0"/>
              <a:t>ОБРАЗОВАНИЕ В КРУЖКАХ, </a:t>
            </a:r>
          </a:p>
          <a:p>
            <a:pPr algn="ctr"/>
            <a:r>
              <a:rPr lang="ru-RU" sz="1200" b="1" dirty="0"/>
              <a:t>СЕКЦИЯХ </a:t>
            </a:r>
          </a:p>
        </p:txBody>
      </p:sp>
      <p:pic>
        <p:nvPicPr>
          <p:cNvPr id="2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4536" y="5229200"/>
            <a:ext cx="2000264" cy="1500198"/>
          </a:xfrm>
          <a:prstGeom prst="rect">
            <a:avLst/>
          </a:prstGeom>
          <a:noFill/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6A08AD56-A7C5-4C7C-A2EE-CA0F9DC21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801" y="4214827"/>
            <a:ext cx="3497612" cy="143901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 dirty="0"/>
              <a:t>4. Этнокультурный</a:t>
            </a:r>
          </a:p>
          <a:p>
            <a:pPr algn="ctr"/>
            <a:r>
              <a:rPr lang="ru-RU" sz="1400" b="1" dirty="0"/>
              <a:t>КОМПОНЕНТ</a:t>
            </a:r>
          </a:p>
          <a:p>
            <a:pPr algn="ctr"/>
            <a:r>
              <a:rPr lang="ru-RU" sz="1400" b="1" dirty="0"/>
              <a:t>(Программы: «Родное слово»,</a:t>
            </a:r>
          </a:p>
          <a:p>
            <a:pPr algn="ctr"/>
            <a:r>
              <a:rPr lang="ru-RU" sz="1400" b="1" dirty="0"/>
              <a:t>«Культура и традиции татарского</a:t>
            </a:r>
          </a:p>
          <a:p>
            <a:pPr algn="ctr"/>
            <a:r>
              <a:rPr lang="ru-RU" sz="1400" b="1" dirty="0"/>
              <a:t>народа», «Русские корни», </a:t>
            </a:r>
          </a:p>
          <a:p>
            <a:pPr algn="ctr"/>
            <a:r>
              <a:rPr lang="ru-RU" sz="1400" b="1" dirty="0"/>
              <a:t>«Родной край»)</a:t>
            </a: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br>
              <a:rPr lang="ru-RU" sz="3600" dirty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   Образовательная программа разработана на основе </a:t>
            </a:r>
            <a:r>
              <a:rPr lang="ru-RU" dirty="0"/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/>
              <a:t>МОиН</a:t>
            </a:r>
            <a:r>
              <a:rPr lang="ru-RU" dirty="0"/>
              <a:t> РФ № 1155 от </a:t>
            </a:r>
          </a:p>
          <a:p>
            <a:pPr>
              <a:buNone/>
            </a:pPr>
            <a:r>
              <a:rPr lang="ru-RU" dirty="0"/>
              <a:t>  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/>
              <a:t>Н.Е.Вераксы</a:t>
            </a:r>
            <a:r>
              <a:rPr lang="ru-RU" dirty="0"/>
              <a:t>, </a:t>
            </a:r>
            <a:r>
              <a:rPr lang="ru-RU" dirty="0" err="1"/>
              <a:t>Т.С.Комаровой</a:t>
            </a:r>
            <a:r>
              <a:rPr lang="ru-RU" dirty="0"/>
              <a:t>, </a:t>
            </a:r>
            <a:r>
              <a:rPr lang="ru-RU" dirty="0" err="1"/>
              <a:t>М.А.Васильевой</a:t>
            </a:r>
            <a:r>
              <a:rPr 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/>
              <a:t>Содержание </a:t>
            </a:r>
            <a:br>
              <a:rPr lang="ru-RU" sz="3200" b="1" dirty="0"/>
            </a:br>
            <a:r>
              <a:rPr lang="ru-RU" sz="3200" b="1" dirty="0"/>
              <a:t>организационного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/>
              <a:t>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/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3857652"/>
          </a:xfrm>
        </p:spPr>
        <p:txBody>
          <a:bodyPr/>
          <a:lstStyle/>
          <a:p>
            <a:pPr algn="ctr"/>
            <a:r>
              <a:rPr lang="ru-RU" sz="4800" b="1" dirty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>
                <a:solidFill>
                  <a:schemeClr val="tx2"/>
                </a:solidFill>
                <a:latin typeface="Georgia" pitchFamily="18" charset="0"/>
              </a:rPr>
            </a:br>
            <a:br>
              <a:rPr lang="ru-RU" sz="4800" b="1" dirty="0">
                <a:solidFill>
                  <a:schemeClr val="tx2"/>
                </a:solidFill>
              </a:rPr>
            </a:br>
            <a:br>
              <a:rPr lang="ru-RU" b="1" dirty="0">
                <a:solidFill>
                  <a:schemeClr val="tx2"/>
                </a:solidFill>
              </a:rPr>
            </a:br>
            <a:br>
              <a:rPr lang="ru-RU" b="1" dirty="0">
                <a:solidFill>
                  <a:schemeClr val="tx2"/>
                </a:solidFill>
              </a:rPr>
            </a:b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  <p:pic>
        <p:nvPicPr>
          <p:cNvPr id="4" name="Picture 9" descr="i?id=468950311-5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00496" y="4000504"/>
            <a:ext cx="1061896" cy="123506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357299"/>
            <a:ext cx="450059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sz="2000" dirty="0"/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22814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/>
              <a:t>Задачи программы: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214346" y="1214422"/>
            <a:ext cx="8501122" cy="5373818"/>
          </a:xfrm>
        </p:spPr>
        <p:txBody>
          <a:bodyPr>
            <a:normAutofit fontScale="92500" lnSpcReduction="10000"/>
          </a:bodyPr>
          <a:lstStyle/>
          <a:p>
            <a:pPr lvl="3" algn="just"/>
            <a:r>
              <a:rPr lang="x-none"/>
              <a:t>Забота о здоровье, эмоциональном благополучии и своевременном всестороннем развитии каждого ребенка;</a:t>
            </a:r>
            <a:endParaRPr lang="ru-RU" sz="1600" dirty="0"/>
          </a:p>
          <a:p>
            <a:pPr lvl="3" algn="just"/>
            <a:r>
              <a:rPr lang="x-none"/>
              <a:t>Создание в группах атмосферы гуманного и доброжелательного отношения ко всем воспитанникам, что позволит растить их общительными, добрыми, любознательными, инициативными, стремящимися к самостоятельности и творчеству;</a:t>
            </a:r>
            <a:endParaRPr lang="ru-RU" sz="1600" dirty="0"/>
          </a:p>
          <a:p>
            <a:pPr lvl="3" algn="just"/>
            <a:r>
              <a:rPr lang="x-none"/>
              <a:t>Максимальное использование разнообразных видов детской деятельности; их интеграция в целях повышения эффективности образовательного процесса;</a:t>
            </a:r>
            <a:endParaRPr lang="ru-RU" sz="1600" dirty="0"/>
          </a:p>
          <a:p>
            <a:pPr lvl="3" algn="just"/>
            <a:r>
              <a:rPr lang="x-none"/>
              <a:t>Творческая организация (креативность) процесса воспитания и обучения;</a:t>
            </a:r>
            <a:endParaRPr lang="ru-RU" sz="1600" dirty="0"/>
          </a:p>
          <a:p>
            <a:pPr lvl="3" algn="just"/>
            <a:r>
              <a:rPr lang="x-none"/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  <a:endParaRPr lang="ru-RU" sz="1600" dirty="0"/>
          </a:p>
          <a:p>
            <a:pPr lvl="3" algn="just"/>
            <a:r>
              <a:rPr lang="x-none"/>
              <a:t>Уважительное отношение к результатам детского творчества;</a:t>
            </a:r>
            <a:endParaRPr lang="ru-RU" sz="1600" dirty="0"/>
          </a:p>
          <a:p>
            <a:pPr lvl="3" algn="just"/>
            <a:r>
              <a:rPr lang="x-none"/>
              <a:t>Единство подходов к воспитанию детей в условиях ДОУ и семьи;</a:t>
            </a:r>
            <a:endParaRPr lang="ru-RU" sz="1600" dirty="0"/>
          </a:p>
          <a:p>
            <a:pPr lvl="3" algn="just"/>
            <a:r>
              <a:rPr lang="x-none"/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 детей дошкольного возраста, обеспечивающей отсутствие давления предметного обучения.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dirty="0"/>
            </a:b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Обязательная часть ( объем не менее 60% от её общего объёма)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14752"/>
            <a:ext cx="4014790" cy="27717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Вариативная часть (часть, формируемая участниками образовательных отношений) – не более 40%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6010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>
                <a:solidFill>
                  <a:srgbClr val="002060"/>
                </a:solidFill>
              </a:rPr>
              <a:t>Образовательная программа ДОО </a:t>
            </a:r>
            <a:br>
              <a:rPr lang="ru-RU" altLang="ru-RU" sz="2800" b="1" dirty="0">
                <a:solidFill>
                  <a:srgbClr val="002060"/>
                </a:solidFill>
              </a:rPr>
            </a:br>
            <a:r>
              <a:rPr lang="ru-RU" altLang="ru-RU" sz="2800" b="1" dirty="0">
                <a:solidFill>
                  <a:srgbClr val="002060"/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/>
              <a:t>Содержание целевого раздела: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500990" cy="5214974"/>
          </a:xfrm>
        </p:spPr>
        <p:txBody>
          <a:bodyPr/>
          <a:lstStyle/>
          <a:p>
            <a:pPr algn="just"/>
            <a:r>
              <a:rPr lang="ru-RU" b="1" dirty="0"/>
              <a:t>Целевой раздел </a:t>
            </a:r>
            <a:r>
              <a:rPr lang="ru-RU" dirty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797245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/>
              <a:t>Целевые ориентиры образования в младенческом и раннем возрасте:</a:t>
            </a:r>
            <a:br>
              <a:rPr lang="ru-RU" dirty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8572560" cy="57150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>
                <a:solidFill>
                  <a:srgbClr val="0070C0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200" b="1" dirty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/>
              <a:t> </a:t>
            </a:r>
            <a:r>
              <a:rPr lang="ru-RU" sz="1200" b="1" dirty="0">
                <a:solidFill>
                  <a:srgbClr val="0070C0"/>
                </a:solidFill>
              </a:rPr>
              <a:t>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/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200" b="1" dirty="0"/>
              <a:t> </a:t>
            </a:r>
            <a:r>
              <a:rPr lang="ru-RU" sz="1200" b="1" dirty="0">
                <a:solidFill>
                  <a:srgbClr val="0070C0"/>
                </a:solidFill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200" b="1" dirty="0"/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200" b="1" dirty="0">
                <a:solidFill>
                  <a:srgbClr val="0070C0"/>
                </a:solidFill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200" b="1" dirty="0"/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200" b="1" dirty="0">
                <a:solidFill>
                  <a:srgbClr val="0070C0"/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200" b="1" dirty="0"/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200" b="1" dirty="0">
                <a:solidFill>
                  <a:srgbClr val="0070C0"/>
                </a:solidFill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200" b="1" dirty="0"/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/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/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/>
              <a:t>Целевые ориентиры </a:t>
            </a:r>
            <a:br>
              <a:rPr lang="ru-RU" sz="2200" b="1" i="1" dirty="0"/>
            </a:br>
            <a:r>
              <a:rPr lang="ru-RU" sz="2200" b="1" i="1" dirty="0"/>
              <a:t>на этапе завершения дошкольного образования: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>
                <a:solidFill>
                  <a:srgbClr val="0070C0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>
                <a:solidFill>
                  <a:srgbClr val="0070C0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/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>
                <a:solidFill>
                  <a:srgbClr val="0070C0"/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/>
              <a:t>Проявляет </a:t>
            </a:r>
            <a:r>
              <a:rPr lang="ru-RU" sz="1300" b="1" dirty="0" err="1"/>
              <a:t>эмпатию</a:t>
            </a:r>
            <a:r>
              <a:rPr lang="ru-RU" sz="1300" b="1" dirty="0"/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>
                <a:solidFill>
                  <a:srgbClr val="0070C0"/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/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>
                <a:solidFill>
                  <a:srgbClr val="0070C0"/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>
                <a:solidFill>
                  <a:srgbClr val="0070C0"/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632</TotalTime>
  <Words>2410</Words>
  <Application>Microsoft Office PowerPoint</Application>
  <PresentationFormat>Экран (4:3)</PresentationFormat>
  <Paragraphs>227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Calibri</vt:lpstr>
      <vt:lpstr>Century Schoolbook</vt:lpstr>
      <vt:lpstr>Georgia</vt:lpstr>
      <vt:lpstr>Times New Roman</vt:lpstr>
      <vt:lpstr>Wingdings</vt:lpstr>
      <vt:lpstr>Wingdings 2</vt:lpstr>
      <vt:lpstr>Эркер</vt:lpstr>
      <vt:lpstr>   Краткая презентация основной образовательной программы дошкольного образования  </vt:lpstr>
      <vt:lpstr> </vt:lpstr>
      <vt:lpstr>Цель образовательной программы:</vt:lpstr>
      <vt:lpstr>Задачи программы:</vt:lpstr>
      <vt:lpstr>  </vt:lpstr>
      <vt:lpstr>Образовательная программа ДОО  включает три основных раздела:</vt:lpstr>
      <vt:lpstr>Содержание целевого раздела:</vt:lpstr>
      <vt:lpstr>Целевые ориентиры образования в младенческом и раннем возрасте: </vt:lpstr>
      <vt:lpstr>Целевые ориентиры  на этапе завершения дошкольного образования: </vt:lpstr>
      <vt:lpstr>Презентация PowerPoint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Направления вариативной части программы:</vt:lpstr>
      <vt:lpstr>Содержание  организационного раздела: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User</cp:lastModifiedBy>
  <cp:revision>130</cp:revision>
  <dcterms:created xsi:type="dcterms:W3CDTF">2013-12-24T12:41:12Z</dcterms:created>
  <dcterms:modified xsi:type="dcterms:W3CDTF">2020-02-24T09:54:01Z</dcterms:modified>
</cp:coreProperties>
</file>