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"/>
  </p:notesMasterIdLst>
  <p:sldIdLst>
    <p:sldId id="266" r:id="rId2"/>
  </p:sldIdLst>
  <p:sldSz cx="9144000" cy="6858000" type="screen4x3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714" autoAdjust="0"/>
  </p:normalViewPr>
  <p:slideViewPr>
    <p:cSldViewPr>
      <p:cViewPr varScale="1">
        <p:scale>
          <a:sx n="83" d="100"/>
          <a:sy n="83" d="100"/>
        </p:scale>
        <p:origin x="-1416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D42D5E-4D65-4A4C-A7EC-6330AEB287A2}" type="datetimeFigureOut">
              <a:rPr lang="ru-RU" smtClean="0"/>
              <a:t>06.04.2016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24956"/>
            <a:ext cx="5486400" cy="447627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4A8CA7-AEDD-4028-A726-AB7F69F302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63871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Заметки 2"/>
          <p:cNvSpPr>
            <a:spLocks noGrp="1"/>
          </p:cNvSpPr>
          <p:nvPr>
            <p:ph type="body" idx="1"/>
          </p:nvPr>
        </p:nvSpPr>
        <p:spPr bwMode="auto">
          <a:xfrm>
            <a:off x="684199" y="4787128"/>
            <a:ext cx="5489605" cy="399644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indent="450000" algn="just"/>
            <a:endParaRPr lang="ru-RU" altLang="ru-RU" sz="14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29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4731" indent="-286067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5864" indent="-228534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4529" indent="-228534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63194" indent="-228534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23458" indent="-22853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83721" indent="-22853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43984" indent="-22853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904247" indent="-22853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fld id="{1E9C8074-3756-4508-BE67-21B39BC0CA06}" type="slidenum">
              <a:rPr lang="id-ID" altLang="ru-RU"/>
              <a:pPr/>
              <a:t>1</a:t>
            </a:fld>
            <a:endParaRPr lang="id-ID" alt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984166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Rectangle 135"/>
          <p:cNvSpPr/>
          <p:nvPr/>
        </p:nvSpPr>
        <p:spPr>
          <a:xfrm rot="16200000">
            <a:off x="5199427" y="1899389"/>
            <a:ext cx="5162900" cy="2520280"/>
          </a:xfrm>
          <a:prstGeom prst="rect">
            <a:avLst/>
          </a:prstGeom>
          <a:gradFill flip="none" rotWithShape="1">
            <a:gsLst>
              <a:gs pos="0">
                <a:srgbClr val="D4DBE4">
                  <a:alpha val="95686"/>
                </a:srgbClr>
              </a:gs>
              <a:gs pos="100000">
                <a:srgbClr val="E7E6E6">
                  <a:alpha val="60000"/>
                  <a:lumMod val="0"/>
                  <a:lumOff val="100000"/>
                </a:srgbClr>
              </a:gs>
            </a:gsLst>
            <a:lin ang="0" scaled="1"/>
            <a:tileRect/>
          </a:gradFill>
          <a:ln w="3175" cap="flat" cmpd="sng" algn="ctr">
            <a:solidFill>
              <a:schemeClr val="tx1"/>
            </a:solidFill>
            <a:prstDash val="dash"/>
            <a:miter lim="800000"/>
          </a:ln>
          <a:effectLst/>
        </p:spPr>
        <p:txBody>
          <a:bodyPr anchor="ctr"/>
          <a:lstStyle/>
          <a:p>
            <a:pPr algn="ctr" latinLnBrk="0">
              <a:defRPr/>
            </a:pPr>
            <a:endParaRPr lang="id-ID" sz="1350" kern="0" dirty="0">
              <a:solidFill>
                <a:prstClr val="white"/>
              </a:solidFill>
            </a:endParaRPr>
          </a:p>
        </p:txBody>
      </p:sp>
      <p:sp>
        <p:nvSpPr>
          <p:cNvPr id="2" name="Прямоугольник 1"/>
          <p:cNvSpPr>
            <a:spLocks noChangeArrowheads="1"/>
          </p:cNvSpPr>
          <p:nvPr/>
        </p:nvSpPr>
        <p:spPr bwMode="auto">
          <a:xfrm>
            <a:off x="48497" y="89443"/>
            <a:ext cx="9144000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95000"/>
              </a:lnSpc>
              <a:defRPr/>
            </a:pPr>
            <a:r>
              <a:rPr lang="ru-RU" sz="2000" b="1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Единый </a:t>
            </a:r>
            <a:r>
              <a:rPr lang="ru-RU" sz="2000" b="1" dirty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день профилактики 29 апреля 2016 года</a:t>
            </a:r>
          </a:p>
          <a:p>
            <a:pPr algn="ctr">
              <a:lnSpc>
                <a:spcPct val="95000"/>
              </a:lnSpc>
              <a:defRPr/>
            </a:pPr>
            <a:endParaRPr lang="ru-RU" sz="2000" b="1" dirty="0">
              <a:solidFill>
                <a:srgbClr val="C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1271" name="Прямоугольник 6"/>
          <p:cNvSpPr>
            <a:spLocks noChangeArrowheads="1"/>
          </p:cNvSpPr>
          <p:nvPr/>
        </p:nvSpPr>
        <p:spPr bwMode="auto">
          <a:xfrm>
            <a:off x="-591261" y="560099"/>
            <a:ext cx="3699630" cy="29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ru-RU" altLang="ru-RU" sz="13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Областной уровень</a:t>
            </a:r>
            <a:endParaRPr lang="ru-RU" altLang="ru-RU" sz="13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1272" name="Прямоугольник 64524"/>
          <p:cNvSpPr>
            <a:spLocks noChangeArrowheads="1"/>
          </p:cNvSpPr>
          <p:nvPr/>
        </p:nvSpPr>
        <p:spPr bwMode="auto">
          <a:xfrm>
            <a:off x="-352805" y="1821259"/>
            <a:ext cx="3838575" cy="29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ru-RU" altLang="ru-RU" sz="13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Муниципальный уровень</a:t>
            </a:r>
            <a:endParaRPr lang="ru-RU" altLang="ru-RU" sz="13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cxnSp>
        <p:nvCxnSpPr>
          <p:cNvPr id="122" name="Прямая соединительная линия 121"/>
          <p:cNvCxnSpPr/>
          <p:nvPr/>
        </p:nvCxnSpPr>
        <p:spPr>
          <a:xfrm>
            <a:off x="78768" y="1803978"/>
            <a:ext cx="5337175" cy="0"/>
          </a:xfrm>
          <a:prstGeom prst="line">
            <a:avLst/>
          </a:prstGeom>
          <a:ln w="19050">
            <a:solidFill>
              <a:schemeClr val="tx2">
                <a:lumMod val="60000"/>
                <a:lumOff val="4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Прямая соединительная линия 122"/>
          <p:cNvCxnSpPr/>
          <p:nvPr/>
        </p:nvCxnSpPr>
        <p:spPr>
          <a:xfrm>
            <a:off x="85488" y="3068960"/>
            <a:ext cx="5283200" cy="0"/>
          </a:xfrm>
          <a:prstGeom prst="line">
            <a:avLst/>
          </a:prstGeom>
          <a:ln w="19050">
            <a:solidFill>
              <a:schemeClr val="tx2">
                <a:lumMod val="60000"/>
                <a:lumOff val="4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Прямая соединительная линия 127"/>
          <p:cNvCxnSpPr/>
          <p:nvPr/>
        </p:nvCxnSpPr>
        <p:spPr>
          <a:xfrm>
            <a:off x="85488" y="5990216"/>
            <a:ext cx="5442296" cy="7231"/>
          </a:xfrm>
          <a:prstGeom prst="line">
            <a:avLst/>
          </a:prstGeom>
          <a:ln w="19050">
            <a:solidFill>
              <a:schemeClr val="tx2">
                <a:lumMod val="60000"/>
                <a:lumOff val="4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99" name="Прямоугольник 64524"/>
          <p:cNvSpPr>
            <a:spLocks noChangeArrowheads="1"/>
          </p:cNvSpPr>
          <p:nvPr/>
        </p:nvSpPr>
        <p:spPr bwMode="auto">
          <a:xfrm>
            <a:off x="276567" y="3159528"/>
            <a:ext cx="4075660" cy="29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ru-RU" altLang="ru-RU" sz="13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Уровень образовательной организации</a:t>
            </a:r>
            <a:endParaRPr lang="ru-RU" altLang="ru-RU" sz="13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9" name="Rectangle 13"/>
          <p:cNvSpPr>
            <a:spLocks noChangeArrowheads="1"/>
          </p:cNvSpPr>
          <p:nvPr/>
        </p:nvSpPr>
        <p:spPr bwMode="invGray">
          <a:xfrm>
            <a:off x="-1" y="-27384"/>
            <a:ext cx="9144000" cy="103482"/>
          </a:xfrm>
          <a:prstGeom prst="rect">
            <a:avLst/>
          </a:prstGeom>
          <a:solidFill>
            <a:srgbClr val="8EC0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buClr>
                <a:schemeClr val="accent1"/>
              </a:buClr>
              <a:buSzPct val="70000"/>
              <a:buFont typeface="Wingdings 2" pitchFamily="18" charset="2"/>
              <a:buChar char=""/>
              <a:defRPr sz="3200">
                <a:solidFill>
                  <a:schemeClr val="tx1"/>
                </a:solidFill>
                <a:latin typeface="Rockwell" pitchFamily="18" charset="0"/>
              </a:defRPr>
            </a:lvl1pPr>
            <a:lvl2pPr marL="742950" indent="-285750">
              <a:spcBef>
                <a:spcPts val="400"/>
              </a:spcBef>
              <a:buClr>
                <a:schemeClr val="accent2"/>
              </a:buClr>
              <a:buSzPct val="90000"/>
              <a:buChar char="•"/>
              <a:defRPr sz="2600">
                <a:solidFill>
                  <a:schemeClr val="tx1"/>
                </a:solidFill>
                <a:latin typeface="Rockwell" pitchFamily="18" charset="0"/>
              </a:defRPr>
            </a:lvl2pPr>
            <a:lvl3pPr marL="1143000" indent="-228600">
              <a:spcBef>
                <a:spcPts val="400"/>
              </a:spcBef>
              <a:buClr>
                <a:srgbClr val="B58B80"/>
              </a:buClr>
              <a:buSzPct val="100000"/>
              <a:buFont typeface="Wingdings 2" pitchFamily="18" charset="2"/>
              <a:buChar char=""/>
              <a:defRPr sz="2300">
                <a:solidFill>
                  <a:schemeClr val="tx1"/>
                </a:solidFill>
                <a:latin typeface="Rockwell" pitchFamily="18" charset="0"/>
              </a:defRPr>
            </a:lvl3pPr>
            <a:lvl4pPr marL="1600200" indent="-228600">
              <a:spcBef>
                <a:spcPts val="400"/>
              </a:spcBef>
              <a:buClr>
                <a:srgbClr val="B58B80"/>
              </a:buClr>
              <a:buSzPct val="100000"/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Rockwell" pitchFamily="18" charset="0"/>
              </a:defRPr>
            </a:lvl4pPr>
            <a:lvl5pPr marL="2057400" indent="-228600">
              <a:spcBef>
                <a:spcPts val="400"/>
              </a:spcBef>
              <a:buClr>
                <a:srgbClr val="B58B80"/>
              </a:buClr>
              <a:buSzPct val="100000"/>
              <a:buFont typeface="Wingdings 2" pitchFamily="18" charset="2"/>
              <a:buChar char=""/>
              <a:defRPr sz="1900">
                <a:solidFill>
                  <a:schemeClr val="tx1"/>
                </a:solidFill>
                <a:latin typeface="Rockwell" pitchFamily="18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B58B80"/>
              </a:buClr>
              <a:buSzPct val="100000"/>
              <a:buFont typeface="Wingdings 2" pitchFamily="18" charset="2"/>
              <a:buChar char=""/>
              <a:defRPr sz="1900">
                <a:solidFill>
                  <a:schemeClr val="tx1"/>
                </a:solidFill>
                <a:latin typeface="Rockwell" pitchFamily="18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B58B80"/>
              </a:buClr>
              <a:buSzPct val="100000"/>
              <a:buFont typeface="Wingdings 2" pitchFamily="18" charset="2"/>
              <a:buChar char=""/>
              <a:defRPr sz="1900">
                <a:solidFill>
                  <a:schemeClr val="tx1"/>
                </a:solidFill>
                <a:latin typeface="Rockwell" pitchFamily="18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B58B80"/>
              </a:buClr>
              <a:buSzPct val="100000"/>
              <a:buFont typeface="Wingdings 2" pitchFamily="18" charset="2"/>
              <a:buChar char=""/>
              <a:defRPr sz="1900">
                <a:solidFill>
                  <a:schemeClr val="tx1"/>
                </a:solidFill>
                <a:latin typeface="Rockwell" pitchFamily="18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B58B80"/>
              </a:buClr>
              <a:buSzPct val="100000"/>
              <a:buFont typeface="Wingdings 2" pitchFamily="18" charset="2"/>
              <a:buChar char=""/>
              <a:defRPr sz="1900">
                <a:solidFill>
                  <a:schemeClr val="tx1"/>
                </a:solidFill>
                <a:latin typeface="Rockwell" pitchFamily="18" charset="0"/>
              </a:defRPr>
            </a:lvl9pPr>
          </a:lstStyle>
          <a:p>
            <a:pPr fontAlgn="base" latinLnBrk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ru-RU" altLang="ru-RU" sz="1800" dirty="0" smtClean="0">
              <a:solidFill>
                <a:srgbClr val="104A8A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10736" y="5980355"/>
            <a:ext cx="52670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Анонсирование </a:t>
            </a:r>
            <a:r>
              <a:rPr lang="ru-RU" sz="1400" dirty="0"/>
              <a:t>Единого дня профилактики </a:t>
            </a:r>
          </a:p>
        </p:txBody>
      </p:sp>
      <p:pic>
        <p:nvPicPr>
          <p:cNvPr id="67" name="Picture 2"/>
          <p:cNvPicPr>
            <a:picLocks noChangeAspect="1" noChangeArrowheads="1"/>
          </p:cNvPicPr>
          <p:nvPr/>
        </p:nvPicPr>
        <p:blipFill rotWithShape="1">
          <a:blip r:embed="rId3" cstate="print">
            <a:duotone>
              <a:srgbClr val="4472C4">
                <a:shade val="45000"/>
                <a:satMod val="135000"/>
              </a:srgb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192" t="5893" r="11107" b="24444"/>
          <a:stretch/>
        </p:blipFill>
        <p:spPr bwMode="auto">
          <a:xfrm>
            <a:off x="2681579" y="6562600"/>
            <a:ext cx="279066" cy="2674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691680" y="6244016"/>
            <a:ext cx="607661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/>
              <a:t>Обеспечение информационного сопровождения Единого дня профилактики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072679" y="6496826"/>
            <a:ext cx="443436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/>
              <a:t>Подведение итогов Единого дня профилактики</a:t>
            </a:r>
          </a:p>
        </p:txBody>
      </p:sp>
      <p:pic>
        <p:nvPicPr>
          <p:cNvPr id="70" name="Picture 2"/>
          <p:cNvPicPr>
            <a:picLocks noChangeAspect="1" noChangeArrowheads="1"/>
          </p:cNvPicPr>
          <p:nvPr/>
        </p:nvPicPr>
        <p:blipFill rotWithShape="1">
          <a:blip r:embed="rId3" cstate="print">
            <a:duotone>
              <a:srgbClr val="4472C4">
                <a:shade val="45000"/>
                <a:satMod val="135000"/>
              </a:srgb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192" t="5893" r="11107" b="24444"/>
          <a:stretch/>
        </p:blipFill>
        <p:spPr bwMode="auto">
          <a:xfrm>
            <a:off x="713103" y="6016977"/>
            <a:ext cx="279066" cy="2674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2" name="Picture 2"/>
          <p:cNvPicPr>
            <a:picLocks noChangeAspect="1" noChangeArrowheads="1"/>
          </p:cNvPicPr>
          <p:nvPr/>
        </p:nvPicPr>
        <p:blipFill rotWithShape="1">
          <a:blip r:embed="rId3" cstate="print">
            <a:duotone>
              <a:srgbClr val="4472C4">
                <a:shade val="45000"/>
                <a:satMod val="135000"/>
              </a:srgb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192" t="5893" r="11107" b="24444"/>
          <a:stretch/>
        </p:blipFill>
        <p:spPr bwMode="auto">
          <a:xfrm>
            <a:off x="1389343" y="6244016"/>
            <a:ext cx="279066" cy="2674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3995936" y="852487"/>
            <a:ext cx="391298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1200" dirty="0"/>
          </a:p>
        </p:txBody>
      </p:sp>
      <p:sp>
        <p:nvSpPr>
          <p:cNvPr id="10" name="TextBox 9"/>
          <p:cNvSpPr txBox="1"/>
          <p:nvPr/>
        </p:nvSpPr>
        <p:spPr>
          <a:xfrm>
            <a:off x="480783" y="852487"/>
            <a:ext cx="54716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«Горячая линия» </a:t>
            </a:r>
            <a:r>
              <a:rPr lang="ru-RU" sz="1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по </a:t>
            </a:r>
            <a:r>
              <a:rPr lang="ru-RU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вопросам оказания психологической и педагогической помощи детям для родителей и педагогов 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503998" y="1239521"/>
            <a:ext cx="544843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Областное родительское собрание в режиме видеоконференцсвязи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516052" y="1520665"/>
            <a:ext cx="543637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Тематический флэшмоб «Шоплифтинг - ловушка для глупцов»</a:t>
            </a:r>
          </a:p>
        </p:txBody>
      </p:sp>
      <p:pic>
        <p:nvPicPr>
          <p:cNvPr id="76" name="Рисунок 3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rgbClr val="5B9BD5">
                <a:shade val="45000"/>
                <a:satMod val="135000"/>
              </a:srgb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892572"/>
            <a:ext cx="251636" cy="1588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9" name="Рисунок 3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rgbClr val="5B9BD5">
                <a:shade val="45000"/>
                <a:satMod val="135000"/>
              </a:srgb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227" y="1346697"/>
            <a:ext cx="251636" cy="1588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0" name="Рисунок 3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rgbClr val="5B9BD5">
                <a:shade val="45000"/>
                <a:satMod val="135000"/>
              </a:srgb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612604"/>
            <a:ext cx="251636" cy="1588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" name="Рисунок 3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rgbClr val="5B9BD5">
                <a:shade val="45000"/>
                <a:satMod val="135000"/>
              </a:srgb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502" y="2210686"/>
            <a:ext cx="251636" cy="1588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4" name="Рисунок 3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rgbClr val="5B9BD5">
                <a:shade val="45000"/>
                <a:satMod val="135000"/>
              </a:srgb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502" y="2626638"/>
            <a:ext cx="251636" cy="1588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469368" y="2166995"/>
            <a:ext cx="543479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Круглые столы, родительские собрания по вопросам правового </a:t>
            </a:r>
            <a:r>
              <a:rPr lang="ru-RU" sz="1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просвещения</a:t>
            </a:r>
            <a:endParaRPr lang="ru-RU" sz="1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480783" y="2528639"/>
            <a:ext cx="54119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Встречи специалистов системы профилактики, инспекторов по охране детства с </a:t>
            </a:r>
            <a:r>
              <a:rPr lang="ru-RU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родительской общественностью </a:t>
            </a:r>
            <a:r>
              <a:rPr lang="ru-RU" sz="1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ru-RU" sz="1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402385" y="3454936"/>
            <a:ext cx="537557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Проведение </a:t>
            </a:r>
            <a:r>
              <a:rPr lang="ru-RU" sz="1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мероприятий по </a:t>
            </a:r>
            <a:r>
              <a:rPr lang="ru-RU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правовому воспитанию </a:t>
            </a:r>
            <a:r>
              <a:rPr lang="ru-RU" sz="1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детей в интерактивных формах</a:t>
            </a:r>
          </a:p>
          <a:p>
            <a:pPr algn="just"/>
            <a:r>
              <a:rPr lang="ru-RU" sz="1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1-4 класс</a:t>
            </a:r>
            <a:r>
              <a:rPr lang="ru-RU" sz="1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</a:t>
            </a:r>
            <a:r>
              <a:rPr lang="ru-RU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1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викторины, ролевые </a:t>
            </a:r>
            <a:r>
              <a:rPr lang="ru-RU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игры, </a:t>
            </a:r>
            <a:r>
              <a:rPr lang="ru-RU" sz="1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квесты, просмотр </a:t>
            </a:r>
            <a:r>
              <a:rPr lang="ru-RU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и обсуждение </a:t>
            </a:r>
            <a:r>
              <a:rPr lang="ru-RU" sz="1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мультфильмов и др.;</a:t>
            </a:r>
          </a:p>
          <a:p>
            <a:pPr algn="just"/>
            <a:r>
              <a:rPr lang="ru-RU" sz="1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5-8 класс: </a:t>
            </a:r>
            <a:r>
              <a:rPr lang="ru-RU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правовые и</a:t>
            </a:r>
            <a:r>
              <a:rPr lang="ru-RU" sz="1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театрализованные игры, сюжетные опросы, ситуативные беседы, просмотр </a:t>
            </a:r>
            <a:r>
              <a:rPr lang="ru-RU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и обсуждение </a:t>
            </a:r>
            <a:r>
              <a:rPr lang="ru-RU" sz="1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документальных и короткометражных художественных фильмов и др.;</a:t>
            </a:r>
            <a:endParaRPr lang="ru-RU" sz="1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/>
            <a:r>
              <a:rPr lang="ru-RU" sz="1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9-11 </a:t>
            </a:r>
            <a:r>
              <a:rPr lang="ru-RU" sz="1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класс: </a:t>
            </a:r>
            <a:r>
              <a:rPr lang="ru-RU" sz="1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флэшмобы, диспуты</a:t>
            </a:r>
            <a:r>
              <a:rPr lang="ru-RU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тренинги, часы общения</a:t>
            </a:r>
            <a:r>
              <a:rPr lang="ru-RU" sz="1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правовые и психологические игры и др.</a:t>
            </a:r>
            <a:endParaRPr lang="ru-RU" sz="1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402385" y="4934635"/>
            <a:ext cx="53755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Демонстрация во время перемен </a:t>
            </a:r>
            <a:r>
              <a:rPr lang="ru-RU" sz="1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информационных материалов </a:t>
            </a:r>
            <a:r>
              <a:rPr lang="ru-RU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по вопросам правового воспитания обучающихся </a:t>
            </a:r>
          </a:p>
        </p:txBody>
      </p:sp>
      <p:sp>
        <p:nvSpPr>
          <p:cNvPr id="92" name="TextBox 91"/>
          <p:cNvSpPr txBox="1"/>
          <p:nvPr/>
        </p:nvSpPr>
        <p:spPr>
          <a:xfrm>
            <a:off x="410863" y="5370912"/>
            <a:ext cx="537557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Социально-значимые мероприятия совместно с родителями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352140" y="5685268"/>
            <a:ext cx="537557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«Родительский патруль»</a:t>
            </a:r>
          </a:p>
        </p:txBody>
      </p:sp>
      <p:pic>
        <p:nvPicPr>
          <p:cNvPr id="94" name="Рисунок 3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rgbClr val="5B9BD5">
                <a:shade val="45000"/>
                <a:satMod val="135000"/>
              </a:srgb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205" y="3586456"/>
            <a:ext cx="251636" cy="1588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5" name="Рисунок 3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rgbClr val="5B9BD5">
                <a:shade val="45000"/>
                <a:satMod val="135000"/>
              </a:srgb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410" y="5055268"/>
            <a:ext cx="251636" cy="1588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6" name="Рисунок 3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rgbClr val="5B9BD5">
                <a:shade val="45000"/>
                <a:satMod val="135000"/>
              </a:srgb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770" y="5460419"/>
            <a:ext cx="251636" cy="1588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7" name="Рисунок 3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rgbClr val="5B9BD5">
                <a:shade val="45000"/>
                <a:satMod val="135000"/>
              </a:srgb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749" y="5740979"/>
            <a:ext cx="251636" cy="1588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8" name="Прямоугольник 10"/>
          <p:cNvSpPr>
            <a:spLocks noChangeArrowheads="1"/>
          </p:cNvSpPr>
          <p:nvPr/>
        </p:nvSpPr>
        <p:spPr bwMode="auto">
          <a:xfrm>
            <a:off x="6605973" y="997445"/>
            <a:ext cx="2430524" cy="6924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ru-RU" altLang="ru-RU" sz="1300" b="1" dirty="0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Обучающиеся общеобразовательных учреждений</a:t>
            </a:r>
            <a:endParaRPr lang="ru-RU" altLang="ru-RU" sz="1300" b="1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9" name="Прямоугольник 10"/>
          <p:cNvSpPr>
            <a:spLocks noChangeArrowheads="1"/>
          </p:cNvSpPr>
          <p:nvPr/>
        </p:nvSpPr>
        <p:spPr bwMode="auto">
          <a:xfrm>
            <a:off x="6605973" y="3419656"/>
            <a:ext cx="2430524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ru-RU" altLang="ru-RU" sz="1300" b="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Педагогические работники</a:t>
            </a:r>
          </a:p>
        </p:txBody>
      </p:sp>
      <p:sp>
        <p:nvSpPr>
          <p:cNvPr id="100" name="Прямоугольник 10"/>
          <p:cNvSpPr>
            <a:spLocks noChangeArrowheads="1"/>
          </p:cNvSpPr>
          <p:nvPr/>
        </p:nvSpPr>
        <p:spPr bwMode="auto">
          <a:xfrm>
            <a:off x="6652173" y="4439108"/>
            <a:ext cx="2384324" cy="892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ru-RU" altLang="ru-RU" sz="1300" b="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Жители сельских и городских муниципальных образований</a:t>
            </a:r>
          </a:p>
        </p:txBody>
      </p:sp>
      <p:sp>
        <p:nvSpPr>
          <p:cNvPr id="103" name="Равнобедренный треугольник 102"/>
          <p:cNvSpPr/>
          <p:nvPr/>
        </p:nvSpPr>
        <p:spPr>
          <a:xfrm rot="5400000">
            <a:off x="3776017" y="3021127"/>
            <a:ext cx="4664457" cy="391090"/>
          </a:xfrm>
          <a:prstGeom prst="triangle">
            <a:avLst/>
          </a:prstGeom>
          <a:solidFill>
            <a:srgbClr val="4472C4">
              <a:lumMod val="20000"/>
              <a:lumOff val="80000"/>
            </a:srgb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anchor="ctr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106" name="Прямоугольник 10"/>
          <p:cNvSpPr>
            <a:spLocks noChangeArrowheads="1"/>
          </p:cNvSpPr>
          <p:nvPr/>
        </p:nvSpPr>
        <p:spPr bwMode="auto">
          <a:xfrm>
            <a:off x="6610493" y="2236251"/>
            <a:ext cx="2430524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ru-RU" altLang="ru-RU" sz="1300" b="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Родители (законные представители)</a:t>
            </a:r>
          </a:p>
        </p:txBody>
      </p:sp>
    </p:spTree>
    <p:extLst>
      <p:ext uri="{BB962C8B-B14F-4D97-AF65-F5344CB8AC3E}">
        <p14:creationId xmlns:p14="http://schemas.microsoft.com/office/powerpoint/2010/main" val="1772789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280</TotalTime>
  <Words>188</Words>
  <Application>Microsoft Office PowerPoint</Application>
  <PresentationFormat>Экран (4:3)</PresentationFormat>
  <Paragraphs>24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Пыжова Мария Александровна</dc:creator>
  <cp:lastModifiedBy>User</cp:lastModifiedBy>
  <cp:revision>35</cp:revision>
  <cp:lastPrinted>2016-04-06T13:51:07Z</cp:lastPrinted>
  <dcterms:created xsi:type="dcterms:W3CDTF">2016-02-19T03:34:20Z</dcterms:created>
  <dcterms:modified xsi:type="dcterms:W3CDTF">2016-04-06T14:11:46Z</dcterms:modified>
</cp:coreProperties>
</file>