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3" r:id="rId4"/>
    <p:sldId id="266" r:id="rId5"/>
    <p:sldId id="269" r:id="rId6"/>
    <p:sldId id="258" r:id="rId7"/>
    <p:sldId id="267" r:id="rId8"/>
    <p:sldId id="268" r:id="rId9"/>
    <p:sldId id="257" r:id="rId10"/>
    <p:sldId id="271" r:id="rId11"/>
    <p:sldId id="264" r:id="rId12"/>
    <p:sldId id="273" r:id="rId13"/>
    <p:sldId id="260" r:id="rId14"/>
    <p:sldId id="270" r:id="rId15"/>
    <p:sldId id="272" r:id="rId16"/>
    <p:sldId id="256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7" autoAdjust="0"/>
    <p:restoredTop sz="94660"/>
  </p:normalViewPr>
  <p:slideViewPr>
    <p:cSldViewPr>
      <p:cViewPr varScale="1">
        <p:scale>
          <a:sx n="68" d="100"/>
          <a:sy n="68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Прежде чем применить физическое наказание к ребенку, </a:t>
            </a:r>
            <a:endParaRPr lang="ru-RU" dirty="0"/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ОСТАНОВИТЕСЬ!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982953" cy="307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Каким образом проявляется вытесненный гнев у детей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endParaRPr lang="ru-RU" sz="24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Насмешками </a:t>
            </a:r>
            <a:r>
              <a:rPr lang="ru-RU" sz="2400" dirty="0">
                <a:latin typeface="Bookman Old Style" pitchFamily="18" charset="0"/>
              </a:rPr>
              <a:t>над слабыми и беззащитными.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Драками </a:t>
            </a:r>
            <a:r>
              <a:rPr lang="ru-RU" sz="2400" dirty="0">
                <a:latin typeface="Bookman Old Style" pitchFamily="18" charset="0"/>
              </a:rPr>
              <a:t>с одноклассниками.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Унижением </a:t>
            </a:r>
            <a:r>
              <a:rPr lang="ru-RU" sz="2400" dirty="0">
                <a:latin typeface="Bookman Old Style" pitchFamily="18" charset="0"/>
              </a:rPr>
              <a:t>девочек, символизирующих мать.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Плохим </a:t>
            </a:r>
            <a:r>
              <a:rPr lang="ru-RU" sz="2400" dirty="0">
                <a:latin typeface="Bookman Old Style" pitchFamily="18" charset="0"/>
              </a:rPr>
              <a:t>отношением к учителю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Выбором </a:t>
            </a:r>
            <a:r>
              <a:rPr lang="ru-RU" sz="2400" dirty="0">
                <a:latin typeface="Bookman Old Style" pitchFamily="18" charset="0"/>
              </a:rPr>
              <a:t>телепередач и видеоигр, дающих возможность заново испытать вытесненные чувства ярости и </a:t>
            </a:r>
            <a:r>
              <a:rPr lang="ru-RU" sz="2400" dirty="0" smtClean="0">
                <a:latin typeface="Bookman Old Style" pitchFamily="18" charset="0"/>
              </a:rPr>
              <a:t>гнева.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Суицидальные попытки.</a:t>
            </a:r>
          </a:p>
          <a:p>
            <a:pPr marL="342900" indent="-3429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Физические </a:t>
            </a:r>
            <a:r>
              <a:rPr lang="ru-RU" sz="2400" dirty="0">
                <a:latin typeface="Bookman Old Style" pitchFamily="18" charset="0"/>
              </a:rPr>
              <a:t>наказания учат ребенка принимать на веру противоречивые доказательства: "Я бью тебя для твоего собственного блага". Мозг ребенка хранит эту информацию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вызывают гнев и желание отомстить, желание это остается вытесненным, и проявляется только много позже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разрушают восприимчивость к собственному страданию и сострадание к другим, ограничивая, таким образом, способность ребенка познавать себя и мир.</a:t>
            </a: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071" y="69269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Преподают </a:t>
            </a:r>
            <a:r>
              <a:rPr lang="ru-RU" sz="2400" dirty="0">
                <a:latin typeface="Bookman Old Style" pitchFamily="18" charset="0"/>
              </a:rPr>
              <a:t>ребенку урок насилия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Они </a:t>
            </a:r>
            <a:r>
              <a:rPr lang="ru-RU" sz="2400" dirty="0">
                <a:latin typeface="Bookman Old Style" pitchFamily="18" charset="0"/>
              </a:rPr>
              <a:t>нарушают безусловную уверенность, в которой нуждается каждый ребенок - что он </a:t>
            </a:r>
            <a:r>
              <a:rPr lang="ru-RU" sz="2400" dirty="0" smtClean="0">
                <a:latin typeface="Bookman Old Style" pitchFamily="18" charset="0"/>
              </a:rPr>
              <a:t>любим</a:t>
            </a:r>
            <a:r>
              <a:rPr lang="ru-RU" sz="2400" dirty="0">
                <a:latin typeface="Bookman Old Style" pitchFamily="18" charset="0"/>
              </a:rPr>
              <a:t>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Притворяясь</a:t>
            </a:r>
            <a:r>
              <a:rPr lang="ru-RU" sz="2400" dirty="0">
                <a:latin typeface="Bookman Old Style" pitchFamily="18" charset="0"/>
              </a:rPr>
              <a:t>, будто решают педагогические задачи, родители, таким образом, срывают на ребенке свой гнев. Взрослый бьет ребенка только потому, что его самого били в детстве. </a:t>
            </a:r>
            <a:endParaRPr lang="ru-RU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Советы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родителям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11265" name="Picture 1" descr="C:\Users\Lena\Downloads\net-nasiliyu-nad-reben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340768"/>
            <a:ext cx="4029075" cy="40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75656" y="5661248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должен быть уверен, что наказание справедливо,  и даже будучи наказанным, он не остается без родительской любви. </a:t>
            </a:r>
          </a:p>
          <a:p>
            <a:pPr eaLnBrk="0" hangingPunct="0"/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не должен быть лишен  возможности  удовлетворения  физиологических потребностей.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Ребенок должен знать  за какие проступки последует наказание и в какой форме.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11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 должно носить временный характер. («Ты лишаешься возможности играть в компьютер ровно на три дня») .</a:t>
            </a:r>
          </a:p>
          <a:p>
            <a:pPr eaLnBrk="0" hangingPunct="0"/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следует избегать оскорблений и приклеивания «ярлыков». Осуждается  только поведение или конкретный поступок ребенка, а не его личность. 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исключено припоминание прежних проступков, Вы говорите с ними только о том, за что он наказывается именно сейчас.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должно быть последовательным, а не от случая к случаю.</a:t>
            </a: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50421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Bookman Old Style" pitchFamily="18" charset="0"/>
              </a:rPr>
              <a:t>Родители, которые хотят иметь детей, должны не только ставить себе вопрос: какого ребёнка я хочу вырастить, но и какую старость я хочу иметь и буду ли я её иметь вообще?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4067100"/>
            <a:ext cx="493926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Дети – во всех смыслах – наше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мы не хотим иметь жестокое будущее, мы обязаны противостоять жестокости и насилию в настоящем.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" y="3573016"/>
            <a:ext cx="3240361" cy="2744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48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331152" cy="306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5976" y="908720"/>
            <a:ext cx="4283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Bookman Old Style" pitchFamily="18" charset="0"/>
              </a:rPr>
              <a:t>Будьте такими родителями, которым ребенок сможет рассказать обо всем, что с ним случится. Ребенок должен быть уверен в том, что вы всегда будете любить его и никогда не перестанете искать, если он потеряется или будет похищен.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0369" cy="576064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/>
              <a:t>Уважаемые родители!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66843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dirty="0" smtClean="0"/>
              <a:t>Данная информация  – не попытка обвинить кого-либо из Вас в жестокости и насилии по отношению к собственному ребёнку. Мы понимаем, что воспитание детей очень сложная жизненная задача каждого, кто стал мамой или папой. И  именно поэтому, подходя к решению этой важной задачи, каждому из нас, родителей, необходимо в первую очередь, приложить своё терпение, любовь, и, конечно же, уважение к хрупкой жизни ребёнка, которая долгое время находится в наших руках и зависит от нас.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4248472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A50021"/>
                </a:solidFill>
                <a:latin typeface="Georgia" pitchFamily="18" charset="0"/>
              </a:rPr>
              <a:t>Научными исследованиями установлено, что:</a:t>
            </a: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насилие в той или иной форме совершается в каждой четвертой российской семье;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ежегодно около 2 млн. детей в возрасте до 14 лет избиваются родителями;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для 10% этих детей исходом становится смерть, а для 2 тыс.- самоубийство;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более 50 тыс. детей в течение года уходят из дома, спасаясь от собственных родителей, а 25 тыс. несовершеннолетних находятся в розыске.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6" name="Picture 4" descr="41934889_b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692696"/>
            <a:ext cx="3748410" cy="5059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4868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folHlink"/>
                </a:solidFill>
              </a:rPr>
              <a:t>ЖЕСТОКОЕ ОБРАЩЕНИЕ С РЕБЕНКОМ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293096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defRPr/>
            </a:pPr>
            <a:r>
              <a:rPr lang="ru-RU" sz="24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Любое действие или бездействие по отношению к ребенку со стороны родителей или лиц, их заменяющих, в результате которого причиняется вред   его физическому или психическому здоровью, создаются условия, мешающие его оптимальному развитию</a:t>
            </a:r>
          </a:p>
        </p:txBody>
      </p:sp>
      <p:pic>
        <p:nvPicPr>
          <p:cNvPr id="1026" name="Picture 2" descr="C:\Users\Lena\Downloads\1340798830_de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1268760"/>
            <a:ext cx="4435943" cy="2900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56166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/>
                </a:solidFill>
                <a:latin typeface="Constantia" pitchFamily="18" charset="0"/>
              </a:rPr>
              <a:t>Основные формы жестокого обращения с детьми:</a:t>
            </a: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Физическое насилие </a:t>
            </a:r>
            <a:r>
              <a:rPr lang="ru-RU" sz="2000" dirty="0" smtClean="0">
                <a:latin typeface="Constantia" pitchFamily="18" charset="0"/>
              </a:rPr>
              <a:t>– преднамеренное нанесение физических повреждений.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Сексуальное насилие </a:t>
            </a:r>
            <a:r>
              <a:rPr lang="ru-RU" sz="2000" dirty="0" smtClean="0">
                <a:latin typeface="Constantia" pitchFamily="18" charset="0"/>
              </a:rPr>
              <a:t>(</a:t>
            </a:r>
            <a:r>
              <a:rPr lang="ru-RU" sz="2000" b="1" dirty="0" smtClean="0">
                <a:latin typeface="Constantia" pitchFamily="18" charset="0"/>
              </a:rPr>
              <a:t>или развращение</a:t>
            </a:r>
            <a:r>
              <a:rPr lang="ru-RU" sz="2000" dirty="0" smtClean="0">
                <a:latin typeface="Constantia" pitchFamily="18" charset="0"/>
              </a:rPr>
              <a:t>) - вовлечение ребёнка с его согласия и без такого в сексуальные действия со взрослыми с целью получения последними удовлетворения или выгоды.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Психическое (эмоциональное) насилие </a:t>
            </a:r>
            <a:r>
              <a:rPr lang="ru-RU" sz="2000" dirty="0" smtClean="0">
                <a:latin typeface="Constantia" pitchFamily="18" charset="0"/>
              </a:rPr>
              <a:t>-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280" y="2348880"/>
            <a:ext cx="1501301" cy="183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Клип 6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40153" y="476672"/>
            <a:ext cx="12961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Клип 6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940152" y="4077072"/>
            <a:ext cx="158417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76672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Пренебрежение основными потребностями ребенка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132856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Постоянное или периодическое неисполнение родителями или лицами, их заменяющими,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</a:t>
            </a:r>
            <a:endParaRPr lang="ru-RU" sz="2000" dirty="0"/>
          </a:p>
        </p:txBody>
      </p:sp>
      <p:pic>
        <p:nvPicPr>
          <p:cNvPr id="2050" name="Picture 2" descr="C:\Users\Lena\Downloads\98b8b5fc1f2b76f57c4150009d77f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620688"/>
            <a:ext cx="32477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536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 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3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730328"/>
          <a:ext cx="8496944" cy="4215684"/>
        </p:xfrm>
        <a:graphic>
          <a:graphicData uri="http://schemas.openxmlformats.org/drawingml/2006/table">
            <a:tbl>
              <a:tblPr/>
              <a:tblGrid>
                <a:gridCol w="2957491"/>
                <a:gridCol w="5539453"/>
              </a:tblGrid>
              <a:tr h="49534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Возраст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Реакция на психологическую травму 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928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Средний   школьный возраст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 – 15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сбежавшие из дома дети умирают от голода и холода, становятся жертвами других детей, также сбежавших от домашнего насилия .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28377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Подростки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(15-18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побеги из дома;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употребления алкоголя, наркотиков;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низкая самооценка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депрессии;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нарушение межличностных отношений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уход в религиозные секты,</a:t>
                      </a:r>
                      <a:r>
                        <a:rPr lang="ru-RU" sz="1600" baseline="0" dirty="0" smtClean="0">
                          <a:latin typeface="+mj-lt"/>
                        </a:rPr>
                        <a:t> </a:t>
                      </a:r>
                      <a:r>
                        <a:rPr lang="ru-RU" sz="1600" dirty="0" smtClean="0">
                          <a:latin typeface="+mj-lt"/>
                        </a:rPr>
                        <a:t>неформальные группы с криминальной  направленностью;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агрессивное, преступное поведение детей;</a:t>
                      </a:r>
                    </a:p>
                    <a:p>
                      <a:pPr marL="609600" indent="-609600"/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Какой урок выносит ребенок из жестокости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algn="ctr"/>
            <a:endParaRPr lang="ru-RU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Ребенок </a:t>
            </a:r>
            <a:r>
              <a:rPr lang="ru-RU" sz="2400" dirty="0">
                <a:latin typeface="Bookman Old Style" pitchFamily="18" charset="0"/>
              </a:rPr>
              <a:t>не заслуживает уважения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От взрослых нет защиты. 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Хорошему </a:t>
            </a:r>
            <a:r>
              <a:rPr lang="ru-RU" sz="2400" dirty="0">
                <a:latin typeface="Bookman Old Style" pitchFamily="18" charset="0"/>
              </a:rPr>
              <a:t>можно научиться посредством наказания (оно обычно научает ребенка желанию наказывать, в свою очередь других</a:t>
            </a:r>
            <a:r>
              <a:rPr lang="ru-RU" sz="2400" dirty="0" smtClean="0">
                <a:latin typeface="Bookman Old Style" pitchFamily="18" charset="0"/>
              </a:rPr>
              <a:t>).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Страдание не нужно принимать близко к сердцу, его следует игнорировать.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Насилие </a:t>
            </a:r>
            <a:r>
              <a:rPr lang="ru-RU" sz="2400" dirty="0">
                <a:latin typeface="Bookman Old Style" pitchFamily="18" charset="0"/>
              </a:rPr>
              <a:t>- это проявление любви (на этой почве вырастают многие извращения).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Отрицание </a:t>
            </a:r>
            <a:r>
              <a:rPr lang="ru-RU" sz="2400" dirty="0">
                <a:latin typeface="Bookman Old Style" pitchFamily="18" charset="0"/>
              </a:rPr>
              <a:t>чувств - нормальное здоровое </a:t>
            </a:r>
            <a:r>
              <a:rPr lang="ru-RU" sz="2400" dirty="0" smtClean="0">
                <a:latin typeface="Bookman Old Style" pitchFamily="18" charset="0"/>
              </a:rPr>
              <a:t>явление.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447</TotalTime>
  <Words>1231</Words>
  <Application>Microsoft Office PowerPoint</Application>
  <PresentationFormat>Экран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Уважаемые родители!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zav2</dc:creator>
  <cp:lastModifiedBy>Tatyana</cp:lastModifiedBy>
  <cp:revision>51</cp:revision>
  <dcterms:created xsi:type="dcterms:W3CDTF">2012-03-12T13:06:19Z</dcterms:created>
  <dcterms:modified xsi:type="dcterms:W3CDTF">2016-03-28T09:49:44Z</dcterms:modified>
</cp:coreProperties>
</file>