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90" r:id="rId3"/>
    <p:sldId id="288" r:id="rId4"/>
    <p:sldId id="291" r:id="rId5"/>
    <p:sldId id="293" r:id="rId6"/>
    <p:sldId id="287" r:id="rId7"/>
    <p:sldId id="283" r:id="rId8"/>
    <p:sldId id="285" r:id="rId9"/>
    <p:sldId id="279" r:id="rId10"/>
    <p:sldId id="275" r:id="rId11"/>
    <p:sldId id="284" r:id="rId12"/>
    <p:sldId id="274" r:id="rId13"/>
    <p:sldId id="280" r:id="rId14"/>
    <p:sldId id="286" r:id="rId15"/>
    <p:sldId id="281" r:id="rId16"/>
    <p:sldId id="294" r:id="rId17"/>
    <p:sldId id="295" r:id="rId18"/>
    <p:sldId id="296" r:id="rId19"/>
    <p:sldId id="297" r:id="rId20"/>
    <p:sldId id="298" r:id="rId21"/>
    <p:sldId id="300" r:id="rId22"/>
    <p:sldId id="301" r:id="rId23"/>
    <p:sldId id="303" r:id="rId24"/>
    <p:sldId id="304" r:id="rId25"/>
    <p:sldId id="276" r:id="rId26"/>
    <p:sldId id="305" r:id="rId27"/>
    <p:sldId id="310" r:id="rId28"/>
    <p:sldId id="306" r:id="rId29"/>
    <p:sldId id="311" r:id="rId30"/>
    <p:sldId id="307" r:id="rId31"/>
    <p:sldId id="308" r:id="rId32"/>
    <p:sldId id="309" r:id="rId33"/>
    <p:sldId id="277" r:id="rId34"/>
    <p:sldId id="31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6699"/>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5" autoAdjust="0"/>
  </p:normalViewPr>
  <p:slideViewPr>
    <p:cSldViewPr>
      <p:cViewPr varScale="1">
        <p:scale>
          <a:sx n="89" d="100"/>
          <a:sy n="89" d="100"/>
        </p:scale>
        <p:origin x="128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9B10D-D13B-4D0E-AF0E-C1C8E0067482}" type="datetimeFigureOut">
              <a:rPr lang="ru-RU" smtClean="0"/>
              <a:t>14.03.2018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7CB87-420B-4161-A782-3A448306DC6A}" type="slidenum">
              <a:rPr lang="ru-RU" smtClean="0"/>
              <a:t>‹#›</a:t>
            </a:fld>
            <a:endParaRPr lang="ru-RU"/>
          </a:p>
        </p:txBody>
      </p:sp>
    </p:spTree>
    <p:extLst>
      <p:ext uri="{BB962C8B-B14F-4D97-AF65-F5344CB8AC3E}">
        <p14:creationId xmlns:p14="http://schemas.microsoft.com/office/powerpoint/2010/main" val="396361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F7CB87-420B-4161-A782-3A448306DC6A}" type="slidenum">
              <a:rPr lang="ru-RU" smtClean="0"/>
              <a:t>7</a:t>
            </a:fld>
            <a:endParaRPr lang="ru-RU"/>
          </a:p>
        </p:txBody>
      </p:sp>
    </p:spTree>
    <p:extLst>
      <p:ext uri="{BB962C8B-B14F-4D97-AF65-F5344CB8AC3E}">
        <p14:creationId xmlns:p14="http://schemas.microsoft.com/office/powerpoint/2010/main" val="90295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F7CB87-420B-4161-A782-3A448306DC6A}" type="slidenum">
              <a:rPr lang="ru-RU" smtClean="0"/>
              <a:t>9</a:t>
            </a:fld>
            <a:endParaRPr lang="ru-RU"/>
          </a:p>
        </p:txBody>
      </p:sp>
    </p:spTree>
    <p:extLst>
      <p:ext uri="{BB962C8B-B14F-4D97-AF65-F5344CB8AC3E}">
        <p14:creationId xmlns:p14="http://schemas.microsoft.com/office/powerpoint/2010/main" val="197276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F7CB87-420B-4161-A782-3A448306DC6A}" type="slidenum">
              <a:rPr lang="ru-RU" smtClean="0"/>
              <a:t>12</a:t>
            </a:fld>
            <a:endParaRPr lang="ru-RU"/>
          </a:p>
        </p:txBody>
      </p:sp>
    </p:spTree>
    <p:extLst>
      <p:ext uri="{BB962C8B-B14F-4D97-AF65-F5344CB8AC3E}">
        <p14:creationId xmlns:p14="http://schemas.microsoft.com/office/powerpoint/2010/main" val="144880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23FAC5-E56B-4923-BC4A-A3786B120DF0}" type="slidenum">
              <a:rPr lang="ru-RU" altLang="ru-RU" smtClean="0"/>
              <a:pPr>
                <a:spcBef>
                  <a:spcPct val="0"/>
                </a:spcBef>
              </a:pPr>
              <a:t>18</a:t>
            </a:fld>
            <a:endParaRPr lang="ru-RU" altLang="ru-RU" smtClean="0"/>
          </a:p>
        </p:txBody>
      </p:sp>
    </p:spTree>
    <p:extLst>
      <p:ext uri="{BB962C8B-B14F-4D97-AF65-F5344CB8AC3E}">
        <p14:creationId xmlns:p14="http://schemas.microsoft.com/office/powerpoint/2010/main" val="214088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165149-3DA1-4B80-BF5B-3243018FE674}" type="datetime1">
              <a:rPr lang="ru-RU" smtClean="0"/>
              <a:t>14.03.2018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A5D137-3E28-4A81-8315-DAAF2C6A4E60}" type="datetime1">
              <a:rPr lang="ru-RU" smtClean="0"/>
              <a:t>14.03.2018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62D190-FED5-4DF8-9FDD-6C789FF875A1}" type="datetime1">
              <a:rPr lang="ru-RU" smtClean="0"/>
              <a:t>14.03.2018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CD605B-AA6A-4EB1-B68F-D8B6FAA7D701}" type="datetime1">
              <a:rPr lang="ru-RU" smtClean="0"/>
              <a:t>14.03.2018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1D76DA-8AEB-4B8F-8635-FA0C0F2CDFF5}" type="datetime1">
              <a:rPr lang="ru-RU" smtClean="0"/>
              <a:t>14.03.2018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6A3678-0A17-499B-8E78-A6BE1DF097AE}" type="datetime1">
              <a:rPr lang="ru-RU" smtClean="0"/>
              <a:t>14.03.2018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64C5E2-FB2E-4D4B-9A81-274BD0CBE391}" type="datetime1">
              <a:rPr lang="ru-RU" smtClean="0"/>
              <a:t>14.03.2018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D1D28F-33C8-47CA-8FE5-3DDCF7A990B9}" type="datetime1">
              <a:rPr lang="ru-RU" smtClean="0"/>
              <a:t>14.03.2018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8B3BDE-DDDD-4FA1-9CF8-7837D0C232D2}" type="datetime1">
              <a:rPr lang="ru-RU" smtClean="0"/>
              <a:t>14.03.2018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C9FE2C-70E6-4423-A841-0FF07FDC43CD}" type="datetime1">
              <a:rPr lang="ru-RU" smtClean="0"/>
              <a:t>14.03.2018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4D07F39-2DB1-4990-A100-EF5DEC4777C3}" type="datetime1">
              <a:rPr lang="ru-RU" smtClean="0"/>
              <a:t>14.03.2018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72675-8B3B-4706-8188-63FB28478965}" type="datetime1">
              <a:rPr lang="ru-RU" smtClean="0"/>
              <a:t>14.03.2018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4127" y="2702276"/>
            <a:ext cx="8892480" cy="2212436"/>
          </a:xfrm>
          <a:prstGeom prst="rect">
            <a:avLst/>
          </a:prstGeom>
        </p:spPr>
      </p:pic>
      <p:sp>
        <p:nvSpPr>
          <p:cNvPr id="4" name="TextBox 3"/>
          <p:cNvSpPr txBox="1"/>
          <p:nvPr/>
        </p:nvSpPr>
        <p:spPr>
          <a:xfrm>
            <a:off x="2627784" y="980728"/>
            <a:ext cx="4597925" cy="830997"/>
          </a:xfrm>
          <a:prstGeom prst="rect">
            <a:avLst/>
          </a:prstGeom>
          <a:noFill/>
        </p:spPr>
        <p:txBody>
          <a:bodyPr wrap="none" rtlCol="0">
            <a:spAutoFit/>
          </a:bodyPr>
          <a:lstStyle/>
          <a:p>
            <a:r>
              <a:rPr lang="ru-RU" sz="4800" b="1" dirty="0" smtClean="0">
                <a:solidFill>
                  <a:srgbClr val="FF0000"/>
                </a:solidFill>
              </a:rPr>
              <a:t>18 МАРТА 2018Г.</a:t>
            </a:r>
            <a:endParaRPr lang="ru-RU" sz="4800" b="1" dirty="0">
              <a:solidFill>
                <a:srgbClr val="FF0000"/>
              </a:solidFill>
            </a:endParaRPr>
          </a:p>
        </p:txBody>
      </p:sp>
      <p:sp>
        <p:nvSpPr>
          <p:cNvPr id="5" name="TextBox 4"/>
          <p:cNvSpPr txBox="1"/>
          <p:nvPr/>
        </p:nvSpPr>
        <p:spPr>
          <a:xfrm>
            <a:off x="3707904" y="5805264"/>
            <a:ext cx="1604927" cy="523220"/>
          </a:xfrm>
          <a:prstGeom prst="rect">
            <a:avLst/>
          </a:prstGeom>
          <a:noFill/>
        </p:spPr>
        <p:txBody>
          <a:bodyPr wrap="none" rtlCol="0">
            <a:spAutoFit/>
          </a:bodyPr>
          <a:lstStyle/>
          <a:p>
            <a:r>
              <a:rPr lang="ru-RU" sz="2800" b="1" dirty="0" smtClean="0">
                <a:solidFill>
                  <a:srgbClr val="002060"/>
                </a:solidFill>
              </a:rPr>
              <a:t>ТЮМЕНЬ</a:t>
            </a:r>
            <a:endParaRPr lang="ru-RU" sz="2800" b="1" dirty="0">
              <a:solidFill>
                <a:srgbClr val="002060"/>
              </a:solidFill>
            </a:endParaRPr>
          </a:p>
        </p:txBody>
      </p:sp>
    </p:spTree>
    <p:extLst>
      <p:ext uri="{BB962C8B-B14F-4D97-AF65-F5344CB8AC3E}">
        <p14:creationId xmlns:p14="http://schemas.microsoft.com/office/powerpoint/2010/main" val="377186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10</a:t>
            </a:fld>
            <a:endParaRPr lang="ru-RU"/>
          </a:p>
        </p:txBody>
      </p:sp>
      <p:pic>
        <p:nvPicPr>
          <p:cNvPr id="7" name="Объект 6"/>
          <p:cNvPicPr>
            <a:picLocks noGrp="1" noChangeAspect="1"/>
          </p:cNvPicPr>
          <p:nvPr>
            <p:ph idx="4294967295"/>
          </p:nvPr>
        </p:nvPicPr>
        <p:blipFill>
          <a:blip r:embed="rId2"/>
          <a:stretch>
            <a:fillRect/>
          </a:stretch>
        </p:blipFill>
        <p:spPr>
          <a:xfrm>
            <a:off x="81046" y="1700808"/>
            <a:ext cx="2690813" cy="4525963"/>
          </a:xfrm>
          <a:prstGeom prst="rect">
            <a:avLst/>
          </a:prstGeom>
        </p:spPr>
      </p:pic>
      <p:sp>
        <p:nvSpPr>
          <p:cNvPr id="6" name="Прямоугольник 5"/>
          <p:cNvSpPr/>
          <p:nvPr/>
        </p:nvSpPr>
        <p:spPr>
          <a:xfrm>
            <a:off x="2099334" y="2052806"/>
            <a:ext cx="2049731" cy="1323439"/>
          </a:xfrm>
          <a:prstGeom prst="rect">
            <a:avLst/>
          </a:prstGeom>
        </p:spPr>
        <p:txBody>
          <a:bodyPr wrap="square">
            <a:spAutoFit/>
          </a:bodyPr>
          <a:lstStyle/>
          <a:p>
            <a:endParaRPr lang="ru-RU" sz="800" dirty="0">
              <a:latin typeface="Times New Roman" panose="02020603050405020304" pitchFamily="18" charset="0"/>
            </a:endParaRPr>
          </a:p>
          <a:p>
            <a:endParaRPr lang="ru-RU" sz="2400" dirty="0">
              <a:latin typeface="Times New Roman" panose="02020603050405020304" pitchFamily="18" charset="0"/>
            </a:endParaRPr>
          </a:p>
          <a:p>
            <a:pPr marR="60"/>
            <a:r>
              <a:rPr lang="ru-RU" sz="2400" b="1" baseline="-25000" dirty="0" smtClean="0">
                <a:latin typeface="Arial" panose="020B0604020202020204" pitchFamily="34" charset="0"/>
              </a:rPr>
              <a:t>ОРГАНИЗАТОР</a:t>
            </a:r>
          </a:p>
          <a:p>
            <a:pPr marR="60"/>
            <a:endParaRPr lang="ru-RU" sz="2400" baseline="30000" dirty="0">
              <a:latin typeface="Arial" panose="020B0604020202020204" pitchFamily="34" charset="0"/>
            </a:endParaRPr>
          </a:p>
          <a:p>
            <a:pPr marR="5670"/>
            <a:r>
              <a:rPr lang="ru-RU" sz="2400" b="1" baseline="30000" dirty="0">
                <a:latin typeface="Arial" panose="020B0604020202020204" pitchFamily="34" charset="0"/>
              </a:rPr>
              <a:t>ВНЕ АУДИТОРИИ</a:t>
            </a:r>
            <a:endParaRPr lang="ru-RU" sz="2400" baseline="30000" dirty="0">
              <a:latin typeface="Arial" panose="020B0604020202020204" pitchFamily="34" charset="0"/>
            </a:endParaRPr>
          </a:p>
        </p:txBody>
      </p:sp>
      <p:pic>
        <p:nvPicPr>
          <p:cNvPr id="8" name="Рисунок 7"/>
          <p:cNvPicPr>
            <a:picLocks noChangeAspect="1"/>
          </p:cNvPicPr>
          <p:nvPr/>
        </p:nvPicPr>
        <p:blipFill rotWithShape="1">
          <a:blip r:embed="rId3"/>
          <a:srcRect r="13648"/>
          <a:stretch/>
        </p:blipFill>
        <p:spPr>
          <a:xfrm>
            <a:off x="5214519" y="510201"/>
            <a:ext cx="3929481" cy="5716570"/>
          </a:xfrm>
          <a:prstGeom prst="rect">
            <a:avLst/>
          </a:prstGeom>
        </p:spPr>
      </p:pic>
      <p:sp>
        <p:nvSpPr>
          <p:cNvPr id="9" name="TextBox 8"/>
          <p:cNvSpPr txBox="1"/>
          <p:nvPr/>
        </p:nvSpPr>
        <p:spPr>
          <a:xfrm>
            <a:off x="5436096" y="2564904"/>
            <a:ext cx="2031325" cy="923330"/>
          </a:xfrm>
          <a:prstGeom prst="rect">
            <a:avLst/>
          </a:prstGeom>
          <a:noFill/>
        </p:spPr>
        <p:txBody>
          <a:bodyPr wrap="none" rtlCol="0">
            <a:spAutoFit/>
          </a:bodyPr>
          <a:lstStyle/>
          <a:p>
            <a:r>
              <a:rPr lang="ru-RU" b="1" dirty="0"/>
              <a:t>ОРГАНИЗАТОР </a:t>
            </a:r>
            <a:endParaRPr lang="ru-RU" dirty="0"/>
          </a:p>
          <a:p>
            <a:r>
              <a:rPr lang="ru-RU" b="1" dirty="0"/>
              <a:t>В АУДИТОРИИ </a:t>
            </a:r>
            <a:r>
              <a:rPr lang="ru-RU" dirty="0"/>
              <a:t>	</a:t>
            </a:r>
          </a:p>
          <a:p>
            <a:endParaRPr lang="ru-RU" dirty="0"/>
          </a:p>
        </p:txBody>
      </p:sp>
      <p:sp>
        <p:nvSpPr>
          <p:cNvPr id="10" name="TextBox 9"/>
          <p:cNvSpPr txBox="1"/>
          <p:nvPr/>
        </p:nvSpPr>
        <p:spPr>
          <a:xfrm>
            <a:off x="3347864" y="332656"/>
            <a:ext cx="1960793" cy="584775"/>
          </a:xfrm>
          <a:prstGeom prst="rect">
            <a:avLst/>
          </a:prstGeom>
          <a:noFill/>
        </p:spPr>
        <p:txBody>
          <a:bodyPr wrap="none" rtlCol="0">
            <a:spAutoFit/>
          </a:bodyPr>
          <a:lstStyle/>
          <a:p>
            <a:r>
              <a:rPr lang="ru-RU" sz="3200" u="sng" dirty="0" smtClean="0">
                <a:solidFill>
                  <a:srgbClr val="FF0000"/>
                </a:solidFill>
              </a:rPr>
              <a:t>АНШЛАГИ</a:t>
            </a:r>
            <a:endParaRPr lang="ru-RU" sz="3200" u="sng" dirty="0">
              <a:solidFill>
                <a:srgbClr val="FF0000"/>
              </a:solidFill>
            </a:endParaRPr>
          </a:p>
        </p:txBody>
      </p:sp>
    </p:spTree>
    <p:extLst>
      <p:ext uri="{BB962C8B-B14F-4D97-AF65-F5344CB8AC3E}">
        <p14:creationId xmlns:p14="http://schemas.microsoft.com/office/powerpoint/2010/main" val="347846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11</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674768630"/>
              </p:ext>
            </p:extLst>
          </p:nvPr>
        </p:nvGraphicFramePr>
        <p:xfrm>
          <a:off x="0" y="3"/>
          <a:ext cx="9036497" cy="6813373"/>
        </p:xfrm>
        <a:graphic>
          <a:graphicData uri="http://schemas.openxmlformats.org/drawingml/2006/table">
            <a:tbl>
              <a:tblPr>
                <a:tableStyleId>{5C22544A-7EE6-4342-B048-85BDC9FD1C3A}</a:tableStyleId>
              </a:tblPr>
              <a:tblGrid>
                <a:gridCol w="507441"/>
                <a:gridCol w="4640623"/>
                <a:gridCol w="936104"/>
                <a:gridCol w="1591799"/>
                <a:gridCol w="1360530"/>
              </a:tblGrid>
              <a:tr h="326601">
                <a:tc gridSpan="5">
                  <a:txBody>
                    <a:bodyPr/>
                    <a:lstStyle/>
                    <a:p>
                      <a:pPr algn="ctr" fontAlgn="auto">
                        <a:spcAft>
                          <a:spcPts val="0"/>
                        </a:spcAft>
                      </a:pPr>
                      <a:r>
                        <a:rPr lang="ru-RU" sz="1800" b="1" dirty="0">
                          <a:effectLst/>
                        </a:rPr>
                        <a:t>Перечень инструкций для работников имитационных ППЭ</a:t>
                      </a:r>
                      <a:endParaRPr lang="ru-RU" sz="1800" b="1"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3244">
                <a:tc>
                  <a:txBody>
                    <a:bodyPr/>
                    <a:lstStyle/>
                    <a:p>
                      <a:pPr algn="ctr" fontAlgn="auto">
                        <a:spcAft>
                          <a:spcPts val="0"/>
                        </a:spcAft>
                      </a:pPr>
                      <a:r>
                        <a:rPr lang="ru-RU" sz="1800">
                          <a:effectLst/>
                        </a:rPr>
                        <a:t>№</a:t>
                      </a:r>
                      <a:endParaRPr lang="ru-RU" sz="180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наименование</a:t>
                      </a:r>
                      <a:endParaRPr lang="ru-RU" sz="180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размер</a:t>
                      </a:r>
                      <a:endParaRPr lang="ru-RU" sz="180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кол-во штук</a:t>
                      </a:r>
                      <a:endParaRPr lang="ru-RU" sz="180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примечание</a:t>
                      </a:r>
                      <a:endParaRPr lang="ru-RU" sz="180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286">
                <a:tc>
                  <a:txBody>
                    <a:bodyPr/>
                    <a:lstStyle/>
                    <a:p>
                      <a:pPr algn="ctr" fontAlgn="auto">
                        <a:spcAft>
                          <a:spcPts val="0"/>
                        </a:spcAft>
                      </a:pPr>
                      <a:r>
                        <a:rPr lang="ru-RU" sz="1800">
                          <a:effectLst/>
                        </a:rPr>
                        <a:t> </a:t>
                      </a:r>
                      <a:endParaRPr lang="ru-RU" sz="180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b="1" dirty="0">
                          <a:solidFill>
                            <a:srgbClr val="FF0000"/>
                          </a:solidFill>
                          <a:effectLst/>
                        </a:rPr>
                        <a:t>комплект из 14 единиц</a:t>
                      </a:r>
                      <a:endParaRPr lang="ru-RU" sz="1800" b="1" dirty="0">
                        <a:solidFill>
                          <a:srgbClr val="FF0000"/>
                        </a:solidFill>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 </a:t>
                      </a:r>
                      <a:endParaRPr lang="ru-RU" sz="180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5">
                  <a:txBody>
                    <a:bodyPr/>
                    <a:lstStyle/>
                    <a:p>
                      <a:pPr algn="ctr" fontAlgn="auto">
                        <a:spcAft>
                          <a:spcPts val="0"/>
                        </a:spcAft>
                      </a:pPr>
                      <a:r>
                        <a:rPr lang="ru-RU" sz="1400" b="1" dirty="0">
                          <a:effectLst/>
                        </a:rPr>
                        <a:t>соответствует количеству имитационных ППЭ </a:t>
                      </a:r>
                      <a:endParaRPr lang="ru-RU" sz="1400" b="1" dirty="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4">
                  <a:txBody>
                    <a:bodyPr/>
                    <a:lstStyle/>
                    <a:p>
                      <a:pPr algn="ctr" fontAlgn="auto">
                        <a:spcAft>
                          <a:spcPts val="0"/>
                        </a:spcAft>
                      </a:pPr>
                      <a:r>
                        <a:rPr lang="ru-RU" sz="1400" b="1" dirty="0">
                          <a:effectLst/>
                        </a:rPr>
                        <a:t> </a:t>
                      </a:r>
                      <a:endParaRPr lang="ru-RU" sz="1400" b="1" dirty="0">
                        <a:effectLst/>
                        <a:latin typeface="Times New Roman" panose="02020603050405020304" pitchFamily="18" charset="0"/>
                        <a:ea typeface="Times New Roman" panose="02020603050405020304" pitchFamily="18" charset="0"/>
                      </a:endParaRPr>
                    </a:p>
                    <a:p>
                      <a:pPr algn="ctr" fontAlgn="auto">
                        <a:spcAft>
                          <a:spcPts val="0"/>
                        </a:spcAft>
                      </a:pPr>
                      <a:r>
                        <a:rPr lang="ru-RU" sz="1400" b="1" dirty="0">
                          <a:effectLst/>
                        </a:rPr>
                        <a:t> </a:t>
                      </a:r>
                      <a:endParaRPr lang="ru-RU" sz="1400" b="1" dirty="0">
                        <a:effectLst/>
                        <a:latin typeface="Times New Roman" panose="02020603050405020304" pitchFamily="18" charset="0"/>
                        <a:ea typeface="Times New Roman" panose="02020603050405020304" pitchFamily="18" charset="0"/>
                      </a:endParaRPr>
                    </a:p>
                    <a:p>
                      <a:pPr algn="ctr" fontAlgn="auto">
                        <a:spcAft>
                          <a:spcPts val="0"/>
                        </a:spcAft>
                      </a:pPr>
                      <a:r>
                        <a:rPr lang="ru-RU" sz="1400" b="1" dirty="0">
                          <a:effectLst/>
                        </a:rPr>
                        <a:t> </a:t>
                      </a:r>
                      <a:endParaRPr lang="ru-RU" sz="1400" b="1" dirty="0">
                        <a:effectLst/>
                        <a:latin typeface="Times New Roman" panose="02020603050405020304" pitchFamily="18" charset="0"/>
                        <a:ea typeface="Times New Roman" panose="02020603050405020304" pitchFamily="18" charset="0"/>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endParaRPr lang="ru-RU" sz="1400" b="1" dirty="0" smtClean="0">
                        <a:effectLst/>
                      </a:endParaRPr>
                    </a:p>
                    <a:p>
                      <a:pPr algn="ctr" fontAlgn="auto">
                        <a:spcAft>
                          <a:spcPts val="0"/>
                        </a:spcAft>
                      </a:pPr>
                      <a:r>
                        <a:rPr lang="ru-RU" sz="1400" b="1" dirty="0">
                          <a:effectLst/>
                        </a:rPr>
                        <a:t> </a:t>
                      </a:r>
                      <a:endParaRPr lang="ru-RU" sz="1400" b="1" dirty="0">
                        <a:effectLst/>
                        <a:latin typeface="Times New Roman" panose="02020603050405020304" pitchFamily="18" charset="0"/>
                        <a:ea typeface="Times New Roman" panose="02020603050405020304" pitchFamily="18" charset="0"/>
                      </a:endParaRPr>
                    </a:p>
                    <a:p>
                      <a:pPr algn="ctr" fontAlgn="auto">
                        <a:spcAft>
                          <a:spcPts val="0"/>
                        </a:spcAft>
                      </a:pPr>
                      <a:r>
                        <a:rPr lang="ru-RU" sz="1400" b="1" dirty="0">
                          <a:effectLst/>
                        </a:rPr>
                        <a:t>работники, присутствующие только в ходе имитации ППЭ</a:t>
                      </a:r>
                      <a:endParaRPr lang="ru-RU" sz="1400" b="1" dirty="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03">
                <a:tc>
                  <a:txBody>
                    <a:bodyPr/>
                    <a:lstStyle/>
                    <a:p>
                      <a:pPr algn="ctr" fontAlgn="auto">
                        <a:spcAft>
                          <a:spcPts val="0"/>
                        </a:spcAft>
                      </a:pPr>
                      <a:r>
                        <a:rPr lang="ru-RU" sz="1400" dirty="0">
                          <a:effectLst/>
                        </a:rPr>
                        <a:t>1</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руководителя ППЭ</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А5</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pPr algn="ctr" fontAlgn="auto">
                        <a:spcAft>
                          <a:spcPts val="0"/>
                        </a:spcAft>
                      </a:pPr>
                      <a:endParaRPr lang="ru-RU" sz="18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03">
                <a:tc>
                  <a:txBody>
                    <a:bodyPr/>
                    <a:lstStyle/>
                    <a:p>
                      <a:pPr algn="ctr" fontAlgn="auto">
                        <a:spcAft>
                          <a:spcPts val="0"/>
                        </a:spcAft>
                      </a:pPr>
                      <a:r>
                        <a:rPr lang="ru-RU" sz="1400">
                          <a:effectLst/>
                        </a:rPr>
                        <a:t>2</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помощника руководителя ППЭ</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А5</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pPr algn="ctr" fontAlgn="auto">
                        <a:spcAft>
                          <a:spcPts val="0"/>
                        </a:spcAft>
                      </a:pPr>
                      <a:endParaRPr lang="ru-RU" sz="18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03">
                <a:tc>
                  <a:txBody>
                    <a:bodyPr/>
                    <a:lstStyle/>
                    <a:p>
                      <a:pPr algn="ctr" fontAlgn="auto">
                        <a:spcAft>
                          <a:spcPts val="0"/>
                        </a:spcAft>
                      </a:pPr>
                      <a:r>
                        <a:rPr lang="ru-RU" sz="1400">
                          <a:effectLst/>
                        </a:rPr>
                        <a:t>3</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технического специалиста</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А5</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pPr algn="ctr" fontAlgn="auto">
                        <a:spcAft>
                          <a:spcPts val="0"/>
                        </a:spcAft>
                      </a:pPr>
                      <a:endParaRPr lang="ru-RU" sz="18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006">
                <a:tc>
                  <a:txBody>
                    <a:bodyPr/>
                    <a:lstStyle/>
                    <a:p>
                      <a:pPr algn="ctr" fontAlgn="auto">
                        <a:spcAft>
                          <a:spcPts val="0"/>
                        </a:spcAft>
                      </a:pPr>
                      <a:r>
                        <a:rPr lang="ru-RU" sz="1400">
                          <a:effectLst/>
                        </a:rPr>
                        <a:t>4</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организатора в аудитории говорения (устный экзамен по ин. языку)</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А5</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pPr algn="ctr" fontAlgn="auto">
                        <a:spcAft>
                          <a:spcPts val="0"/>
                        </a:spcAft>
                      </a:pPr>
                      <a:endParaRPr lang="ru-RU" sz="1800" dirty="0">
                        <a:effectLst/>
                        <a:latin typeface="Times New Roman" panose="02020603050405020304" pitchFamily="18" charset="0"/>
                        <a:ea typeface="Times New Roman" panose="02020603050405020304" pitchFamily="18" charset="0"/>
                      </a:endParaRPr>
                    </a:p>
                  </a:txBody>
                  <a:tcPr marL="55647" marR="55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006">
                <a:tc>
                  <a:txBody>
                    <a:bodyPr/>
                    <a:lstStyle/>
                    <a:p>
                      <a:pPr algn="ctr" fontAlgn="auto">
                        <a:spcAft>
                          <a:spcPts val="0"/>
                        </a:spcAft>
                      </a:pPr>
                      <a:r>
                        <a:rPr lang="ru-RU" sz="1400">
                          <a:effectLst/>
                        </a:rPr>
                        <a:t>5</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организатора в аудитории ожидания (устный экзамен по ин. языку)</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14006">
                <a:tc>
                  <a:txBody>
                    <a:bodyPr/>
                    <a:lstStyle/>
                    <a:p>
                      <a:pPr algn="ctr" fontAlgn="auto">
                        <a:spcAft>
                          <a:spcPts val="0"/>
                        </a:spcAft>
                      </a:pPr>
                      <a:r>
                        <a:rPr lang="ru-RU" sz="1400">
                          <a:effectLst/>
                        </a:rPr>
                        <a:t>6</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Инструкция для организатора в аудитории ожидания (собеседование по русскому языку)</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14006">
                <a:tc>
                  <a:txBody>
                    <a:bodyPr/>
                    <a:lstStyle/>
                    <a:p>
                      <a:pPr algn="ctr" fontAlgn="auto">
                        <a:spcAft>
                          <a:spcPts val="0"/>
                        </a:spcAft>
                      </a:pPr>
                      <a:r>
                        <a:rPr lang="ru-RU" sz="1400" dirty="0">
                          <a:effectLst/>
                        </a:rPr>
                        <a:t>7</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Инструкция для организатора-собеседника в аудитории (собеседование по русскому языку)</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14006">
                <a:tc>
                  <a:txBody>
                    <a:bodyPr/>
                    <a:lstStyle/>
                    <a:p>
                      <a:pPr algn="ctr" fontAlgn="auto">
                        <a:spcAft>
                          <a:spcPts val="0"/>
                        </a:spcAft>
                      </a:pPr>
                      <a:r>
                        <a:rPr lang="ru-RU" sz="1400">
                          <a:effectLst/>
                        </a:rPr>
                        <a:t>8</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Инструкция для организатора-эксперта в аудитории (собеседование по русскому языку)</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29246">
                <a:tc>
                  <a:txBody>
                    <a:bodyPr/>
                    <a:lstStyle/>
                    <a:p>
                      <a:pPr algn="ctr" fontAlgn="auto">
                        <a:spcAft>
                          <a:spcPts val="0"/>
                        </a:spcAft>
                      </a:pPr>
                      <a:r>
                        <a:rPr lang="ru-RU" sz="1400">
                          <a:effectLst/>
                        </a:rPr>
                        <a:t>9</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Инструкция для организатора в аудитории (сочинение - допуск к экзаменам)</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10583">
                <a:tc>
                  <a:txBody>
                    <a:bodyPr/>
                    <a:lstStyle/>
                    <a:p>
                      <a:pPr algn="ctr" fontAlgn="auto">
                        <a:spcAft>
                          <a:spcPts val="0"/>
                        </a:spcAft>
                      </a:pPr>
                      <a:r>
                        <a:rPr lang="ru-RU" sz="1400">
                          <a:effectLst/>
                        </a:rPr>
                        <a:t>10</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организатора на пункте пропуска №1</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10583">
                <a:tc>
                  <a:txBody>
                    <a:bodyPr/>
                    <a:lstStyle/>
                    <a:p>
                      <a:pPr algn="ctr" fontAlgn="auto">
                        <a:spcAft>
                          <a:spcPts val="0"/>
                        </a:spcAft>
                      </a:pPr>
                      <a:r>
                        <a:rPr lang="ru-RU" sz="1400">
                          <a:effectLst/>
                        </a:rPr>
                        <a:t>11</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организатора на пункте пропуска №2</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14006">
                <a:tc>
                  <a:txBody>
                    <a:bodyPr/>
                    <a:lstStyle/>
                    <a:p>
                      <a:pPr algn="ctr" fontAlgn="auto">
                        <a:spcAft>
                          <a:spcPts val="0"/>
                        </a:spcAft>
                      </a:pPr>
                      <a:r>
                        <a:rPr lang="ru-RU" sz="1400" dirty="0">
                          <a:effectLst/>
                        </a:rPr>
                        <a:t>12</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Инструкция для организатора на входе в имитационный ППЭ</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615877">
                <a:tc>
                  <a:txBody>
                    <a:bodyPr/>
                    <a:lstStyle/>
                    <a:p>
                      <a:pPr algn="ctr" fontAlgn="auto">
                        <a:spcAft>
                          <a:spcPts val="0"/>
                        </a:spcAft>
                      </a:pPr>
                      <a:r>
                        <a:rPr lang="ru-RU" sz="1400">
                          <a:effectLst/>
                        </a:rPr>
                        <a:t>13</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Инструкция для педагога-психолога / педагога-консультанта (и таблица "Типичные вопросы-ответы")</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207003">
                <a:tc>
                  <a:txBody>
                    <a:bodyPr/>
                    <a:lstStyle/>
                    <a:p>
                      <a:pPr algn="ctr" fontAlgn="auto">
                        <a:spcAft>
                          <a:spcPts val="0"/>
                        </a:spcAft>
                      </a:pPr>
                      <a:r>
                        <a:rPr lang="ru-RU" sz="1400">
                          <a:effectLst/>
                        </a:rPr>
                        <a:t>14</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Инструкция для организатора вне аудитории</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А5</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auto">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159">
                <a:tc>
                  <a:txBody>
                    <a:bodyPr/>
                    <a:lstStyle/>
                    <a:p>
                      <a:pPr algn="ctr" fontAlgn="auto">
                        <a:spcAft>
                          <a:spcPts val="0"/>
                        </a:spcAft>
                      </a:pPr>
                      <a:r>
                        <a:rPr lang="ru-RU" sz="1400">
                          <a:effectLst/>
                        </a:rPr>
                        <a:t>15</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Инструкция для организатора в аудитории (письменный экзамен)</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А5</a:t>
                      </a:r>
                      <a:endParaRPr lang="ru-RU" sz="140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к-во ауд. х на 2 чел. </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 </a:t>
                      </a:r>
                      <a:endParaRPr lang="ru-RU" sz="1400" dirty="0">
                        <a:effectLst/>
                        <a:latin typeface="Times New Roman" panose="02020603050405020304" pitchFamily="18" charset="0"/>
                        <a:ea typeface="Times New Roman" panose="02020603050405020304" pitchFamily="18" charset="0"/>
                      </a:endParaRPr>
                    </a:p>
                  </a:txBody>
                  <a:tcPr marL="55647" marR="55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109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12</a:t>
            </a:fld>
            <a:endParaRPr lang="ru-RU"/>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1128012081"/>
              </p:ext>
            </p:extLst>
          </p:nvPr>
        </p:nvGraphicFramePr>
        <p:xfrm>
          <a:off x="0" y="1916113"/>
          <a:ext cx="8373252" cy="4941164"/>
        </p:xfrm>
        <a:graphic>
          <a:graphicData uri="http://schemas.openxmlformats.org/drawingml/2006/table">
            <a:tbl>
              <a:tblPr>
                <a:tableStyleId>{5C22544A-7EE6-4342-B048-85BDC9FD1C3A}</a:tableStyleId>
              </a:tblPr>
              <a:tblGrid>
                <a:gridCol w="1728191"/>
                <a:gridCol w="6645061"/>
              </a:tblGrid>
              <a:tr h="235238">
                <a:tc rowSpan="5">
                  <a:txBody>
                    <a:bodyPr/>
                    <a:lstStyle/>
                    <a:p>
                      <a:pPr>
                        <a:lnSpc>
                          <a:spcPts val="600"/>
                        </a:lnSpc>
                        <a:spcBef>
                          <a:spcPts val="35"/>
                        </a:spcBef>
                        <a:spcAft>
                          <a:spcPts val="0"/>
                        </a:spcAft>
                      </a:pPr>
                      <a:r>
                        <a:rPr lang="ru-RU" sz="1600" b="1" dirty="0">
                          <a:effectLst/>
                        </a:rPr>
                        <a:t> </a:t>
                      </a:r>
                    </a:p>
                    <a:p>
                      <a:pPr>
                        <a:lnSpc>
                          <a:spcPts val="1000"/>
                        </a:lnSpc>
                        <a:spcAft>
                          <a:spcPts val="0"/>
                        </a:spcAft>
                      </a:pPr>
                      <a:r>
                        <a:rPr lang="ru-RU" sz="1600" b="1" dirty="0">
                          <a:effectLst/>
                        </a:rPr>
                        <a:t> </a:t>
                      </a:r>
                    </a:p>
                    <a:p>
                      <a:pPr>
                        <a:lnSpc>
                          <a:spcPts val="1000"/>
                        </a:lnSpc>
                        <a:spcAft>
                          <a:spcPts val="0"/>
                        </a:spcAft>
                      </a:pPr>
                      <a:r>
                        <a:rPr lang="ru-RU" sz="1600" b="1" dirty="0">
                          <a:effectLst/>
                        </a:rPr>
                        <a:t> </a:t>
                      </a:r>
                    </a:p>
                    <a:p>
                      <a:pPr>
                        <a:lnSpc>
                          <a:spcPts val="1000"/>
                        </a:lnSpc>
                        <a:spcAft>
                          <a:spcPts val="0"/>
                        </a:spcAft>
                      </a:pPr>
                      <a:r>
                        <a:rPr lang="ru-RU" sz="1600" b="1" dirty="0">
                          <a:effectLst/>
                        </a:rPr>
                        <a:t> </a:t>
                      </a:r>
                    </a:p>
                    <a:p>
                      <a:pPr>
                        <a:lnSpc>
                          <a:spcPts val="1000"/>
                        </a:lnSpc>
                        <a:spcAft>
                          <a:spcPts val="0"/>
                        </a:spcAft>
                      </a:pPr>
                      <a:r>
                        <a:rPr lang="ru-RU" sz="1600" b="1" dirty="0">
                          <a:effectLst/>
                        </a:rPr>
                        <a:t> </a:t>
                      </a:r>
                    </a:p>
                    <a:p>
                      <a:pPr>
                        <a:lnSpc>
                          <a:spcPts val="1000"/>
                        </a:lnSpc>
                        <a:spcAft>
                          <a:spcPts val="0"/>
                        </a:spcAft>
                      </a:pPr>
                      <a:r>
                        <a:rPr lang="ru-RU" sz="1600" b="1" dirty="0">
                          <a:effectLst/>
                        </a:rPr>
                        <a:t> </a:t>
                      </a:r>
                    </a:p>
                    <a:p>
                      <a:pPr>
                        <a:lnSpc>
                          <a:spcPts val="1000"/>
                        </a:lnSpc>
                        <a:spcAft>
                          <a:spcPts val="0"/>
                        </a:spcAft>
                      </a:pPr>
                      <a:r>
                        <a:rPr lang="ru-RU" sz="1600" b="1" dirty="0">
                          <a:effectLst/>
                        </a:rPr>
                        <a:t> </a:t>
                      </a:r>
                    </a:p>
                    <a:p>
                      <a:pPr marL="53340" marR="42545" algn="ctr">
                        <a:lnSpc>
                          <a:spcPct val="107000"/>
                        </a:lnSpc>
                        <a:spcAft>
                          <a:spcPts val="0"/>
                        </a:spcAft>
                      </a:pPr>
                      <a:r>
                        <a:rPr lang="ru-RU" sz="1600" b="1" dirty="0">
                          <a:effectLst/>
                        </a:rPr>
                        <a:t>О</a:t>
                      </a:r>
                      <a:r>
                        <a:rPr lang="ru-RU" sz="1600" b="1" spc="-5" dirty="0">
                          <a:effectLst/>
                        </a:rPr>
                        <a:t>ф</a:t>
                      </a:r>
                      <a:r>
                        <a:rPr lang="ru-RU" sz="1600" b="1" dirty="0">
                          <a:effectLst/>
                        </a:rPr>
                        <a:t>о</a:t>
                      </a:r>
                      <a:r>
                        <a:rPr lang="ru-RU" sz="1600" b="1" spc="10" dirty="0">
                          <a:effectLst/>
                        </a:rPr>
                        <a:t>р</a:t>
                      </a:r>
                      <a:r>
                        <a:rPr lang="ru-RU" sz="1600" b="1" dirty="0">
                          <a:effectLst/>
                        </a:rPr>
                        <a:t>м</a:t>
                      </a:r>
                      <a:r>
                        <a:rPr lang="ru-RU" sz="1600" b="1" spc="-5" dirty="0">
                          <a:effectLst/>
                        </a:rPr>
                        <a:t>л</a:t>
                      </a:r>
                      <a:r>
                        <a:rPr lang="ru-RU" sz="1600" b="1" dirty="0">
                          <a:effectLst/>
                        </a:rPr>
                        <a:t>е</a:t>
                      </a:r>
                      <a:r>
                        <a:rPr lang="ru-RU" sz="1600" b="1" spc="10" dirty="0">
                          <a:effectLst/>
                        </a:rPr>
                        <a:t>н</a:t>
                      </a:r>
                      <a:r>
                        <a:rPr lang="ru-RU" sz="1600" b="1" dirty="0">
                          <a:effectLst/>
                        </a:rPr>
                        <a:t>ие</a:t>
                      </a:r>
                    </a:p>
                    <a:p>
                      <a:pPr marL="362585" marR="351155" algn="ctr">
                        <a:lnSpc>
                          <a:spcPct val="107000"/>
                        </a:lnSpc>
                        <a:spcAft>
                          <a:spcPts val="0"/>
                        </a:spcAft>
                      </a:pPr>
                      <a:r>
                        <a:rPr lang="ru-RU" sz="1600" b="1" spc="5" dirty="0">
                          <a:effectLst/>
                        </a:rPr>
                        <a:t>ППЭ</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020">
                        <a:lnSpc>
                          <a:spcPts val="1255"/>
                        </a:lnSpc>
                        <a:spcAft>
                          <a:spcPts val="0"/>
                        </a:spcAft>
                      </a:pPr>
                      <a:r>
                        <a:rPr lang="ru-RU" sz="1400">
                          <a:effectLst/>
                        </a:rPr>
                        <a:t>П</a:t>
                      </a:r>
                      <a:r>
                        <a:rPr lang="ru-RU" sz="1400" spc="5">
                          <a:effectLst/>
                        </a:rPr>
                        <a:t>о</a:t>
                      </a:r>
                      <a:r>
                        <a:rPr lang="ru-RU" sz="1400">
                          <a:effectLst/>
                        </a:rPr>
                        <a:t>луч</a:t>
                      </a:r>
                      <a:r>
                        <a:rPr lang="ru-RU" sz="1400" spc="-5">
                          <a:effectLst/>
                        </a:rPr>
                        <a:t>и</a:t>
                      </a:r>
                      <a:r>
                        <a:rPr lang="ru-RU" sz="1400" spc="5">
                          <a:effectLst/>
                        </a:rPr>
                        <a:t>т</a:t>
                      </a:r>
                      <a:r>
                        <a:rPr lang="ru-RU" sz="1400">
                          <a:effectLst/>
                        </a:rPr>
                        <a:t>ь</a:t>
                      </a:r>
                      <a:r>
                        <a:rPr lang="ru-RU" sz="1400" spc="-50">
                          <a:effectLst/>
                        </a:rPr>
                        <a:t> </a:t>
                      </a:r>
                      <a:r>
                        <a:rPr lang="ru-RU" sz="1400" spc="5">
                          <a:effectLst/>
                        </a:rPr>
                        <a:t>б</a:t>
                      </a:r>
                      <a:r>
                        <a:rPr lang="ru-RU" sz="1400">
                          <a:effectLst/>
                        </a:rPr>
                        <a:t>аз</a:t>
                      </a:r>
                      <a:r>
                        <a:rPr lang="ru-RU" sz="1400" spc="5">
                          <a:effectLst/>
                        </a:rPr>
                        <a:t>о</a:t>
                      </a:r>
                      <a:r>
                        <a:rPr lang="ru-RU" sz="1400">
                          <a:effectLst/>
                        </a:rPr>
                        <a:t>вый</a:t>
                      </a:r>
                      <a:r>
                        <a:rPr lang="ru-RU" sz="1400" spc="-45">
                          <a:effectLst/>
                        </a:rPr>
                        <a:t> </a:t>
                      </a:r>
                      <a:r>
                        <a:rPr lang="ru-RU" sz="1400">
                          <a:effectLst/>
                        </a:rPr>
                        <a:t>ко</a:t>
                      </a:r>
                      <a:r>
                        <a:rPr lang="ru-RU" sz="1400" spc="5">
                          <a:effectLst/>
                        </a:rPr>
                        <a:t>м</a:t>
                      </a:r>
                      <a:r>
                        <a:rPr lang="ru-RU" sz="1400">
                          <a:effectLst/>
                        </a:rPr>
                        <a:t>плект</a:t>
                      </a:r>
                      <a:r>
                        <a:rPr lang="ru-RU" sz="1400" spc="-45">
                          <a:effectLst/>
                        </a:rPr>
                        <a:t> </a:t>
                      </a:r>
                      <a:r>
                        <a:rPr lang="ru-RU" sz="1400" spc="5">
                          <a:effectLst/>
                        </a:rPr>
                        <a:t>о</a:t>
                      </a:r>
                      <a:r>
                        <a:rPr lang="ru-RU" sz="1400">
                          <a:effectLst/>
                        </a:rPr>
                        <a:t>ф</a:t>
                      </a:r>
                      <a:r>
                        <a:rPr lang="ru-RU" sz="1400" spc="5">
                          <a:effectLst/>
                        </a:rPr>
                        <a:t>о</a:t>
                      </a:r>
                      <a:r>
                        <a:rPr lang="ru-RU" sz="1400">
                          <a:effectLst/>
                        </a:rPr>
                        <a:t>рмите</a:t>
                      </a:r>
                      <a:r>
                        <a:rPr lang="ru-RU" sz="1400" spc="5">
                          <a:effectLst/>
                        </a:rPr>
                        <a:t>л</a:t>
                      </a:r>
                      <a:r>
                        <a:rPr lang="ru-RU" sz="1400">
                          <a:effectLst/>
                        </a:rPr>
                        <a:t>ьско</a:t>
                      </a:r>
                      <a:r>
                        <a:rPr lang="ru-RU" sz="1400" spc="10">
                          <a:effectLst/>
                        </a:rPr>
                        <a:t>г</a:t>
                      </a:r>
                      <a:r>
                        <a:rPr lang="ru-RU" sz="1400">
                          <a:effectLst/>
                        </a:rPr>
                        <a:t>о</a:t>
                      </a:r>
                      <a:r>
                        <a:rPr lang="ru-RU" sz="1400" spc="-90">
                          <a:effectLst/>
                        </a:rPr>
                        <a:t> </a:t>
                      </a:r>
                      <a:r>
                        <a:rPr lang="ru-RU" sz="1400">
                          <a:effectLst/>
                        </a:rPr>
                        <a:t>м</a:t>
                      </a:r>
                      <a:r>
                        <a:rPr lang="ru-RU" sz="1400" spc="5">
                          <a:effectLst/>
                        </a:rPr>
                        <a:t>а</a:t>
                      </a:r>
                      <a:r>
                        <a:rPr lang="ru-RU" sz="1400">
                          <a:effectLst/>
                        </a:rPr>
                        <a:t>те</a:t>
                      </a:r>
                      <a:r>
                        <a:rPr lang="ru-RU" sz="1400" spc="5">
                          <a:effectLst/>
                        </a:rPr>
                        <a:t>р</a:t>
                      </a:r>
                      <a:r>
                        <a:rPr lang="ru-RU" sz="1400">
                          <a:effectLst/>
                        </a:rPr>
                        <a:t>иала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38">
                <a:tc vMerge="1">
                  <a:txBody>
                    <a:bodyPr/>
                    <a:lstStyle/>
                    <a:p>
                      <a:endParaRPr lang="ru-RU"/>
                    </a:p>
                  </a:txBody>
                  <a:tcPr/>
                </a:tc>
                <a:tc>
                  <a:txBody>
                    <a:bodyPr/>
                    <a:lstStyle/>
                    <a:p>
                      <a:pPr marL="33020">
                        <a:lnSpc>
                          <a:spcPts val="1255"/>
                        </a:lnSpc>
                        <a:spcAft>
                          <a:spcPts val="0"/>
                        </a:spcAft>
                      </a:pPr>
                      <a:r>
                        <a:rPr lang="ru-RU" sz="1400">
                          <a:effectLst/>
                        </a:rPr>
                        <a:t>Оформить</a:t>
                      </a:r>
                      <a:r>
                        <a:rPr lang="ru-RU" sz="1400" spc="-55">
                          <a:effectLst/>
                        </a:rPr>
                        <a:t> </a:t>
                      </a:r>
                      <a:r>
                        <a:rPr lang="ru-RU" sz="1400">
                          <a:effectLst/>
                        </a:rPr>
                        <a:t>имитацио</a:t>
                      </a:r>
                      <a:r>
                        <a:rPr lang="ru-RU" sz="1400" spc="5">
                          <a:effectLst/>
                        </a:rPr>
                        <a:t>н</a:t>
                      </a:r>
                      <a:r>
                        <a:rPr lang="ru-RU" sz="1400">
                          <a:effectLst/>
                        </a:rPr>
                        <a:t>ный</a:t>
                      </a:r>
                      <a:r>
                        <a:rPr lang="ru-RU" sz="1400" spc="-75">
                          <a:effectLst/>
                        </a:rPr>
                        <a:t> </a:t>
                      </a:r>
                      <a:r>
                        <a:rPr lang="ru-RU" sz="1400" spc="5">
                          <a:effectLst/>
                        </a:rPr>
                        <a:t>П</a:t>
                      </a:r>
                      <a:r>
                        <a:rPr lang="ru-RU" sz="1400">
                          <a:effectLst/>
                        </a:rPr>
                        <a:t>ПЭ</a:t>
                      </a:r>
                      <a:r>
                        <a:rPr lang="ru-RU" sz="1400" spc="-20">
                          <a:effectLst/>
                        </a:rPr>
                        <a:t> </a:t>
                      </a:r>
                      <a:r>
                        <a:rPr lang="ru-RU" sz="1400">
                          <a:effectLst/>
                        </a:rPr>
                        <a:t>согл</a:t>
                      </a:r>
                      <a:r>
                        <a:rPr lang="ru-RU" sz="1400" spc="5">
                          <a:effectLst/>
                        </a:rPr>
                        <a:t>а</a:t>
                      </a:r>
                      <a:r>
                        <a:rPr lang="ru-RU" sz="1400">
                          <a:effectLst/>
                        </a:rPr>
                        <a:t>сно</a:t>
                      </a:r>
                      <a:r>
                        <a:rPr lang="ru-RU" sz="1400" spc="-45">
                          <a:effectLst/>
                        </a:rPr>
                        <a:t> </a:t>
                      </a:r>
                      <a:r>
                        <a:rPr lang="ru-RU" sz="1400">
                          <a:effectLst/>
                        </a:rPr>
                        <a:t>паспорту</a:t>
                      </a:r>
                      <a:r>
                        <a:rPr lang="ru-RU" sz="1400" spc="-45">
                          <a:effectLst/>
                        </a:rPr>
                        <a:t> </a:t>
                      </a:r>
                      <a:r>
                        <a:rPr lang="ru-RU" sz="1400">
                          <a:effectLst/>
                        </a:rPr>
                        <a:t>объ</a:t>
                      </a:r>
                      <a:r>
                        <a:rPr lang="ru-RU" sz="1400" spc="5">
                          <a:effectLst/>
                        </a:rPr>
                        <a:t>е</a:t>
                      </a:r>
                      <a:r>
                        <a:rPr lang="ru-RU" sz="1400">
                          <a:effectLst/>
                        </a:rPr>
                        <a:t>кта</a:t>
                      </a:r>
                      <a:r>
                        <a:rPr lang="ru-RU" sz="1400" spc="-40">
                          <a:effectLst/>
                        </a:rPr>
                        <a:t> </a:t>
                      </a:r>
                      <a:r>
                        <a:rPr lang="ru-RU" sz="1400" spc="5">
                          <a:effectLst/>
                        </a:rPr>
                        <a:t>«</a:t>
                      </a:r>
                      <a:r>
                        <a:rPr lang="ru-RU" sz="1400">
                          <a:effectLst/>
                        </a:rPr>
                        <a:t>Имит</a:t>
                      </a:r>
                      <a:r>
                        <a:rPr lang="ru-RU" sz="1400" spc="5">
                          <a:effectLst/>
                        </a:rPr>
                        <a:t>а</a:t>
                      </a:r>
                      <a:r>
                        <a:rPr lang="ru-RU" sz="1400">
                          <a:effectLst/>
                        </a:rPr>
                        <a:t>ционный</a:t>
                      </a:r>
                      <a:r>
                        <a:rPr lang="ru-RU" sz="1400" spc="-85">
                          <a:effectLst/>
                        </a:rPr>
                        <a:t> </a:t>
                      </a:r>
                      <a:r>
                        <a:rPr lang="ru-RU" sz="1400" spc="10">
                          <a:effectLst/>
                        </a:rPr>
                        <a:t>П</a:t>
                      </a:r>
                      <a:r>
                        <a:rPr lang="ru-RU" sz="1400">
                          <a:effectLst/>
                        </a:rPr>
                        <a:t>П</a:t>
                      </a:r>
                      <a:r>
                        <a:rPr lang="ru-RU" sz="1400" spc="5">
                          <a:effectLst/>
                        </a:rPr>
                        <a:t>Э</a:t>
                      </a:r>
                      <a:r>
                        <a:rPr lang="ru-RU" sz="1400">
                          <a:effectLst/>
                        </a:rPr>
                        <a:t>»</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477">
                <a:tc vMerge="1">
                  <a:txBody>
                    <a:bodyPr/>
                    <a:lstStyle/>
                    <a:p>
                      <a:endParaRPr lang="ru-RU"/>
                    </a:p>
                  </a:txBody>
                  <a:tcPr/>
                </a:tc>
                <a:tc>
                  <a:txBody>
                    <a:bodyPr/>
                    <a:lstStyle/>
                    <a:p>
                      <a:pPr marL="33020">
                        <a:lnSpc>
                          <a:spcPts val="1270"/>
                        </a:lnSpc>
                        <a:spcBef>
                          <a:spcPts val="5"/>
                        </a:spcBef>
                        <a:spcAft>
                          <a:spcPts val="0"/>
                        </a:spcAft>
                      </a:pPr>
                      <a:r>
                        <a:rPr lang="ru-RU" sz="1400">
                          <a:effectLst/>
                        </a:rPr>
                        <a:t>Разм</a:t>
                      </a:r>
                      <a:r>
                        <a:rPr lang="ru-RU" sz="1400" spc="5">
                          <a:effectLst/>
                        </a:rPr>
                        <a:t>е</a:t>
                      </a:r>
                      <a:r>
                        <a:rPr lang="ru-RU" sz="1400">
                          <a:effectLst/>
                        </a:rPr>
                        <a:t>с</a:t>
                      </a:r>
                      <a:r>
                        <a:rPr lang="ru-RU" sz="1400" spc="5">
                          <a:effectLst/>
                        </a:rPr>
                        <a:t>т</a:t>
                      </a:r>
                      <a:r>
                        <a:rPr lang="ru-RU" sz="1400">
                          <a:effectLst/>
                        </a:rPr>
                        <a:t>ить </a:t>
                      </a:r>
                      <a:r>
                        <a:rPr lang="ru-RU" sz="1400" spc="225">
                          <a:effectLst/>
                        </a:rPr>
                        <a:t> </a:t>
                      </a:r>
                      <a:r>
                        <a:rPr lang="ru-RU" sz="1400">
                          <a:effectLst/>
                        </a:rPr>
                        <a:t>информационн</a:t>
                      </a:r>
                      <a:r>
                        <a:rPr lang="ru-RU" sz="1400" spc="5">
                          <a:effectLst/>
                        </a:rPr>
                        <a:t>ы</a:t>
                      </a:r>
                      <a:r>
                        <a:rPr lang="ru-RU" sz="1400">
                          <a:effectLst/>
                        </a:rPr>
                        <a:t>е </a:t>
                      </a:r>
                      <a:r>
                        <a:rPr lang="ru-RU" sz="1400" spc="190">
                          <a:effectLst/>
                        </a:rPr>
                        <a:t> </a:t>
                      </a:r>
                      <a:r>
                        <a:rPr lang="ru-RU" sz="1400">
                          <a:effectLst/>
                        </a:rPr>
                        <a:t>табличк</a:t>
                      </a:r>
                      <a:r>
                        <a:rPr lang="ru-RU" sz="1400" spc="-5">
                          <a:effectLst/>
                        </a:rPr>
                        <a:t>и</a:t>
                      </a:r>
                      <a:r>
                        <a:rPr lang="ru-RU" sz="1400">
                          <a:effectLst/>
                        </a:rPr>
                        <a:t>, </a:t>
                      </a:r>
                      <a:r>
                        <a:rPr lang="ru-RU" sz="1400" spc="240">
                          <a:effectLst/>
                        </a:rPr>
                        <a:t> </a:t>
                      </a:r>
                      <a:r>
                        <a:rPr lang="ru-RU" sz="1400" spc="5">
                          <a:effectLst/>
                        </a:rPr>
                        <a:t>а</a:t>
                      </a:r>
                      <a:r>
                        <a:rPr lang="ru-RU" sz="1400">
                          <a:effectLst/>
                        </a:rPr>
                        <a:t>ншл</a:t>
                      </a:r>
                      <a:r>
                        <a:rPr lang="ru-RU" sz="1400" spc="5">
                          <a:effectLst/>
                        </a:rPr>
                        <a:t>а</a:t>
                      </a:r>
                      <a:r>
                        <a:rPr lang="ru-RU" sz="1400">
                          <a:effectLst/>
                        </a:rPr>
                        <a:t>ги, </a:t>
                      </a:r>
                      <a:r>
                        <a:rPr lang="ru-RU" sz="1400" spc="235">
                          <a:effectLst/>
                        </a:rPr>
                        <a:t> </a:t>
                      </a:r>
                      <a:r>
                        <a:rPr lang="ru-RU" sz="1400">
                          <a:effectLst/>
                        </a:rPr>
                        <a:t>ф</a:t>
                      </a:r>
                      <a:r>
                        <a:rPr lang="ru-RU" sz="1400" spc="5">
                          <a:effectLst/>
                        </a:rPr>
                        <a:t>л</a:t>
                      </a:r>
                      <a:r>
                        <a:rPr lang="ru-RU" sz="1400">
                          <a:effectLst/>
                        </a:rPr>
                        <a:t>ип</a:t>
                      </a:r>
                      <a:r>
                        <a:rPr lang="ru-RU" sz="1400" spc="-5">
                          <a:effectLst/>
                        </a:rPr>
                        <a:t>ч</a:t>
                      </a:r>
                      <a:r>
                        <a:rPr lang="ru-RU" sz="1400">
                          <a:effectLst/>
                        </a:rPr>
                        <a:t>ар</a:t>
                      </a:r>
                      <a:r>
                        <a:rPr lang="ru-RU" sz="1400" spc="5">
                          <a:effectLst/>
                        </a:rPr>
                        <a:t>т</a:t>
                      </a:r>
                      <a:r>
                        <a:rPr lang="ru-RU" sz="1400">
                          <a:effectLst/>
                        </a:rPr>
                        <a:t>ы </a:t>
                      </a:r>
                      <a:r>
                        <a:rPr lang="ru-RU" sz="1400" spc="225">
                          <a:effectLst/>
                        </a:rPr>
                        <a:t> </a:t>
                      </a:r>
                      <a:r>
                        <a:rPr lang="ru-RU" sz="1400">
                          <a:effectLst/>
                        </a:rPr>
                        <a:t>по </a:t>
                      </a:r>
                      <a:r>
                        <a:rPr lang="ru-RU" sz="1400" spc="270">
                          <a:effectLst/>
                        </a:rPr>
                        <a:t> </a:t>
                      </a:r>
                      <a:r>
                        <a:rPr lang="ru-RU" sz="1400">
                          <a:effectLst/>
                        </a:rPr>
                        <a:t>ходу </a:t>
                      </a:r>
                      <a:r>
                        <a:rPr lang="ru-RU" sz="1400" spc="255">
                          <a:effectLst/>
                        </a:rPr>
                        <a:t> </a:t>
                      </a:r>
                      <a:r>
                        <a:rPr lang="ru-RU" sz="1400">
                          <a:effectLst/>
                        </a:rPr>
                        <a:t>с</a:t>
                      </a:r>
                      <a:r>
                        <a:rPr lang="ru-RU" sz="1400" spc="5">
                          <a:effectLst/>
                        </a:rPr>
                        <a:t>л</a:t>
                      </a:r>
                      <a:r>
                        <a:rPr lang="ru-RU" sz="1400">
                          <a:effectLst/>
                        </a:rPr>
                        <a:t>едован</a:t>
                      </a:r>
                      <a:r>
                        <a:rPr lang="ru-RU" sz="1400" spc="5">
                          <a:effectLst/>
                        </a:rPr>
                        <a:t>и</a:t>
                      </a:r>
                      <a:r>
                        <a:rPr lang="ru-RU" sz="1400">
                          <a:effectLst/>
                        </a:rPr>
                        <a:t>я ро</a:t>
                      </a:r>
                      <a:r>
                        <a:rPr lang="ru-RU" sz="1400" spc="5">
                          <a:effectLst/>
                        </a:rPr>
                        <a:t>д</a:t>
                      </a:r>
                      <a:r>
                        <a:rPr lang="ru-RU" sz="1400">
                          <a:effectLst/>
                        </a:rPr>
                        <a:t>ител</a:t>
                      </a:r>
                      <a:r>
                        <a:rPr lang="ru-RU" sz="1400" spc="5">
                          <a:effectLst/>
                        </a:rPr>
                        <a:t>е</a:t>
                      </a:r>
                      <a:r>
                        <a:rPr lang="ru-RU" sz="1400">
                          <a:effectLst/>
                        </a:rPr>
                        <a:t>й</a:t>
                      </a:r>
                      <a:r>
                        <a:rPr lang="ru-RU" sz="1400" spc="-55">
                          <a:effectLst/>
                        </a:rPr>
                        <a:t> </a:t>
                      </a:r>
                      <a:r>
                        <a:rPr lang="ru-RU" sz="1400">
                          <a:effectLst/>
                        </a:rPr>
                        <a:t>по</a:t>
                      </a:r>
                      <a:r>
                        <a:rPr lang="ru-RU" sz="1400" spc="-10">
                          <a:effectLst/>
                        </a:rPr>
                        <a:t> </a:t>
                      </a:r>
                      <a:r>
                        <a:rPr lang="ru-RU" sz="1400">
                          <a:effectLst/>
                        </a:rPr>
                        <a:t>имитац</a:t>
                      </a:r>
                      <a:r>
                        <a:rPr lang="ru-RU" sz="1400" spc="5">
                          <a:effectLst/>
                        </a:rPr>
                        <a:t>и</a:t>
                      </a:r>
                      <a:r>
                        <a:rPr lang="ru-RU" sz="1400">
                          <a:effectLst/>
                        </a:rPr>
                        <a:t>онному</a:t>
                      </a:r>
                      <a:r>
                        <a:rPr lang="ru-RU" sz="1400" spc="-80">
                          <a:effectLst/>
                        </a:rPr>
                        <a:t> </a:t>
                      </a:r>
                      <a:r>
                        <a:rPr lang="ru-RU" sz="1400">
                          <a:effectLst/>
                        </a:rPr>
                        <a:t>П</a:t>
                      </a:r>
                      <a:r>
                        <a:rPr lang="ru-RU" sz="1400" spc="10">
                          <a:effectLst/>
                        </a:rPr>
                        <a:t>П</a:t>
                      </a:r>
                      <a:r>
                        <a:rPr lang="ru-RU" sz="1400">
                          <a:effectLst/>
                        </a:rPr>
                        <a:t>Э</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5717">
                <a:tc vMerge="1">
                  <a:txBody>
                    <a:bodyPr/>
                    <a:lstStyle/>
                    <a:p>
                      <a:endParaRPr lang="ru-RU"/>
                    </a:p>
                  </a:txBody>
                  <a:tcPr/>
                </a:tc>
                <a:tc>
                  <a:txBody>
                    <a:bodyPr/>
                    <a:lstStyle/>
                    <a:p>
                      <a:pPr marL="33020">
                        <a:lnSpc>
                          <a:spcPts val="1270"/>
                        </a:lnSpc>
                        <a:spcBef>
                          <a:spcPts val="5"/>
                        </a:spcBef>
                        <a:spcAft>
                          <a:spcPts val="0"/>
                        </a:spcAft>
                        <a:tabLst>
                          <a:tab pos="977900" algn="l"/>
                          <a:tab pos="1981200" algn="l"/>
                          <a:tab pos="2844800" algn="l"/>
                          <a:tab pos="3670300" algn="l"/>
                          <a:tab pos="4038600" algn="l"/>
                          <a:tab pos="4940300" algn="l"/>
                        </a:tabLst>
                      </a:pPr>
                      <a:r>
                        <a:rPr lang="ru-RU" sz="1400">
                          <a:effectLst/>
                        </a:rPr>
                        <a:t>П</a:t>
                      </a:r>
                      <a:r>
                        <a:rPr lang="ru-RU" sz="1400" spc="5">
                          <a:effectLst/>
                        </a:rPr>
                        <a:t>о</a:t>
                      </a:r>
                      <a:r>
                        <a:rPr lang="ru-RU" sz="1400">
                          <a:effectLst/>
                        </a:rPr>
                        <a:t>дг</a:t>
                      </a:r>
                      <a:r>
                        <a:rPr lang="ru-RU" sz="1400" spc="5">
                          <a:effectLst/>
                        </a:rPr>
                        <a:t>о</a:t>
                      </a:r>
                      <a:r>
                        <a:rPr lang="ru-RU" sz="1400">
                          <a:effectLst/>
                        </a:rPr>
                        <a:t>товить	необхо</a:t>
                      </a:r>
                      <a:r>
                        <a:rPr lang="ru-RU" sz="1400" spc="5">
                          <a:effectLst/>
                        </a:rPr>
                        <a:t>д</a:t>
                      </a:r>
                      <a:r>
                        <a:rPr lang="ru-RU" sz="1400">
                          <a:effectLst/>
                        </a:rPr>
                        <a:t>имое	кол</a:t>
                      </a:r>
                      <a:r>
                        <a:rPr lang="ru-RU" sz="1400" spc="5">
                          <a:effectLst/>
                        </a:rPr>
                        <a:t>и</a:t>
                      </a:r>
                      <a:r>
                        <a:rPr lang="ru-RU" sz="1400">
                          <a:effectLst/>
                        </a:rPr>
                        <a:t>чество	а</a:t>
                      </a:r>
                      <a:r>
                        <a:rPr lang="ru-RU" sz="1400" spc="5">
                          <a:effectLst/>
                        </a:rPr>
                        <a:t>у</a:t>
                      </a:r>
                      <a:r>
                        <a:rPr lang="ru-RU" sz="1400">
                          <a:effectLst/>
                        </a:rPr>
                        <a:t>дито</a:t>
                      </a:r>
                      <a:r>
                        <a:rPr lang="ru-RU" sz="1400" spc="5">
                          <a:effectLst/>
                        </a:rPr>
                        <a:t>р</a:t>
                      </a:r>
                      <a:r>
                        <a:rPr lang="ru-RU" sz="1400">
                          <a:effectLst/>
                        </a:rPr>
                        <a:t>ий	</a:t>
                      </a:r>
                      <a:r>
                        <a:rPr lang="ru-RU" sz="1400" spc="5">
                          <a:effectLst/>
                        </a:rPr>
                        <a:t>д</a:t>
                      </a:r>
                      <a:r>
                        <a:rPr lang="ru-RU" sz="1400">
                          <a:effectLst/>
                        </a:rPr>
                        <a:t>ля	прове</a:t>
                      </a:r>
                      <a:r>
                        <a:rPr lang="ru-RU" sz="1400" spc="10">
                          <a:effectLst/>
                        </a:rPr>
                        <a:t>д</a:t>
                      </a:r>
                      <a:r>
                        <a:rPr lang="ru-RU" sz="1400">
                          <a:effectLst/>
                        </a:rPr>
                        <a:t>ения	и</a:t>
                      </a:r>
                      <a:r>
                        <a:rPr lang="ru-RU" sz="1400" spc="5">
                          <a:effectLst/>
                        </a:rPr>
                        <a:t>м</a:t>
                      </a:r>
                      <a:r>
                        <a:rPr lang="ru-RU" sz="1400">
                          <a:effectLst/>
                        </a:rPr>
                        <a:t>и</a:t>
                      </a:r>
                      <a:r>
                        <a:rPr lang="ru-RU" sz="1400" spc="5">
                          <a:effectLst/>
                        </a:rPr>
                        <a:t>т</a:t>
                      </a:r>
                      <a:r>
                        <a:rPr lang="ru-RU" sz="1400">
                          <a:effectLst/>
                        </a:rPr>
                        <a:t>ационного экзамена</a:t>
                      </a:r>
                      <a:r>
                        <a:rPr lang="ru-RU" sz="1400" spc="-45">
                          <a:effectLst/>
                        </a:rPr>
                        <a:t> </a:t>
                      </a:r>
                      <a:r>
                        <a:rPr lang="ru-RU" sz="1400">
                          <a:effectLst/>
                        </a:rPr>
                        <a:t>(</a:t>
                      </a:r>
                      <a:r>
                        <a:rPr lang="ru-RU" sz="1400" spc="5">
                          <a:effectLst/>
                        </a:rPr>
                        <a:t>к</a:t>
                      </a:r>
                      <a:r>
                        <a:rPr lang="ru-RU" sz="1400">
                          <a:effectLst/>
                        </a:rPr>
                        <a:t>о</a:t>
                      </a:r>
                      <a:r>
                        <a:rPr lang="ru-RU" sz="1400" spc="5">
                          <a:effectLst/>
                        </a:rPr>
                        <a:t>л</a:t>
                      </a:r>
                      <a:r>
                        <a:rPr lang="ru-RU" sz="1400">
                          <a:effectLst/>
                        </a:rPr>
                        <a:t>-во</a:t>
                      </a:r>
                      <a:r>
                        <a:rPr lang="ru-RU" sz="1400" spc="-35">
                          <a:effectLst/>
                        </a:rPr>
                        <a:t> </a:t>
                      </a:r>
                      <a:r>
                        <a:rPr lang="ru-RU" sz="1400">
                          <a:effectLst/>
                        </a:rPr>
                        <a:t>ауди</a:t>
                      </a:r>
                      <a:r>
                        <a:rPr lang="ru-RU" sz="1400" spc="5">
                          <a:effectLst/>
                        </a:rPr>
                        <a:t>т</a:t>
                      </a:r>
                      <a:r>
                        <a:rPr lang="ru-RU" sz="1400">
                          <a:effectLst/>
                        </a:rPr>
                        <a:t>орий</a:t>
                      </a:r>
                      <a:r>
                        <a:rPr lang="ru-RU" sz="1400" spc="-55">
                          <a:effectLst/>
                        </a:rPr>
                        <a:t> </a:t>
                      </a:r>
                      <a:r>
                        <a:rPr lang="ru-RU" sz="1400">
                          <a:effectLst/>
                        </a:rPr>
                        <a:t>опре</a:t>
                      </a:r>
                      <a:r>
                        <a:rPr lang="ru-RU" sz="1400" spc="5">
                          <a:effectLst/>
                        </a:rPr>
                        <a:t>д</a:t>
                      </a:r>
                      <a:r>
                        <a:rPr lang="ru-RU" sz="1400">
                          <a:effectLst/>
                        </a:rPr>
                        <a:t>еляет</a:t>
                      </a:r>
                      <a:r>
                        <a:rPr lang="ru-RU" sz="1400" spc="5">
                          <a:effectLst/>
                        </a:rPr>
                        <a:t>с</a:t>
                      </a:r>
                      <a:r>
                        <a:rPr lang="ru-RU" sz="1400">
                          <a:effectLst/>
                        </a:rPr>
                        <a:t>я</a:t>
                      </a:r>
                      <a:r>
                        <a:rPr lang="ru-RU" sz="1400" spc="-70">
                          <a:effectLst/>
                        </a:rPr>
                        <a:t> </a:t>
                      </a:r>
                      <a:r>
                        <a:rPr lang="ru-RU" sz="1400">
                          <a:effectLst/>
                        </a:rPr>
                        <a:t>заране</a:t>
                      </a:r>
                      <a:r>
                        <a:rPr lang="ru-RU" sz="1400" spc="5">
                          <a:effectLst/>
                        </a:rPr>
                        <a:t>е</a:t>
                      </a:r>
                      <a:r>
                        <a:rPr lang="ru-RU" sz="1400">
                          <a:effectLst/>
                        </a:rPr>
                        <a:t>)</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2588">
                <a:tc vMerge="1">
                  <a:txBody>
                    <a:bodyPr/>
                    <a:lstStyle/>
                    <a:p>
                      <a:endParaRPr lang="ru-RU"/>
                    </a:p>
                  </a:txBody>
                  <a:tcPr/>
                </a:tc>
                <a:tc>
                  <a:txBody>
                    <a:bodyPr/>
                    <a:lstStyle/>
                    <a:p>
                      <a:pPr marL="33020">
                        <a:lnSpc>
                          <a:spcPts val="1255"/>
                        </a:lnSpc>
                        <a:spcAft>
                          <a:spcPts val="0"/>
                        </a:spcAft>
                      </a:pPr>
                      <a:r>
                        <a:rPr lang="ru-RU" sz="1400">
                          <a:effectLst/>
                        </a:rPr>
                        <a:t>В</a:t>
                      </a:r>
                      <a:r>
                        <a:rPr lang="ru-RU" sz="1400" spc="-5">
                          <a:effectLst/>
                        </a:rPr>
                        <a:t> </a:t>
                      </a:r>
                      <a:r>
                        <a:rPr lang="ru-RU" sz="1400">
                          <a:effectLst/>
                        </a:rPr>
                        <a:t>каждой</a:t>
                      </a:r>
                      <a:r>
                        <a:rPr lang="ru-RU" sz="1400" spc="-35">
                          <a:effectLst/>
                        </a:rPr>
                        <a:t> </a:t>
                      </a:r>
                      <a:r>
                        <a:rPr lang="ru-RU" sz="1400" spc="5">
                          <a:effectLst/>
                        </a:rPr>
                        <a:t>а</a:t>
                      </a:r>
                      <a:r>
                        <a:rPr lang="ru-RU" sz="1400">
                          <a:effectLst/>
                        </a:rPr>
                        <a:t>удитор</a:t>
                      </a:r>
                      <a:r>
                        <a:rPr lang="ru-RU" sz="1400" spc="5">
                          <a:effectLst/>
                        </a:rPr>
                        <a:t>и</a:t>
                      </a:r>
                      <a:r>
                        <a:rPr lang="ru-RU" sz="1400">
                          <a:effectLst/>
                        </a:rPr>
                        <a:t>и</a:t>
                      </a:r>
                      <a:r>
                        <a:rPr lang="ru-RU" sz="1400" spc="-55">
                          <a:effectLst/>
                        </a:rPr>
                        <a:t> </a:t>
                      </a:r>
                      <a:r>
                        <a:rPr lang="ru-RU" sz="1400" spc="5">
                          <a:effectLst/>
                        </a:rPr>
                        <a:t>п</a:t>
                      </a:r>
                      <a:r>
                        <a:rPr lang="ru-RU" sz="1400">
                          <a:effectLst/>
                        </a:rPr>
                        <a:t>роведения</a:t>
                      </a:r>
                      <a:r>
                        <a:rPr lang="ru-RU" sz="1400" spc="-60">
                          <a:effectLst/>
                        </a:rPr>
                        <a:t> </a:t>
                      </a:r>
                      <a:r>
                        <a:rPr lang="ru-RU" sz="1400">
                          <a:effectLst/>
                        </a:rPr>
                        <a:t>имитацио</a:t>
                      </a:r>
                      <a:r>
                        <a:rPr lang="ru-RU" sz="1400" spc="5">
                          <a:effectLst/>
                        </a:rPr>
                        <a:t>н</a:t>
                      </a:r>
                      <a:r>
                        <a:rPr lang="ru-RU" sz="1400">
                          <a:effectLst/>
                        </a:rPr>
                        <a:t>ного</a:t>
                      </a:r>
                      <a:r>
                        <a:rPr lang="ru-RU" sz="1400" spc="-80">
                          <a:effectLst/>
                        </a:rPr>
                        <a:t> </a:t>
                      </a:r>
                      <a:r>
                        <a:rPr lang="ru-RU" sz="1400">
                          <a:effectLst/>
                        </a:rPr>
                        <a:t>экзам</a:t>
                      </a:r>
                      <a:r>
                        <a:rPr lang="ru-RU" sz="1400" spc="10">
                          <a:effectLst/>
                        </a:rPr>
                        <a:t>е</a:t>
                      </a:r>
                      <a:r>
                        <a:rPr lang="ru-RU" sz="1400">
                          <a:effectLst/>
                        </a:rPr>
                        <a:t>на</a:t>
                      </a:r>
                      <a:r>
                        <a:rPr lang="ru-RU" sz="1400" spc="-30">
                          <a:effectLst/>
                        </a:rPr>
                        <a:t> </a:t>
                      </a:r>
                      <a:r>
                        <a:rPr lang="ru-RU" sz="1400">
                          <a:effectLst/>
                        </a:rPr>
                        <a:t>необхо</a:t>
                      </a:r>
                      <a:r>
                        <a:rPr lang="ru-RU" sz="1400" spc="5">
                          <a:effectLst/>
                        </a:rPr>
                        <a:t>д</a:t>
                      </a:r>
                      <a:r>
                        <a:rPr lang="ru-RU" sz="1400">
                          <a:effectLst/>
                        </a:rPr>
                        <a:t>имо</a:t>
                      </a:r>
                      <a:r>
                        <a:rPr lang="ru-RU" sz="1400" spc="-60">
                          <a:effectLst/>
                        </a:rPr>
                        <a:t> </a:t>
                      </a:r>
                      <a:r>
                        <a:rPr lang="ru-RU" sz="1400">
                          <a:effectLst/>
                        </a:rPr>
                        <a:t>подго</a:t>
                      </a:r>
                      <a:r>
                        <a:rPr lang="ru-RU" sz="1400" spc="5">
                          <a:effectLst/>
                        </a:rPr>
                        <a:t>т</a:t>
                      </a:r>
                      <a:r>
                        <a:rPr lang="ru-RU" sz="1400">
                          <a:effectLst/>
                        </a:rPr>
                        <a:t>овит</a:t>
                      </a:r>
                      <a:r>
                        <a:rPr lang="ru-RU" sz="1400" spc="5">
                          <a:effectLst/>
                        </a:rPr>
                        <a:t>ь</a:t>
                      </a:r>
                      <a:r>
                        <a:rPr lang="ru-RU" sz="1400">
                          <a:effectLst/>
                        </a:rPr>
                        <a:t>:</a:t>
                      </a:r>
                    </a:p>
                    <a:p>
                      <a:pPr marL="33020">
                        <a:lnSpc>
                          <a:spcPct val="107000"/>
                        </a:lnSpc>
                        <a:spcAft>
                          <a:spcPts val="0"/>
                        </a:spcAft>
                      </a:pPr>
                      <a:r>
                        <a:rPr lang="ru-RU" sz="1400">
                          <a:effectLst/>
                        </a:rPr>
                        <a:t>-</a:t>
                      </a:r>
                      <a:r>
                        <a:rPr lang="ru-RU" sz="1400" spc="-5">
                          <a:effectLst/>
                        </a:rPr>
                        <a:t> </a:t>
                      </a:r>
                      <a:r>
                        <a:rPr lang="ru-RU" sz="1400">
                          <a:effectLst/>
                        </a:rPr>
                        <a:t>компь</a:t>
                      </a:r>
                      <a:r>
                        <a:rPr lang="ru-RU" sz="1400" spc="-5">
                          <a:effectLst/>
                        </a:rPr>
                        <a:t>ю</a:t>
                      </a:r>
                      <a:r>
                        <a:rPr lang="ru-RU" sz="1400">
                          <a:effectLst/>
                        </a:rPr>
                        <a:t>т</a:t>
                      </a:r>
                      <a:r>
                        <a:rPr lang="ru-RU" sz="1400" spc="10">
                          <a:effectLst/>
                        </a:rPr>
                        <a:t>е</a:t>
                      </a:r>
                      <a:r>
                        <a:rPr lang="ru-RU" sz="1400">
                          <a:effectLst/>
                        </a:rPr>
                        <a:t>р</a:t>
                      </a:r>
                      <a:r>
                        <a:rPr lang="ru-RU" sz="1400" spc="-55">
                          <a:effectLst/>
                        </a:rPr>
                        <a:t> </a:t>
                      </a:r>
                      <a:r>
                        <a:rPr lang="ru-RU" sz="1400">
                          <a:effectLst/>
                        </a:rPr>
                        <a:t>(н</a:t>
                      </a:r>
                      <a:r>
                        <a:rPr lang="ru-RU" sz="1400" spc="5">
                          <a:effectLst/>
                        </a:rPr>
                        <a:t>о</a:t>
                      </a:r>
                      <a:r>
                        <a:rPr lang="ru-RU" sz="1400">
                          <a:effectLst/>
                        </a:rPr>
                        <a:t>утбук</a:t>
                      </a:r>
                      <a:r>
                        <a:rPr lang="ru-RU" sz="1400" spc="5">
                          <a:effectLst/>
                        </a:rPr>
                        <a:t>)</a:t>
                      </a:r>
                      <a:r>
                        <a:rPr lang="ru-RU" sz="1400">
                          <a:effectLst/>
                        </a:rPr>
                        <a:t>;</a:t>
                      </a:r>
                    </a:p>
                    <a:p>
                      <a:pPr marL="33020">
                        <a:lnSpc>
                          <a:spcPts val="1260"/>
                        </a:lnSpc>
                        <a:spcAft>
                          <a:spcPts val="0"/>
                        </a:spcAft>
                      </a:pPr>
                      <a:r>
                        <a:rPr lang="ru-RU" sz="1400">
                          <a:effectLst/>
                        </a:rPr>
                        <a:t>-</a:t>
                      </a:r>
                      <a:r>
                        <a:rPr lang="ru-RU" sz="1400" spc="-5">
                          <a:effectLst/>
                        </a:rPr>
                        <a:t> </a:t>
                      </a:r>
                      <a:r>
                        <a:rPr lang="ru-RU" sz="1400">
                          <a:effectLst/>
                        </a:rPr>
                        <a:t>черно-бе</a:t>
                      </a:r>
                      <a:r>
                        <a:rPr lang="ru-RU" sz="1400" spc="10">
                          <a:effectLst/>
                        </a:rPr>
                        <a:t>л</a:t>
                      </a:r>
                      <a:r>
                        <a:rPr lang="ru-RU" sz="1400">
                          <a:effectLst/>
                        </a:rPr>
                        <a:t>ый</a:t>
                      </a:r>
                      <a:r>
                        <a:rPr lang="ru-RU" sz="1400" spc="-65">
                          <a:effectLst/>
                        </a:rPr>
                        <a:t> </a:t>
                      </a:r>
                      <a:r>
                        <a:rPr lang="ru-RU" sz="1400">
                          <a:effectLst/>
                        </a:rPr>
                        <a:t>принте</a:t>
                      </a:r>
                      <a:r>
                        <a:rPr lang="ru-RU" sz="1400" spc="10">
                          <a:effectLst/>
                        </a:rPr>
                        <a:t>р</a:t>
                      </a:r>
                      <a:r>
                        <a:rPr lang="ru-RU" sz="1400">
                          <a:effectLst/>
                        </a:rPr>
                        <a:t>;</a:t>
                      </a:r>
                    </a:p>
                    <a:p>
                      <a:pPr marL="33020">
                        <a:lnSpc>
                          <a:spcPct val="107000"/>
                        </a:lnSpc>
                        <a:spcAft>
                          <a:spcPts val="0"/>
                        </a:spcAft>
                      </a:pPr>
                      <a:r>
                        <a:rPr lang="ru-RU" sz="1400">
                          <a:effectLst/>
                        </a:rPr>
                        <a:t>-</a:t>
                      </a:r>
                      <a:r>
                        <a:rPr lang="ru-RU" sz="1400" spc="-5">
                          <a:effectLst/>
                        </a:rPr>
                        <a:t> </a:t>
                      </a:r>
                      <a:r>
                        <a:rPr lang="ru-RU" sz="1400">
                          <a:effectLst/>
                        </a:rPr>
                        <a:t>необход</a:t>
                      </a:r>
                      <a:r>
                        <a:rPr lang="ru-RU" sz="1400" spc="5">
                          <a:effectLst/>
                        </a:rPr>
                        <a:t>и</a:t>
                      </a:r>
                      <a:r>
                        <a:rPr lang="ru-RU" sz="1400">
                          <a:effectLst/>
                        </a:rPr>
                        <a:t>мое</a:t>
                      </a:r>
                      <a:r>
                        <a:rPr lang="ru-RU" sz="1400" spc="-70">
                          <a:effectLst/>
                        </a:rPr>
                        <a:t> </a:t>
                      </a:r>
                      <a:r>
                        <a:rPr lang="ru-RU" sz="1400">
                          <a:effectLst/>
                        </a:rPr>
                        <a:t>колич</a:t>
                      </a:r>
                      <a:r>
                        <a:rPr lang="ru-RU" sz="1400" spc="5">
                          <a:effectLst/>
                        </a:rPr>
                        <a:t>е</a:t>
                      </a:r>
                      <a:r>
                        <a:rPr lang="ru-RU" sz="1400">
                          <a:effectLst/>
                        </a:rPr>
                        <a:t>с</a:t>
                      </a:r>
                      <a:r>
                        <a:rPr lang="ru-RU" sz="1400" spc="5">
                          <a:effectLst/>
                        </a:rPr>
                        <a:t>т</a:t>
                      </a:r>
                      <a:r>
                        <a:rPr lang="ru-RU" sz="1400">
                          <a:effectLst/>
                        </a:rPr>
                        <a:t>во</a:t>
                      </a:r>
                      <a:r>
                        <a:rPr lang="ru-RU" sz="1400" spc="-60">
                          <a:effectLst/>
                        </a:rPr>
                        <a:t> </a:t>
                      </a:r>
                      <a:r>
                        <a:rPr lang="ru-RU" sz="1400">
                          <a:effectLst/>
                        </a:rPr>
                        <a:t>бумаг</a:t>
                      </a:r>
                      <a:r>
                        <a:rPr lang="ru-RU" sz="1400" spc="5">
                          <a:effectLst/>
                        </a:rPr>
                        <a:t>и</a:t>
                      </a:r>
                      <a:r>
                        <a:rPr lang="ru-RU" sz="1400">
                          <a:effectLst/>
                        </a:rPr>
                        <a:t>;</a:t>
                      </a:r>
                    </a:p>
                    <a:p>
                      <a:pPr marL="33020">
                        <a:lnSpc>
                          <a:spcPct val="107000"/>
                        </a:lnSpc>
                        <a:spcAft>
                          <a:spcPts val="0"/>
                        </a:spcAft>
                      </a:pPr>
                      <a:r>
                        <a:rPr lang="ru-RU" sz="1400">
                          <a:effectLst/>
                        </a:rPr>
                        <a:t>-</a:t>
                      </a:r>
                      <a:r>
                        <a:rPr lang="ru-RU" sz="1400" spc="-5">
                          <a:effectLst/>
                        </a:rPr>
                        <a:t> </a:t>
                      </a:r>
                      <a:r>
                        <a:rPr lang="ru-RU" sz="1400">
                          <a:effectLst/>
                        </a:rPr>
                        <a:t>час</a:t>
                      </a:r>
                      <a:r>
                        <a:rPr lang="ru-RU" sz="1400" spc="5">
                          <a:effectLst/>
                        </a:rPr>
                        <a:t>ы</a:t>
                      </a:r>
                      <a:r>
                        <a:rPr lang="ru-RU" sz="1400">
                          <a:effectLst/>
                        </a:rPr>
                        <a:t>;</a:t>
                      </a:r>
                    </a:p>
                    <a:p>
                      <a:pPr marL="33020">
                        <a:lnSpc>
                          <a:spcPct val="107000"/>
                        </a:lnSpc>
                        <a:spcAft>
                          <a:spcPts val="0"/>
                        </a:spcAft>
                      </a:pPr>
                      <a:r>
                        <a:rPr lang="ru-RU" sz="1400">
                          <a:effectLst/>
                        </a:rPr>
                        <a:t>-</a:t>
                      </a:r>
                      <a:r>
                        <a:rPr lang="ru-RU" sz="1400" spc="-5">
                          <a:effectLst/>
                        </a:rPr>
                        <a:t> </a:t>
                      </a:r>
                      <a:r>
                        <a:rPr lang="ru-RU" sz="1400">
                          <a:effectLst/>
                        </a:rPr>
                        <a:t>таблички</a:t>
                      </a:r>
                      <a:r>
                        <a:rPr lang="ru-RU" sz="1400" spc="-45">
                          <a:effectLst/>
                        </a:rPr>
                        <a:t> </a:t>
                      </a:r>
                      <a:r>
                        <a:rPr lang="ru-RU" sz="1400">
                          <a:effectLst/>
                        </a:rPr>
                        <a:t>с</a:t>
                      </a:r>
                      <a:r>
                        <a:rPr lang="ru-RU" sz="1400" spc="-5">
                          <a:effectLst/>
                        </a:rPr>
                        <a:t> </a:t>
                      </a:r>
                      <a:r>
                        <a:rPr lang="ru-RU" sz="1400">
                          <a:effectLst/>
                        </a:rPr>
                        <a:t>номерами</a:t>
                      </a:r>
                      <a:r>
                        <a:rPr lang="ru-RU" sz="1400" spc="-50">
                          <a:effectLst/>
                        </a:rPr>
                        <a:t> </a:t>
                      </a:r>
                      <a:r>
                        <a:rPr lang="ru-RU" sz="1400">
                          <a:effectLst/>
                        </a:rPr>
                        <a:t>раб</a:t>
                      </a:r>
                      <a:r>
                        <a:rPr lang="ru-RU" sz="1400" spc="5">
                          <a:effectLst/>
                        </a:rPr>
                        <a:t>о</a:t>
                      </a:r>
                      <a:r>
                        <a:rPr lang="ru-RU" sz="1400">
                          <a:effectLst/>
                        </a:rPr>
                        <a:t>ч</a:t>
                      </a:r>
                      <a:r>
                        <a:rPr lang="ru-RU" sz="1400" spc="-5">
                          <a:effectLst/>
                        </a:rPr>
                        <a:t>и</a:t>
                      </a:r>
                      <a:r>
                        <a:rPr lang="ru-RU" sz="1400">
                          <a:effectLst/>
                        </a:rPr>
                        <a:t>х</a:t>
                      </a:r>
                      <a:r>
                        <a:rPr lang="ru-RU" sz="1400" spc="-40">
                          <a:effectLst/>
                        </a:rPr>
                        <a:t> </a:t>
                      </a:r>
                      <a:r>
                        <a:rPr lang="ru-RU" sz="1400" spc="5">
                          <a:effectLst/>
                        </a:rPr>
                        <a:t>м</a:t>
                      </a:r>
                      <a:r>
                        <a:rPr lang="ru-RU" sz="1400">
                          <a:effectLst/>
                        </a:rPr>
                        <a:t>е</a:t>
                      </a:r>
                      <a:r>
                        <a:rPr lang="ru-RU" sz="1400" spc="5">
                          <a:effectLst/>
                        </a:rPr>
                        <a:t>с</a:t>
                      </a:r>
                      <a:r>
                        <a:rPr lang="ru-RU" sz="1400">
                          <a:effectLst/>
                        </a:rPr>
                        <a:t>т</a:t>
                      </a:r>
                      <a:r>
                        <a:rPr lang="ru-RU" sz="1400" spc="-25">
                          <a:effectLst/>
                        </a:rPr>
                        <a:t> </a:t>
                      </a:r>
                      <a:r>
                        <a:rPr lang="ru-RU" sz="1400">
                          <a:effectLst/>
                        </a:rPr>
                        <a:t>участн</a:t>
                      </a:r>
                      <a:r>
                        <a:rPr lang="ru-RU" sz="1400" spc="5">
                          <a:effectLst/>
                        </a:rPr>
                        <a:t>и</a:t>
                      </a:r>
                      <a:r>
                        <a:rPr lang="ru-RU" sz="1400">
                          <a:effectLst/>
                        </a:rPr>
                        <a:t>ков</a:t>
                      </a:r>
                      <a:r>
                        <a:rPr lang="ru-RU" sz="1400" spc="-55">
                          <a:effectLst/>
                        </a:rPr>
                        <a:t> </a:t>
                      </a:r>
                      <a:r>
                        <a:rPr lang="ru-RU" sz="1400">
                          <a:effectLst/>
                        </a:rPr>
                        <a:t>экзаме</a:t>
                      </a:r>
                      <a:r>
                        <a:rPr lang="ru-RU" sz="1400" spc="5">
                          <a:effectLst/>
                        </a:rPr>
                        <a:t>н</a:t>
                      </a:r>
                      <a:r>
                        <a:rPr lang="ru-RU" sz="1400">
                          <a:effectLst/>
                        </a:rPr>
                        <a:t>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38">
                <a:tc rowSpan="6">
                  <a:txBody>
                    <a:bodyPr/>
                    <a:lstStyle/>
                    <a:p>
                      <a:pPr>
                        <a:lnSpc>
                          <a:spcPts val="850"/>
                        </a:lnSpc>
                        <a:spcBef>
                          <a:spcPts val="5"/>
                        </a:spcBef>
                        <a:spcAft>
                          <a:spcPts val="0"/>
                        </a:spcAft>
                      </a:pPr>
                      <a:r>
                        <a:rPr lang="ru-RU" sz="1600" b="1" dirty="0">
                          <a:effectLst/>
                        </a:rPr>
                        <a:t> </a:t>
                      </a:r>
                    </a:p>
                    <a:p>
                      <a:pPr>
                        <a:lnSpc>
                          <a:spcPts val="1000"/>
                        </a:lnSpc>
                        <a:spcAft>
                          <a:spcPts val="0"/>
                        </a:spcAft>
                      </a:pPr>
                      <a:r>
                        <a:rPr lang="ru-RU" sz="1600" b="1" dirty="0">
                          <a:effectLst/>
                        </a:rPr>
                        <a:t> </a:t>
                      </a:r>
                    </a:p>
                    <a:p>
                      <a:pPr>
                        <a:lnSpc>
                          <a:spcPts val="1000"/>
                        </a:lnSpc>
                        <a:spcAft>
                          <a:spcPts val="0"/>
                        </a:spcAft>
                      </a:pPr>
                      <a:r>
                        <a:rPr lang="ru-RU" sz="1600" b="1" dirty="0">
                          <a:effectLst/>
                        </a:rPr>
                        <a:t> </a:t>
                      </a:r>
                    </a:p>
                    <a:p>
                      <a:pPr marL="130810" marR="119380" algn="ctr">
                        <a:lnSpc>
                          <a:spcPct val="107000"/>
                        </a:lnSpc>
                        <a:spcAft>
                          <a:spcPts val="0"/>
                        </a:spcAft>
                      </a:pPr>
                      <a:r>
                        <a:rPr lang="ru-RU" sz="1600" b="1" dirty="0">
                          <a:effectLst/>
                        </a:rPr>
                        <a:t>Де</a:t>
                      </a:r>
                      <a:r>
                        <a:rPr lang="ru-RU" sz="1600" b="1" spc="-5" dirty="0">
                          <a:effectLst/>
                        </a:rPr>
                        <a:t>й</a:t>
                      </a:r>
                      <a:r>
                        <a:rPr lang="ru-RU" sz="1600" b="1" spc="10" dirty="0">
                          <a:effectLst/>
                        </a:rPr>
                        <a:t>с</a:t>
                      </a:r>
                      <a:r>
                        <a:rPr lang="ru-RU" sz="1600" b="1" spc="-10" dirty="0">
                          <a:effectLst/>
                        </a:rPr>
                        <a:t>т</a:t>
                      </a:r>
                      <a:r>
                        <a:rPr lang="ru-RU" sz="1600" b="1" dirty="0">
                          <a:effectLst/>
                        </a:rPr>
                        <a:t>вия</a:t>
                      </a:r>
                      <a:r>
                        <a:rPr lang="ru-RU" sz="1600" b="1" spc="-40" dirty="0">
                          <a:effectLst/>
                        </a:rPr>
                        <a:t> </a:t>
                      </a:r>
                      <a:r>
                        <a:rPr lang="ru-RU" sz="1600" b="1" dirty="0">
                          <a:effectLst/>
                        </a:rPr>
                        <a:t>в день экз</a:t>
                      </a:r>
                      <a:r>
                        <a:rPr lang="ru-RU" sz="1600" b="1" spc="5" dirty="0">
                          <a:effectLst/>
                        </a:rPr>
                        <a:t>а</a:t>
                      </a:r>
                      <a:r>
                        <a:rPr lang="ru-RU" sz="1600" b="1" dirty="0">
                          <a:effectLst/>
                        </a:rPr>
                        <a:t>мена</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020">
                        <a:lnSpc>
                          <a:spcPts val="1250"/>
                        </a:lnSpc>
                        <a:spcAft>
                          <a:spcPts val="0"/>
                        </a:spcAft>
                      </a:pPr>
                      <a:r>
                        <a:rPr lang="ru-RU" sz="1400">
                          <a:effectLst/>
                        </a:rPr>
                        <a:t>П</a:t>
                      </a:r>
                      <a:r>
                        <a:rPr lang="ru-RU" sz="1400" spc="5">
                          <a:effectLst/>
                        </a:rPr>
                        <a:t>р</a:t>
                      </a:r>
                      <a:r>
                        <a:rPr lang="ru-RU" sz="1400">
                          <a:effectLst/>
                        </a:rPr>
                        <a:t>ове</a:t>
                      </a:r>
                      <a:r>
                        <a:rPr lang="ru-RU" sz="1400" spc="5">
                          <a:effectLst/>
                        </a:rPr>
                        <a:t>с</a:t>
                      </a:r>
                      <a:r>
                        <a:rPr lang="ru-RU" sz="1400">
                          <a:effectLst/>
                        </a:rPr>
                        <a:t>ти</a:t>
                      </a:r>
                      <a:r>
                        <a:rPr lang="ru-RU" sz="1400" spc="-50">
                          <a:effectLst/>
                        </a:rPr>
                        <a:t> </a:t>
                      </a:r>
                      <a:r>
                        <a:rPr lang="ru-RU" sz="1400">
                          <a:effectLst/>
                        </a:rPr>
                        <a:t>краткий</a:t>
                      </a:r>
                      <a:r>
                        <a:rPr lang="ru-RU" sz="1400" spc="-45">
                          <a:effectLst/>
                        </a:rPr>
                        <a:t> </a:t>
                      </a:r>
                      <a:r>
                        <a:rPr lang="ru-RU" sz="1400">
                          <a:effectLst/>
                        </a:rPr>
                        <a:t>инс</a:t>
                      </a:r>
                      <a:r>
                        <a:rPr lang="ru-RU" sz="1400" spc="10">
                          <a:effectLst/>
                        </a:rPr>
                        <a:t>т</a:t>
                      </a:r>
                      <a:r>
                        <a:rPr lang="ru-RU" sz="1400">
                          <a:effectLst/>
                        </a:rPr>
                        <a:t>руктаж</a:t>
                      </a:r>
                      <a:r>
                        <a:rPr lang="ru-RU" sz="1400" spc="-60">
                          <a:effectLst/>
                        </a:rPr>
                        <a:t> </a:t>
                      </a:r>
                      <a:r>
                        <a:rPr lang="ru-RU" sz="1400">
                          <a:effectLst/>
                        </a:rPr>
                        <a:t>д</a:t>
                      </a:r>
                      <a:r>
                        <a:rPr lang="ru-RU" sz="1400" spc="5">
                          <a:effectLst/>
                        </a:rPr>
                        <a:t>л</a:t>
                      </a:r>
                      <a:r>
                        <a:rPr lang="ru-RU" sz="1400">
                          <a:effectLst/>
                        </a:rPr>
                        <a:t>я</a:t>
                      </a:r>
                      <a:r>
                        <a:rPr lang="ru-RU" sz="1400" spc="-20">
                          <a:effectLst/>
                        </a:rPr>
                        <a:t> </a:t>
                      </a:r>
                      <a:r>
                        <a:rPr lang="ru-RU" sz="1400">
                          <a:effectLst/>
                        </a:rPr>
                        <a:t>работников</a:t>
                      </a:r>
                      <a:r>
                        <a:rPr lang="ru-RU" sz="1400" spc="-55">
                          <a:effectLst/>
                        </a:rPr>
                        <a:t> </a:t>
                      </a:r>
                      <a:r>
                        <a:rPr lang="ru-RU" sz="1400">
                          <a:effectLst/>
                        </a:rPr>
                        <a:t>ППЭ</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38">
                <a:tc vMerge="1">
                  <a:txBody>
                    <a:bodyPr/>
                    <a:lstStyle/>
                    <a:p>
                      <a:endParaRPr lang="ru-RU"/>
                    </a:p>
                  </a:txBody>
                  <a:tcPr/>
                </a:tc>
                <a:tc>
                  <a:txBody>
                    <a:bodyPr/>
                    <a:lstStyle/>
                    <a:p>
                      <a:pPr marL="33020">
                        <a:lnSpc>
                          <a:spcPts val="1250"/>
                        </a:lnSpc>
                        <a:spcAft>
                          <a:spcPts val="0"/>
                        </a:spcAft>
                      </a:pPr>
                      <a:r>
                        <a:rPr lang="ru-RU" sz="1400">
                          <a:effectLst/>
                        </a:rPr>
                        <a:t>Встре</a:t>
                      </a:r>
                      <a:r>
                        <a:rPr lang="ru-RU" sz="1400" spc="5">
                          <a:effectLst/>
                        </a:rPr>
                        <a:t>т</a:t>
                      </a:r>
                      <a:r>
                        <a:rPr lang="ru-RU" sz="1400">
                          <a:effectLst/>
                        </a:rPr>
                        <a:t>ить</a:t>
                      </a:r>
                      <a:r>
                        <a:rPr lang="ru-RU" sz="1400" spc="-50">
                          <a:effectLst/>
                        </a:rPr>
                        <a:t> </a:t>
                      </a:r>
                      <a:r>
                        <a:rPr lang="ru-RU" sz="1400" spc="5">
                          <a:effectLst/>
                        </a:rPr>
                        <a:t>р</a:t>
                      </a:r>
                      <a:r>
                        <a:rPr lang="ru-RU" sz="1400">
                          <a:effectLst/>
                        </a:rPr>
                        <a:t>одител</a:t>
                      </a:r>
                      <a:r>
                        <a:rPr lang="ru-RU" sz="1400" spc="5">
                          <a:effectLst/>
                        </a:rPr>
                        <a:t>е</a:t>
                      </a:r>
                      <a:r>
                        <a:rPr lang="ru-RU" sz="1400">
                          <a:effectLst/>
                        </a:rPr>
                        <a:t>й</a:t>
                      </a:r>
                      <a:r>
                        <a:rPr lang="ru-RU" sz="1400" spc="-55">
                          <a:effectLst/>
                        </a:rPr>
                        <a:t> </a:t>
                      </a:r>
                      <a:r>
                        <a:rPr lang="ru-RU" sz="1400" spc="5">
                          <a:effectLst/>
                        </a:rPr>
                        <a:t>в</a:t>
                      </a:r>
                      <a:r>
                        <a:rPr lang="ru-RU" sz="1400">
                          <a:effectLst/>
                        </a:rPr>
                        <a:t>ме</a:t>
                      </a:r>
                      <a:r>
                        <a:rPr lang="ru-RU" sz="1400" spc="5">
                          <a:effectLst/>
                        </a:rPr>
                        <a:t>с</a:t>
                      </a:r>
                      <a:r>
                        <a:rPr lang="ru-RU" sz="1400">
                          <a:effectLst/>
                        </a:rPr>
                        <a:t>те</a:t>
                      </a:r>
                      <a:r>
                        <a:rPr lang="ru-RU" sz="1400" spc="-35">
                          <a:effectLst/>
                        </a:rPr>
                        <a:t> </a:t>
                      </a:r>
                      <a:r>
                        <a:rPr lang="ru-RU" sz="1400">
                          <a:effectLst/>
                        </a:rPr>
                        <a:t>с</a:t>
                      </a:r>
                      <a:r>
                        <a:rPr lang="ru-RU" sz="1400" spc="-5">
                          <a:effectLst/>
                        </a:rPr>
                        <a:t> </a:t>
                      </a:r>
                      <a:r>
                        <a:rPr lang="ru-RU" sz="1400">
                          <a:effectLst/>
                        </a:rPr>
                        <a:t>организато</a:t>
                      </a:r>
                      <a:r>
                        <a:rPr lang="ru-RU" sz="1400" spc="5">
                          <a:effectLst/>
                        </a:rPr>
                        <a:t>р</a:t>
                      </a:r>
                      <a:r>
                        <a:rPr lang="ru-RU" sz="1400">
                          <a:effectLst/>
                        </a:rPr>
                        <a:t>ом</a:t>
                      </a:r>
                      <a:r>
                        <a:rPr lang="ru-RU" sz="1400" spc="-75">
                          <a:effectLst/>
                        </a:rPr>
                        <a:t> </a:t>
                      </a:r>
                      <a:r>
                        <a:rPr lang="ru-RU" sz="1400">
                          <a:effectLst/>
                        </a:rPr>
                        <a:t>на</a:t>
                      </a:r>
                      <a:r>
                        <a:rPr lang="ru-RU" sz="1400" spc="-10">
                          <a:effectLst/>
                        </a:rPr>
                        <a:t> </a:t>
                      </a:r>
                      <a:r>
                        <a:rPr lang="ru-RU" sz="1400">
                          <a:effectLst/>
                        </a:rPr>
                        <a:t>п</a:t>
                      </a:r>
                      <a:r>
                        <a:rPr lang="ru-RU" sz="1400" spc="-5">
                          <a:effectLst/>
                        </a:rPr>
                        <a:t>у</a:t>
                      </a:r>
                      <a:r>
                        <a:rPr lang="ru-RU" sz="1400">
                          <a:effectLst/>
                        </a:rPr>
                        <a:t>нкте</a:t>
                      </a:r>
                      <a:r>
                        <a:rPr lang="ru-RU" sz="1400" spc="-30">
                          <a:effectLst/>
                        </a:rPr>
                        <a:t> </a:t>
                      </a:r>
                      <a:r>
                        <a:rPr lang="ru-RU" sz="1400">
                          <a:effectLst/>
                        </a:rPr>
                        <a:t>№1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477">
                <a:tc vMerge="1">
                  <a:txBody>
                    <a:bodyPr/>
                    <a:lstStyle/>
                    <a:p>
                      <a:endParaRPr lang="ru-RU"/>
                    </a:p>
                  </a:txBody>
                  <a:tcPr/>
                </a:tc>
                <a:tc>
                  <a:txBody>
                    <a:bodyPr/>
                    <a:lstStyle/>
                    <a:p>
                      <a:pPr marL="33020">
                        <a:lnSpc>
                          <a:spcPts val="1270"/>
                        </a:lnSpc>
                        <a:spcAft>
                          <a:spcPts val="0"/>
                        </a:spcAft>
                      </a:pPr>
                      <a:r>
                        <a:rPr lang="ru-RU" sz="1400">
                          <a:effectLst/>
                        </a:rPr>
                        <a:t>Давать </a:t>
                      </a:r>
                      <a:r>
                        <a:rPr lang="ru-RU" sz="1400" spc="220">
                          <a:effectLst/>
                        </a:rPr>
                        <a:t> </a:t>
                      </a:r>
                      <a:r>
                        <a:rPr lang="ru-RU" sz="1400">
                          <a:effectLst/>
                        </a:rPr>
                        <a:t>к</a:t>
                      </a:r>
                      <a:r>
                        <a:rPr lang="ru-RU" sz="1400" spc="5">
                          <a:effectLst/>
                        </a:rPr>
                        <a:t>о</a:t>
                      </a:r>
                      <a:r>
                        <a:rPr lang="ru-RU" sz="1400">
                          <a:effectLst/>
                        </a:rPr>
                        <a:t>мментарии </a:t>
                      </a:r>
                      <a:r>
                        <a:rPr lang="ru-RU" sz="1400" spc="195">
                          <a:effectLst/>
                        </a:rPr>
                        <a:t> </a:t>
                      </a:r>
                      <a:r>
                        <a:rPr lang="ru-RU" sz="1400">
                          <a:effectLst/>
                        </a:rPr>
                        <a:t>по </a:t>
                      </a:r>
                      <a:r>
                        <a:rPr lang="ru-RU" sz="1400" spc="245">
                          <a:effectLst/>
                        </a:rPr>
                        <a:t> </a:t>
                      </a:r>
                      <a:r>
                        <a:rPr lang="ru-RU" sz="1400">
                          <a:effectLst/>
                        </a:rPr>
                        <a:t>ходу </a:t>
                      </a:r>
                      <a:r>
                        <a:rPr lang="ru-RU" sz="1400" spc="235">
                          <a:effectLst/>
                        </a:rPr>
                        <a:t> </a:t>
                      </a:r>
                      <a:r>
                        <a:rPr lang="ru-RU" sz="1400">
                          <a:effectLst/>
                        </a:rPr>
                        <a:t>с</a:t>
                      </a:r>
                      <a:r>
                        <a:rPr lang="ru-RU" sz="1400" spc="5">
                          <a:effectLst/>
                        </a:rPr>
                        <a:t>л</a:t>
                      </a:r>
                      <a:r>
                        <a:rPr lang="ru-RU" sz="1400">
                          <a:effectLst/>
                        </a:rPr>
                        <a:t>едования </a:t>
                      </a:r>
                      <a:r>
                        <a:rPr lang="ru-RU" sz="1400" spc="195">
                          <a:effectLst/>
                        </a:rPr>
                        <a:t> </a:t>
                      </a:r>
                      <a:r>
                        <a:rPr lang="ru-RU" sz="1400">
                          <a:effectLst/>
                        </a:rPr>
                        <a:t>ро</a:t>
                      </a:r>
                      <a:r>
                        <a:rPr lang="ru-RU" sz="1400" spc="5">
                          <a:effectLst/>
                        </a:rPr>
                        <a:t>д</a:t>
                      </a:r>
                      <a:r>
                        <a:rPr lang="ru-RU" sz="1400">
                          <a:effectLst/>
                        </a:rPr>
                        <a:t>ит</a:t>
                      </a:r>
                      <a:r>
                        <a:rPr lang="ru-RU" sz="1400" spc="5">
                          <a:effectLst/>
                        </a:rPr>
                        <a:t>е</a:t>
                      </a:r>
                      <a:r>
                        <a:rPr lang="ru-RU" sz="1400">
                          <a:effectLst/>
                        </a:rPr>
                        <a:t>лей </a:t>
                      </a:r>
                      <a:r>
                        <a:rPr lang="ru-RU" sz="1400" spc="200">
                          <a:effectLst/>
                        </a:rPr>
                        <a:t> </a:t>
                      </a:r>
                      <a:r>
                        <a:rPr lang="ru-RU" sz="1400">
                          <a:effectLst/>
                        </a:rPr>
                        <a:t>до </a:t>
                      </a:r>
                      <a:r>
                        <a:rPr lang="ru-RU" sz="1400" spc="250">
                          <a:effectLst/>
                        </a:rPr>
                        <a:t> </a:t>
                      </a:r>
                      <a:r>
                        <a:rPr lang="ru-RU" sz="1400">
                          <a:effectLst/>
                        </a:rPr>
                        <a:t>аудитории </a:t>
                      </a:r>
                      <a:r>
                        <a:rPr lang="ru-RU" sz="1400" spc="200">
                          <a:effectLst/>
                        </a:rPr>
                        <a:t> </a:t>
                      </a:r>
                      <a:r>
                        <a:rPr lang="ru-RU" sz="1400">
                          <a:effectLst/>
                        </a:rPr>
                        <a:t>о </a:t>
                      </a:r>
                      <a:r>
                        <a:rPr lang="ru-RU" sz="1400" spc="260">
                          <a:effectLst/>
                        </a:rPr>
                        <a:t> </a:t>
                      </a:r>
                      <a:r>
                        <a:rPr lang="ru-RU" sz="1400">
                          <a:effectLst/>
                        </a:rPr>
                        <a:t>назн</a:t>
                      </a:r>
                      <a:r>
                        <a:rPr lang="ru-RU" sz="1400" spc="5">
                          <a:effectLst/>
                        </a:rPr>
                        <a:t>а</a:t>
                      </a:r>
                      <a:r>
                        <a:rPr lang="ru-RU" sz="1400">
                          <a:effectLst/>
                        </a:rPr>
                        <a:t>че</a:t>
                      </a:r>
                      <a:r>
                        <a:rPr lang="ru-RU" sz="1400" spc="5">
                          <a:effectLst/>
                        </a:rPr>
                        <a:t>н</a:t>
                      </a:r>
                      <a:r>
                        <a:rPr lang="ru-RU" sz="1400">
                          <a:effectLst/>
                        </a:rPr>
                        <a:t>ии поме</a:t>
                      </a:r>
                      <a:r>
                        <a:rPr lang="ru-RU" sz="1400" spc="5">
                          <a:effectLst/>
                        </a:rPr>
                        <a:t>щ</a:t>
                      </a:r>
                      <a:r>
                        <a:rPr lang="ru-RU" sz="1400">
                          <a:effectLst/>
                        </a:rPr>
                        <a:t>ений</a:t>
                      </a:r>
                      <a:r>
                        <a:rPr lang="ru-RU" sz="1400" spc="-60">
                          <a:effectLst/>
                        </a:rPr>
                        <a:t> </a:t>
                      </a:r>
                      <a:r>
                        <a:rPr lang="ru-RU" sz="1400">
                          <a:effectLst/>
                        </a:rPr>
                        <a:t>(кабинетов</a:t>
                      </a:r>
                      <a:r>
                        <a:rPr lang="ru-RU" sz="1400" spc="-50">
                          <a:effectLst/>
                        </a:rPr>
                        <a:t> </a:t>
                      </a:r>
                      <a:r>
                        <a:rPr lang="ru-RU" sz="1400">
                          <a:effectLst/>
                        </a:rPr>
                        <a:t>ПП</a:t>
                      </a:r>
                      <a:r>
                        <a:rPr lang="ru-RU" sz="1400" spc="5">
                          <a:effectLst/>
                        </a:rPr>
                        <a:t>Э</a:t>
                      </a:r>
                      <a:r>
                        <a:rPr lang="ru-RU" sz="1400">
                          <a:effectLst/>
                        </a:rPr>
                        <a:t>)</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477">
                <a:tc vMerge="1">
                  <a:txBody>
                    <a:bodyPr/>
                    <a:lstStyle/>
                    <a:p>
                      <a:endParaRPr lang="ru-RU"/>
                    </a:p>
                  </a:txBody>
                  <a:tcPr/>
                </a:tc>
                <a:tc>
                  <a:txBody>
                    <a:bodyPr/>
                    <a:lstStyle/>
                    <a:p>
                      <a:pPr marL="33020">
                        <a:lnSpc>
                          <a:spcPts val="1270"/>
                        </a:lnSpc>
                        <a:spcAft>
                          <a:spcPts val="0"/>
                        </a:spcAft>
                      </a:pPr>
                      <a:r>
                        <a:rPr lang="ru-RU" sz="1400">
                          <a:effectLst/>
                        </a:rPr>
                        <a:t>Вы</a:t>
                      </a:r>
                      <a:r>
                        <a:rPr lang="ru-RU" sz="1400" spc="5">
                          <a:effectLst/>
                        </a:rPr>
                        <a:t>д</a:t>
                      </a:r>
                      <a:r>
                        <a:rPr lang="ru-RU" sz="1400">
                          <a:effectLst/>
                        </a:rPr>
                        <a:t>ать</a:t>
                      </a:r>
                      <a:r>
                        <a:rPr lang="ru-RU" sz="1400" spc="140">
                          <a:effectLst/>
                        </a:rPr>
                        <a:t> </a:t>
                      </a:r>
                      <a:r>
                        <a:rPr lang="ru-RU" sz="1400">
                          <a:effectLst/>
                        </a:rPr>
                        <a:t>ор</a:t>
                      </a:r>
                      <a:r>
                        <a:rPr lang="ru-RU" sz="1400" spc="5">
                          <a:effectLst/>
                        </a:rPr>
                        <a:t>г</a:t>
                      </a:r>
                      <a:r>
                        <a:rPr lang="ru-RU" sz="1400">
                          <a:effectLst/>
                        </a:rPr>
                        <a:t>анизатор</a:t>
                      </a:r>
                      <a:r>
                        <a:rPr lang="ru-RU" sz="1400" spc="5">
                          <a:effectLst/>
                        </a:rPr>
                        <a:t>а</a:t>
                      </a:r>
                      <a:r>
                        <a:rPr lang="ru-RU" sz="1400">
                          <a:effectLst/>
                        </a:rPr>
                        <a:t>м</a:t>
                      </a:r>
                      <a:r>
                        <a:rPr lang="ru-RU" sz="1400" spc="110">
                          <a:effectLst/>
                        </a:rPr>
                        <a:t> </a:t>
                      </a:r>
                      <a:r>
                        <a:rPr lang="ru-RU" sz="1400">
                          <a:effectLst/>
                        </a:rPr>
                        <a:t>диски</a:t>
                      </a:r>
                      <a:r>
                        <a:rPr lang="ru-RU" sz="1400" spc="150">
                          <a:effectLst/>
                        </a:rPr>
                        <a:t> </a:t>
                      </a:r>
                      <a:r>
                        <a:rPr lang="ru-RU" sz="1400">
                          <a:effectLst/>
                        </a:rPr>
                        <a:t>с</a:t>
                      </a:r>
                      <a:r>
                        <a:rPr lang="ru-RU" sz="1400" spc="180">
                          <a:effectLst/>
                        </a:rPr>
                        <a:t> </a:t>
                      </a:r>
                      <a:r>
                        <a:rPr lang="ru-RU" sz="1400">
                          <a:effectLst/>
                        </a:rPr>
                        <a:t>эк</a:t>
                      </a:r>
                      <a:r>
                        <a:rPr lang="ru-RU" sz="1400" spc="5">
                          <a:effectLst/>
                        </a:rPr>
                        <a:t>з</a:t>
                      </a:r>
                      <a:r>
                        <a:rPr lang="ru-RU" sz="1400">
                          <a:effectLst/>
                        </a:rPr>
                        <a:t>аменаци</a:t>
                      </a:r>
                      <a:r>
                        <a:rPr lang="ru-RU" sz="1400" spc="5">
                          <a:effectLst/>
                        </a:rPr>
                        <a:t>о</a:t>
                      </a:r>
                      <a:r>
                        <a:rPr lang="ru-RU" sz="1400">
                          <a:effectLst/>
                        </a:rPr>
                        <a:t>нн</a:t>
                      </a:r>
                      <a:r>
                        <a:rPr lang="ru-RU" sz="1400" spc="10">
                          <a:effectLst/>
                        </a:rPr>
                        <a:t>ы</a:t>
                      </a:r>
                      <a:r>
                        <a:rPr lang="ru-RU" sz="1400">
                          <a:effectLst/>
                        </a:rPr>
                        <a:t>ми</a:t>
                      </a:r>
                      <a:r>
                        <a:rPr lang="ru-RU" sz="1400" spc="80">
                          <a:effectLst/>
                        </a:rPr>
                        <a:t> </a:t>
                      </a:r>
                      <a:r>
                        <a:rPr lang="ru-RU" sz="1400">
                          <a:effectLst/>
                        </a:rPr>
                        <a:t>мат</a:t>
                      </a:r>
                      <a:r>
                        <a:rPr lang="ru-RU" sz="1400" spc="5">
                          <a:effectLst/>
                        </a:rPr>
                        <a:t>е</a:t>
                      </a:r>
                      <a:r>
                        <a:rPr lang="ru-RU" sz="1400">
                          <a:effectLst/>
                        </a:rPr>
                        <a:t>риа</a:t>
                      </a:r>
                      <a:r>
                        <a:rPr lang="ru-RU" sz="1400" spc="5">
                          <a:effectLst/>
                        </a:rPr>
                        <a:t>л</a:t>
                      </a:r>
                      <a:r>
                        <a:rPr lang="ru-RU" sz="1400">
                          <a:effectLst/>
                        </a:rPr>
                        <a:t>ами</a:t>
                      </a:r>
                      <a:r>
                        <a:rPr lang="ru-RU" sz="1400" spc="105">
                          <a:effectLst/>
                        </a:rPr>
                        <a:t> </a:t>
                      </a:r>
                      <a:r>
                        <a:rPr lang="ru-RU" sz="1400" spc="5">
                          <a:effectLst/>
                        </a:rPr>
                        <a:t>з</a:t>
                      </a:r>
                      <a:r>
                        <a:rPr lang="ru-RU" sz="1400">
                          <a:effectLst/>
                        </a:rPr>
                        <a:t>а</a:t>
                      </a:r>
                      <a:r>
                        <a:rPr lang="ru-RU" sz="1400" spc="170">
                          <a:effectLst/>
                        </a:rPr>
                        <a:t> </a:t>
                      </a:r>
                      <a:r>
                        <a:rPr lang="ru-RU" sz="1400">
                          <a:effectLst/>
                        </a:rPr>
                        <a:t>15</a:t>
                      </a:r>
                      <a:r>
                        <a:rPr lang="ru-RU" sz="1400" spc="170">
                          <a:effectLst/>
                        </a:rPr>
                        <a:t> </a:t>
                      </a:r>
                      <a:r>
                        <a:rPr lang="ru-RU" sz="1400">
                          <a:effectLst/>
                        </a:rPr>
                        <a:t>мину</a:t>
                      </a:r>
                      <a:r>
                        <a:rPr lang="ru-RU" sz="1400" spc="155">
                          <a:effectLst/>
                        </a:rPr>
                        <a:t> </a:t>
                      </a:r>
                      <a:r>
                        <a:rPr lang="ru-RU" sz="1400">
                          <a:effectLst/>
                        </a:rPr>
                        <a:t>до</a:t>
                      </a:r>
                      <a:r>
                        <a:rPr lang="ru-RU" sz="1400" spc="170">
                          <a:effectLst/>
                        </a:rPr>
                        <a:t> </a:t>
                      </a:r>
                      <a:r>
                        <a:rPr lang="ru-RU" sz="1400">
                          <a:effectLst/>
                        </a:rPr>
                        <a:t>начала экзамена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38">
                <a:tc vMerge="1">
                  <a:txBody>
                    <a:bodyPr/>
                    <a:lstStyle/>
                    <a:p>
                      <a:endParaRPr lang="ru-RU"/>
                    </a:p>
                  </a:txBody>
                  <a:tcPr/>
                </a:tc>
                <a:tc>
                  <a:txBody>
                    <a:bodyPr/>
                    <a:lstStyle/>
                    <a:p>
                      <a:pPr marL="33020">
                        <a:lnSpc>
                          <a:spcPts val="1250"/>
                        </a:lnSpc>
                        <a:spcAft>
                          <a:spcPts val="0"/>
                        </a:spcAft>
                      </a:pPr>
                      <a:r>
                        <a:rPr lang="ru-RU" sz="1400">
                          <a:effectLst/>
                        </a:rPr>
                        <a:t>Коор</a:t>
                      </a:r>
                      <a:r>
                        <a:rPr lang="ru-RU" sz="1400" spc="5">
                          <a:effectLst/>
                        </a:rPr>
                        <a:t>д</a:t>
                      </a:r>
                      <a:r>
                        <a:rPr lang="ru-RU" sz="1400">
                          <a:effectLst/>
                        </a:rPr>
                        <a:t>ин</a:t>
                      </a:r>
                      <a:r>
                        <a:rPr lang="ru-RU" sz="1400" spc="-5">
                          <a:effectLst/>
                        </a:rPr>
                        <a:t>и</a:t>
                      </a:r>
                      <a:r>
                        <a:rPr lang="ru-RU" sz="1400" spc="5">
                          <a:effectLst/>
                        </a:rPr>
                        <a:t>р</a:t>
                      </a:r>
                      <a:r>
                        <a:rPr lang="ru-RU" sz="1400">
                          <a:effectLst/>
                        </a:rPr>
                        <a:t>овать</a:t>
                      </a:r>
                      <a:r>
                        <a:rPr lang="ru-RU" sz="1400" spc="-80">
                          <a:effectLst/>
                        </a:rPr>
                        <a:t> </a:t>
                      </a:r>
                      <a:r>
                        <a:rPr lang="ru-RU" sz="1400">
                          <a:effectLst/>
                        </a:rPr>
                        <a:t>ра</a:t>
                      </a:r>
                      <a:r>
                        <a:rPr lang="ru-RU" sz="1400" spc="5">
                          <a:effectLst/>
                        </a:rPr>
                        <a:t>бо</a:t>
                      </a:r>
                      <a:r>
                        <a:rPr lang="ru-RU" sz="1400">
                          <a:effectLst/>
                        </a:rPr>
                        <a:t>ту</a:t>
                      </a:r>
                      <a:r>
                        <a:rPr lang="ru-RU" sz="1400" spc="-35">
                          <a:effectLst/>
                        </a:rPr>
                        <a:t> </a:t>
                      </a:r>
                      <a:r>
                        <a:rPr lang="ru-RU" sz="1400">
                          <a:effectLst/>
                        </a:rPr>
                        <a:t>орг</a:t>
                      </a:r>
                      <a:r>
                        <a:rPr lang="ru-RU" sz="1400" spc="5">
                          <a:effectLst/>
                        </a:rPr>
                        <a:t>а</a:t>
                      </a:r>
                      <a:r>
                        <a:rPr lang="ru-RU" sz="1400">
                          <a:effectLst/>
                        </a:rPr>
                        <a:t>низ</a:t>
                      </a:r>
                      <a:r>
                        <a:rPr lang="ru-RU" sz="1400" spc="5">
                          <a:effectLst/>
                        </a:rPr>
                        <a:t>а</a:t>
                      </a:r>
                      <a:r>
                        <a:rPr lang="ru-RU" sz="1400">
                          <a:effectLst/>
                        </a:rPr>
                        <a:t>то</a:t>
                      </a:r>
                      <a:r>
                        <a:rPr lang="ru-RU" sz="1400" spc="5">
                          <a:effectLst/>
                        </a:rPr>
                        <a:t>р</a:t>
                      </a:r>
                      <a:r>
                        <a:rPr lang="ru-RU" sz="1400">
                          <a:effectLst/>
                        </a:rPr>
                        <a:t>ов</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238">
                <a:tc vMerge="1">
                  <a:txBody>
                    <a:bodyPr/>
                    <a:lstStyle/>
                    <a:p>
                      <a:endParaRPr lang="ru-RU"/>
                    </a:p>
                  </a:txBody>
                  <a:tcPr/>
                </a:tc>
                <a:tc>
                  <a:txBody>
                    <a:bodyPr/>
                    <a:lstStyle/>
                    <a:p>
                      <a:pPr marL="33020">
                        <a:lnSpc>
                          <a:spcPts val="1250"/>
                        </a:lnSpc>
                        <a:spcAft>
                          <a:spcPts val="0"/>
                        </a:spcAft>
                      </a:pPr>
                      <a:r>
                        <a:rPr lang="ru-RU" sz="1400" dirty="0">
                          <a:effectLst/>
                        </a:rPr>
                        <a:t>Отвеча</a:t>
                      </a:r>
                      <a:r>
                        <a:rPr lang="ru-RU" sz="1400" spc="5" dirty="0">
                          <a:effectLst/>
                        </a:rPr>
                        <a:t>т</a:t>
                      </a:r>
                      <a:r>
                        <a:rPr lang="ru-RU" sz="1400" dirty="0">
                          <a:effectLst/>
                        </a:rPr>
                        <a:t>ь</a:t>
                      </a:r>
                      <a:r>
                        <a:rPr lang="ru-RU" sz="1400" spc="-50" dirty="0">
                          <a:effectLst/>
                        </a:rPr>
                        <a:t> </a:t>
                      </a:r>
                      <a:r>
                        <a:rPr lang="ru-RU" sz="1400" spc="5" dirty="0">
                          <a:effectLst/>
                        </a:rPr>
                        <a:t>н</a:t>
                      </a:r>
                      <a:r>
                        <a:rPr lang="ru-RU" sz="1400" dirty="0">
                          <a:effectLst/>
                        </a:rPr>
                        <a:t>а</a:t>
                      </a:r>
                      <a:r>
                        <a:rPr lang="ru-RU" sz="1400" spc="-10" dirty="0">
                          <a:effectLst/>
                        </a:rPr>
                        <a:t> </a:t>
                      </a:r>
                      <a:r>
                        <a:rPr lang="ru-RU" sz="1400" dirty="0">
                          <a:effectLst/>
                        </a:rPr>
                        <a:t>вопр</a:t>
                      </a:r>
                      <a:r>
                        <a:rPr lang="ru-RU" sz="1400" spc="5" dirty="0">
                          <a:effectLst/>
                        </a:rPr>
                        <a:t>о</a:t>
                      </a:r>
                      <a:r>
                        <a:rPr lang="ru-RU" sz="1400" dirty="0">
                          <a:effectLst/>
                        </a:rPr>
                        <a:t>сы</a:t>
                      </a:r>
                      <a:r>
                        <a:rPr lang="ru-RU" sz="1400" spc="-40" dirty="0">
                          <a:effectLst/>
                        </a:rPr>
                        <a:t> </a:t>
                      </a:r>
                      <a:r>
                        <a:rPr lang="ru-RU" sz="1400" dirty="0">
                          <a:effectLst/>
                        </a:rPr>
                        <a:t>родите</a:t>
                      </a:r>
                      <a:r>
                        <a:rPr lang="ru-RU" sz="1400" spc="5" dirty="0">
                          <a:effectLst/>
                        </a:rPr>
                        <a:t>л</a:t>
                      </a:r>
                      <a:r>
                        <a:rPr lang="ru-RU" sz="1400" dirty="0">
                          <a:effectLst/>
                        </a:rPr>
                        <a:t>ей</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467181" y="22631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5919"/>
            <a:ext cx="7492355" cy="9604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63687" y="1439433"/>
            <a:ext cx="56166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1pPr>
            <a:lvl2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2pPr>
            <a:lvl3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3pPr>
            <a:lvl4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4pPr>
            <a:lvl5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5pPr>
            <a:lvl6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6pPr>
            <a:lvl7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7pPr>
            <a:lvl8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8pPr>
            <a:lvl9pPr eaLnBrk="0" fontAlgn="base" hangingPunct="0">
              <a:spcBef>
                <a:spcPct val="0"/>
              </a:spcBef>
              <a:spcAft>
                <a:spcPct val="0"/>
              </a:spcAft>
              <a:tabLst>
                <a:tab pos="977900" algn="l"/>
                <a:tab pos="1981200" algn="l"/>
                <a:tab pos="2844800" algn="l"/>
                <a:tab pos="3670300" algn="l"/>
                <a:tab pos="4038600" algn="l"/>
                <a:tab pos="4940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77900" algn="l"/>
                <a:tab pos="1981200" algn="l"/>
                <a:tab pos="2844800" algn="l"/>
                <a:tab pos="3670300" algn="l"/>
                <a:tab pos="4038600" algn="l"/>
                <a:tab pos="4940300" algn="l"/>
              </a:tabLs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ИНСТРУКЦИЯ ДЛЯ РУКОВОДИТЕЛЯ ИМИТАЦИОННОГО ППЭ</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77900" algn="l"/>
                <a:tab pos="1981200" algn="l"/>
                <a:tab pos="2844800" algn="l"/>
                <a:tab pos="3670300" algn="l"/>
                <a:tab pos="4038600" algn="l"/>
                <a:tab pos="4940300" algn="l"/>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7272276" y="45451"/>
            <a:ext cx="1549207" cy="369332"/>
          </a:xfrm>
          <a:prstGeom prst="rect">
            <a:avLst/>
          </a:prstGeom>
          <a:noFill/>
        </p:spPr>
        <p:txBody>
          <a:bodyPr wrap="none" rtlCol="0">
            <a:spAutoFit/>
          </a:bodyPr>
          <a:lstStyle/>
          <a:p>
            <a:r>
              <a:rPr lang="ru-RU" b="1" u="sng" dirty="0" smtClean="0">
                <a:solidFill>
                  <a:srgbClr val="FF0000"/>
                </a:solidFill>
              </a:rPr>
              <a:t>ИНСТРУКЦИИ</a:t>
            </a:r>
            <a:endParaRPr lang="ru-RU" b="1" u="sng" dirty="0">
              <a:solidFill>
                <a:srgbClr val="FF0000"/>
              </a:solidFill>
            </a:endParaRPr>
          </a:p>
        </p:txBody>
      </p:sp>
    </p:spTree>
    <p:extLst>
      <p:ext uri="{BB962C8B-B14F-4D97-AF65-F5344CB8AC3E}">
        <p14:creationId xmlns:p14="http://schemas.microsoft.com/office/powerpoint/2010/main" val="379868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13</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96928662"/>
              </p:ext>
            </p:extLst>
          </p:nvPr>
        </p:nvGraphicFramePr>
        <p:xfrm>
          <a:off x="0" y="-2"/>
          <a:ext cx="9108504" cy="6813378"/>
        </p:xfrm>
        <a:graphic>
          <a:graphicData uri="http://schemas.openxmlformats.org/drawingml/2006/table">
            <a:tbl>
              <a:tblPr>
                <a:tableStyleId>{5C22544A-7EE6-4342-B048-85BDC9FD1C3A}</a:tableStyleId>
              </a:tblPr>
              <a:tblGrid>
                <a:gridCol w="407258"/>
                <a:gridCol w="4785507"/>
                <a:gridCol w="908088"/>
                <a:gridCol w="1372380"/>
                <a:gridCol w="1635271"/>
              </a:tblGrid>
              <a:tr h="857029">
                <a:tc gridSpan="5">
                  <a:txBody>
                    <a:bodyPr/>
                    <a:lstStyle/>
                    <a:p>
                      <a:pPr algn="ctr" fontAlgn="auto">
                        <a:spcAft>
                          <a:spcPts val="0"/>
                        </a:spcAft>
                      </a:pPr>
                      <a:r>
                        <a:rPr lang="ru-RU" sz="1800" b="1" dirty="0">
                          <a:effectLst/>
                        </a:rPr>
                        <a:t>Перечень </a:t>
                      </a:r>
                      <a:r>
                        <a:rPr lang="ru-RU" sz="1800" b="1" dirty="0" err="1">
                          <a:effectLst/>
                        </a:rPr>
                        <a:t>бейджей</a:t>
                      </a:r>
                      <a:r>
                        <a:rPr lang="ru-RU" sz="1800" b="1" dirty="0">
                          <a:effectLst/>
                        </a:rPr>
                        <a:t> для имитационных ППЭ</a:t>
                      </a:r>
                      <a:endParaRPr lang="ru-RU" sz="1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6962">
                <a:tc>
                  <a:txBody>
                    <a:bodyPr/>
                    <a:lstStyle/>
                    <a:p>
                      <a:pPr algn="ctr" fontAlgn="auto">
                        <a:spcAft>
                          <a:spcPts val="0"/>
                        </a:spcAft>
                      </a:pPr>
                      <a:r>
                        <a:rPr lang="ru-RU" sz="1800">
                          <a:effectLst/>
                        </a:rPr>
                        <a:t>№</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наименование</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размер, см</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кол-во штук</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примечание</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191">
                <a:tc gridSpan="5">
                  <a:txBody>
                    <a:bodyPr/>
                    <a:lstStyle/>
                    <a:p>
                      <a:pPr algn="ctr" fontAlgn="auto">
                        <a:spcAft>
                          <a:spcPts val="0"/>
                        </a:spcAft>
                      </a:pPr>
                      <a:r>
                        <a:rPr lang="ru-RU" sz="1800" b="1" dirty="0">
                          <a:solidFill>
                            <a:srgbClr val="FF0000"/>
                          </a:solidFill>
                          <a:effectLst/>
                        </a:rPr>
                        <a:t>комплект из 4 единиц</a:t>
                      </a:r>
                      <a:endParaRPr lang="ru-RU"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5623">
                <a:tc>
                  <a:txBody>
                    <a:bodyPr/>
                    <a:lstStyle/>
                    <a:p>
                      <a:pPr algn="ctr" fontAlgn="auto">
                        <a:spcAft>
                          <a:spcPts val="0"/>
                        </a:spcAft>
                      </a:pPr>
                      <a:r>
                        <a:rPr lang="ru-RU" sz="1800">
                          <a:effectLst/>
                        </a:rPr>
                        <a:t>1</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800">
                          <a:effectLst/>
                        </a:rPr>
                        <a:t>Руководитель имитационного ППЭ</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auto">
                        <a:spcAft>
                          <a:spcPts val="0"/>
                        </a:spcAft>
                      </a:pPr>
                      <a:r>
                        <a:rPr lang="ru-RU" sz="1800">
                          <a:effectLst/>
                        </a:rPr>
                        <a:t>9 х 5,5</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auto">
                        <a:spcAft>
                          <a:spcPts val="0"/>
                        </a:spcAft>
                      </a:pPr>
                      <a:r>
                        <a:rPr lang="ru-RU" sz="1800">
                          <a:effectLst/>
                        </a:rPr>
                        <a:t>к-во имитационных ППЭ </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auto">
                        <a:spcAft>
                          <a:spcPts val="0"/>
                        </a:spcAft>
                      </a:pPr>
                      <a:r>
                        <a:rPr lang="ru-RU" sz="1800" dirty="0">
                          <a:effectLst/>
                        </a:rPr>
                        <a:t>согласно логистики по зонам ответственности школы</a:t>
                      </a:r>
                      <a:endParaRPr lang="ru-RU"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623">
                <a:tc>
                  <a:txBody>
                    <a:bodyPr/>
                    <a:lstStyle/>
                    <a:p>
                      <a:pPr algn="ctr" fontAlgn="auto">
                        <a:spcAft>
                          <a:spcPts val="0"/>
                        </a:spcAft>
                      </a:pPr>
                      <a:r>
                        <a:rPr lang="ru-RU" sz="1800">
                          <a:effectLst/>
                        </a:rPr>
                        <a:t>2</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800">
                          <a:effectLst/>
                        </a:rPr>
                        <a:t>Помощник руководителя имитационного ППЭ</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685623">
                <a:tc>
                  <a:txBody>
                    <a:bodyPr/>
                    <a:lstStyle/>
                    <a:p>
                      <a:pPr algn="ctr" fontAlgn="auto">
                        <a:spcAft>
                          <a:spcPts val="0"/>
                        </a:spcAft>
                      </a:pPr>
                      <a:r>
                        <a:rPr lang="ru-RU" sz="1800">
                          <a:effectLst/>
                        </a:rPr>
                        <a:t>3</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800">
                          <a:effectLst/>
                        </a:rPr>
                        <a:t>Организатор вне аудитории имитационного ППЭ</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685623">
                <a:tc>
                  <a:txBody>
                    <a:bodyPr/>
                    <a:lstStyle/>
                    <a:p>
                      <a:pPr algn="ctr" fontAlgn="auto">
                        <a:spcAft>
                          <a:spcPts val="0"/>
                        </a:spcAft>
                      </a:pPr>
                      <a:r>
                        <a:rPr lang="ru-RU" sz="1800">
                          <a:effectLst/>
                        </a:rPr>
                        <a:t>4</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800">
                          <a:effectLst/>
                        </a:rPr>
                        <a:t>Технический специалист имитационного ППЭ</a:t>
                      </a:r>
                      <a:endParaRPr lang="ru-RU"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1142704">
                <a:tc>
                  <a:txBody>
                    <a:bodyPr/>
                    <a:lstStyle/>
                    <a:p>
                      <a:pPr algn="ctr" fontAlgn="auto">
                        <a:spcAft>
                          <a:spcPts val="0"/>
                        </a:spcAft>
                      </a:pPr>
                      <a:r>
                        <a:rPr lang="ru-RU" sz="1800">
                          <a:effectLst/>
                        </a:rPr>
                        <a:t>5</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800">
                          <a:effectLst/>
                        </a:rPr>
                        <a:t>Организатор в аудитории имитационного ППЭ</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a:effectLst/>
                        </a:rPr>
                        <a:t>9 х 5,5</a:t>
                      </a:r>
                      <a:endParaRPr lang="ru-RU"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800" dirty="0">
                          <a:effectLst/>
                        </a:rPr>
                        <a:t>к-во ауд. х на 2 чел. </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r>
            </a:tbl>
          </a:graphicData>
        </a:graphic>
      </p:graphicFrame>
    </p:spTree>
    <p:extLst>
      <p:ext uri="{BB962C8B-B14F-4D97-AF65-F5344CB8AC3E}">
        <p14:creationId xmlns:p14="http://schemas.microsoft.com/office/powerpoint/2010/main" val="356777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14</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860693163"/>
              </p:ext>
            </p:extLst>
          </p:nvPr>
        </p:nvGraphicFramePr>
        <p:xfrm>
          <a:off x="179512" y="188640"/>
          <a:ext cx="8964487" cy="5760639"/>
        </p:xfrm>
        <a:graphic>
          <a:graphicData uri="http://schemas.openxmlformats.org/drawingml/2006/table">
            <a:tbl>
              <a:tblPr>
                <a:tableStyleId>{5C22544A-7EE6-4342-B048-85BDC9FD1C3A}</a:tableStyleId>
              </a:tblPr>
              <a:tblGrid>
                <a:gridCol w="507011"/>
                <a:gridCol w="4586705"/>
                <a:gridCol w="979057"/>
                <a:gridCol w="891641"/>
                <a:gridCol w="2000073"/>
              </a:tblGrid>
              <a:tr h="813905">
                <a:tc gridSpan="5">
                  <a:txBody>
                    <a:bodyPr/>
                    <a:lstStyle/>
                    <a:p>
                      <a:pPr algn="ctr" fontAlgn="auto">
                        <a:spcAft>
                          <a:spcPts val="0"/>
                        </a:spcAft>
                      </a:pPr>
                      <a:r>
                        <a:rPr lang="ru-RU" sz="1600" b="1" dirty="0">
                          <a:effectLst/>
                        </a:rPr>
                        <a:t>Перечень памяток для имитационных ППЭ</a:t>
                      </a:r>
                      <a:endParaRPr lang="ru-RU" sz="16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85207">
                <a:tc>
                  <a:txBody>
                    <a:bodyPr/>
                    <a:lstStyle/>
                    <a:p>
                      <a:pPr algn="ctr" fontAlgn="auto">
                        <a:spcAft>
                          <a:spcPts val="0"/>
                        </a:spcAft>
                      </a:pPr>
                      <a:r>
                        <a:rPr lang="ru-RU" sz="1600">
                          <a:effectLst/>
                        </a:rPr>
                        <a:t>№</a:t>
                      </a:r>
                      <a:endParaRPr lang="ru-RU"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600">
                          <a:effectLst/>
                        </a:rPr>
                        <a:t>наименование</a:t>
                      </a:r>
                      <a:endParaRPr lang="ru-RU"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600">
                          <a:effectLst/>
                        </a:rPr>
                        <a:t>размер</a:t>
                      </a:r>
                      <a:endParaRPr lang="ru-RU"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600">
                          <a:effectLst/>
                        </a:rPr>
                        <a:t>кол-во штук</a:t>
                      </a:r>
                      <a:endParaRPr lang="ru-RU"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600">
                          <a:effectLst/>
                        </a:rPr>
                        <a:t>формат</a:t>
                      </a:r>
                      <a:endParaRPr lang="ru-RU"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864">
                <a:tc>
                  <a:txBody>
                    <a:bodyPr/>
                    <a:lstStyle/>
                    <a:p>
                      <a:pPr algn="ctr" fontAlgn="auto">
                        <a:spcAft>
                          <a:spcPts val="0"/>
                        </a:spcAft>
                      </a:pPr>
                      <a:r>
                        <a:rPr lang="ru-RU" sz="1600">
                          <a:effectLst/>
                        </a:rPr>
                        <a:t>1</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600">
                          <a:effectLst/>
                        </a:rPr>
                        <a:t>Четыре совета по подготовке к ЕГЭ</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auto">
                        <a:spcAft>
                          <a:spcPts val="0"/>
                        </a:spcAft>
                      </a:pPr>
                      <a:r>
                        <a:rPr lang="ru-RU" sz="1600">
                          <a:effectLst/>
                        </a:rPr>
                        <a:t>А5</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auto">
                        <a:spcAft>
                          <a:spcPts val="0"/>
                        </a:spcAft>
                      </a:pPr>
                      <a:r>
                        <a:rPr lang="ru-RU" sz="1600">
                          <a:effectLst/>
                        </a:rPr>
                        <a:t>к-во ауд. х на 20 чел. в каждой </a:t>
                      </a:r>
                      <a:endParaRPr lang="ru-RU"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auto">
                        <a:spcAft>
                          <a:spcPts val="0"/>
                        </a:spcAft>
                      </a:pPr>
                      <a:r>
                        <a:rPr lang="ru-RU" sz="1600">
                          <a:effectLst/>
                        </a:rPr>
                        <a:t>буклет-раскладушка</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3727">
                <a:tc>
                  <a:txBody>
                    <a:bodyPr/>
                    <a:lstStyle/>
                    <a:p>
                      <a:pPr algn="ctr" fontAlgn="auto">
                        <a:spcAft>
                          <a:spcPts val="0"/>
                        </a:spcAft>
                      </a:pPr>
                      <a:r>
                        <a:rPr lang="ru-RU" sz="1600">
                          <a:effectLst/>
                        </a:rPr>
                        <a:t>2</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600">
                          <a:effectLst/>
                        </a:rPr>
                        <a:t>Как подготовиться к ЕГЭ/ОГЭ (обзор популярных Интернет-ресурсов)</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596864">
                <a:tc>
                  <a:txBody>
                    <a:bodyPr/>
                    <a:lstStyle/>
                    <a:p>
                      <a:pPr algn="ctr" fontAlgn="auto">
                        <a:spcAft>
                          <a:spcPts val="0"/>
                        </a:spcAft>
                      </a:pPr>
                      <a:r>
                        <a:rPr lang="ru-RU" sz="1600">
                          <a:effectLst/>
                        </a:rPr>
                        <a:t>3</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600">
                          <a:effectLst/>
                        </a:rPr>
                        <a:t>Памятка для выпускников и их родителей</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596864">
                <a:tc>
                  <a:txBody>
                    <a:bodyPr/>
                    <a:lstStyle/>
                    <a:p>
                      <a:pPr algn="ctr" fontAlgn="auto">
                        <a:spcAft>
                          <a:spcPts val="0"/>
                        </a:spcAft>
                      </a:pPr>
                      <a:r>
                        <a:rPr lang="ru-RU" sz="1600">
                          <a:effectLst/>
                        </a:rPr>
                        <a:t>4</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600" dirty="0">
                          <a:effectLst/>
                        </a:rPr>
                        <a:t>Советы </a:t>
                      </a:r>
                      <a:r>
                        <a:rPr lang="ru-RU" sz="1600" dirty="0" smtClean="0">
                          <a:effectLst/>
                        </a:rPr>
                        <a:t>психолога/</a:t>
                      </a:r>
                      <a:endParaRPr lang="ru-RU"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877208">
                <a:tc>
                  <a:txBody>
                    <a:bodyPr/>
                    <a:lstStyle/>
                    <a:p>
                      <a:pPr algn="ctr" fontAlgn="auto">
                        <a:spcAft>
                          <a:spcPts val="0"/>
                        </a:spcAft>
                      </a:pPr>
                      <a:r>
                        <a:rPr lang="ru-RU" sz="1600">
                          <a:effectLst/>
                        </a:rPr>
                        <a:t>5</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600">
                          <a:effectLst/>
                        </a:rPr>
                        <a:t>Сертификат для родителей</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600">
                          <a:effectLst/>
                        </a:rPr>
                        <a:t>А5</a:t>
                      </a:r>
                      <a:endParaRPr lang="ru-RU"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auto">
                        <a:spcAft>
                          <a:spcPts val="0"/>
                        </a:spcAft>
                      </a:pPr>
                      <a:r>
                        <a:rPr lang="ru-RU" sz="1600" dirty="0">
                          <a:effectLst/>
                        </a:rPr>
                        <a:t>двусторонний лист</a:t>
                      </a:r>
                      <a:endParaRPr lang="ru-RU"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851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15</a:t>
            </a:fld>
            <a:endParaRPr lang="ru-RU"/>
          </a:p>
        </p:txBody>
      </p:sp>
      <p:sp>
        <p:nvSpPr>
          <p:cNvPr id="4" name="Прямоугольник 3"/>
          <p:cNvSpPr/>
          <p:nvPr/>
        </p:nvSpPr>
        <p:spPr>
          <a:xfrm>
            <a:off x="163061" y="116615"/>
            <a:ext cx="3744416" cy="1938992"/>
          </a:xfrm>
          <a:prstGeom prst="rect">
            <a:avLst/>
          </a:prstGeom>
          <a:solidFill>
            <a:schemeClr val="accent5">
              <a:lumMod val="20000"/>
              <a:lumOff val="80000"/>
            </a:schemeClr>
          </a:solidFill>
          <a:ln w="28575">
            <a:solidFill>
              <a:schemeClr val="tx1"/>
            </a:solidFill>
          </a:ln>
        </p:spPr>
        <p:txBody>
          <a:bodyPr wrap="square">
            <a:spAutoFit/>
          </a:bodyPr>
          <a:lstStyle/>
          <a:p>
            <a:r>
              <a:rPr lang="ru-RU" sz="2400" b="1" dirty="0" smtClean="0">
                <a:solidFill>
                  <a:srgbClr val="0074DE"/>
                </a:solidFill>
                <a:latin typeface="Arial-BoldMT"/>
              </a:rPr>
              <a:t>ПАМЯТКА</a:t>
            </a:r>
            <a:endParaRPr lang="ru-RU" sz="2400" b="1" dirty="0">
              <a:solidFill>
                <a:srgbClr val="0074DE"/>
              </a:solidFill>
              <a:latin typeface="Arial-BoldMT"/>
            </a:endParaRPr>
          </a:p>
          <a:p>
            <a:r>
              <a:rPr lang="ru-RU" sz="2400" b="1" dirty="0">
                <a:solidFill>
                  <a:srgbClr val="0074DE"/>
                </a:solidFill>
                <a:latin typeface="Arial-BoldMT"/>
              </a:rPr>
              <a:t>ДЛЯ ВЫПУСКНИКОВ</a:t>
            </a:r>
          </a:p>
          <a:p>
            <a:r>
              <a:rPr lang="ru-RU" sz="2400" b="1" dirty="0">
                <a:solidFill>
                  <a:srgbClr val="0074DE"/>
                </a:solidFill>
                <a:latin typeface="Arial-BoldMT"/>
              </a:rPr>
              <a:t>И ИХ РОДИТЕЛЕЙ</a:t>
            </a:r>
          </a:p>
          <a:p>
            <a:r>
              <a:rPr lang="en-US" sz="2400" b="1" dirty="0" smtClean="0">
                <a:solidFill>
                  <a:srgbClr val="DA0000"/>
                </a:solidFill>
                <a:latin typeface="Arial-BoldMT"/>
              </a:rPr>
              <a:t>VII </a:t>
            </a:r>
            <a:r>
              <a:rPr lang="ru-RU" sz="2400" b="1" dirty="0">
                <a:solidFill>
                  <a:srgbClr val="DA0000"/>
                </a:solidFill>
                <a:latin typeface="Arial-BoldMT"/>
              </a:rPr>
              <a:t>Областной форум</a:t>
            </a:r>
          </a:p>
          <a:p>
            <a:r>
              <a:rPr lang="ru-RU" sz="2400" b="1" dirty="0">
                <a:solidFill>
                  <a:srgbClr val="DA0000"/>
                </a:solidFill>
                <a:latin typeface="Arial-BoldMT"/>
              </a:rPr>
              <a:t>«Большая перемена»</a:t>
            </a:r>
            <a:endParaRPr lang="ru-RU" sz="2400" dirty="0"/>
          </a:p>
        </p:txBody>
      </p:sp>
      <p:sp>
        <p:nvSpPr>
          <p:cNvPr id="5" name="Прямоугольник 4"/>
          <p:cNvSpPr/>
          <p:nvPr/>
        </p:nvSpPr>
        <p:spPr>
          <a:xfrm>
            <a:off x="5220072" y="116615"/>
            <a:ext cx="3744416" cy="3046988"/>
          </a:xfrm>
          <a:prstGeom prst="rect">
            <a:avLst/>
          </a:prstGeom>
          <a:solidFill>
            <a:schemeClr val="accent5">
              <a:lumMod val="20000"/>
              <a:lumOff val="80000"/>
            </a:schemeClr>
          </a:solidFill>
          <a:ln w="28575">
            <a:solidFill>
              <a:schemeClr val="tx1"/>
            </a:solidFill>
          </a:ln>
        </p:spPr>
        <p:txBody>
          <a:bodyPr wrap="square">
            <a:spAutoFit/>
          </a:bodyPr>
          <a:lstStyle/>
          <a:p>
            <a:r>
              <a:rPr lang="ru-RU" sz="2400" b="1" dirty="0" smtClean="0">
                <a:solidFill>
                  <a:srgbClr val="006CA7"/>
                </a:solidFill>
                <a:latin typeface="Arial" panose="020B0604020202020204" pitchFamily="34" charset="0"/>
              </a:rPr>
              <a:t>ПОДГОТОВКА К ЭКЗАМЕНАМ С ПОМОЩЬЮ ВЕБ-ПЛАТФОРМ </a:t>
            </a:r>
          </a:p>
          <a:p>
            <a:endParaRPr lang="ru-RU" sz="2400" b="1" dirty="0" smtClean="0">
              <a:solidFill>
                <a:srgbClr val="006CA7"/>
              </a:solidFill>
              <a:latin typeface="Arial" panose="020B0604020202020204" pitchFamily="34" charset="0"/>
            </a:endParaRPr>
          </a:p>
          <a:p>
            <a:r>
              <a:rPr lang="en-US" sz="2400" b="1" dirty="0" smtClean="0">
                <a:solidFill>
                  <a:srgbClr val="DA0000"/>
                </a:solidFill>
                <a:latin typeface="Arial-BoldMT"/>
              </a:rPr>
              <a:t>VII </a:t>
            </a:r>
            <a:r>
              <a:rPr lang="ru-RU" sz="2400" b="1" dirty="0" smtClean="0">
                <a:solidFill>
                  <a:srgbClr val="DA0000"/>
                </a:solidFill>
                <a:latin typeface="Arial-BoldMT"/>
              </a:rPr>
              <a:t>Областной форум</a:t>
            </a:r>
          </a:p>
          <a:p>
            <a:r>
              <a:rPr lang="ru-RU" sz="2400" b="1" dirty="0" smtClean="0">
                <a:solidFill>
                  <a:srgbClr val="DA0000"/>
                </a:solidFill>
                <a:latin typeface="Arial-BoldMT"/>
              </a:rPr>
              <a:t>«Большая перемена»</a:t>
            </a:r>
            <a:endParaRPr lang="ru-RU" sz="2400" dirty="0" smtClean="0"/>
          </a:p>
          <a:p>
            <a:endParaRPr lang="ru-RU" sz="2400" dirty="0"/>
          </a:p>
        </p:txBody>
      </p:sp>
      <p:sp>
        <p:nvSpPr>
          <p:cNvPr id="6" name="TextBox 5"/>
          <p:cNvSpPr txBox="1"/>
          <p:nvPr/>
        </p:nvSpPr>
        <p:spPr>
          <a:xfrm>
            <a:off x="181958" y="2636912"/>
            <a:ext cx="3725520" cy="3724096"/>
          </a:xfrm>
          <a:prstGeom prst="rect">
            <a:avLst/>
          </a:prstGeom>
          <a:solidFill>
            <a:schemeClr val="accent5">
              <a:lumMod val="20000"/>
              <a:lumOff val="80000"/>
            </a:schemeClr>
          </a:solidFill>
          <a:ln w="28575">
            <a:solidFill>
              <a:schemeClr val="tx1"/>
            </a:solidFill>
          </a:ln>
        </p:spPr>
        <p:txBody>
          <a:bodyPr wrap="square" rtlCol="0">
            <a:spAutoFit/>
          </a:bodyPr>
          <a:lstStyle/>
          <a:p>
            <a:r>
              <a:rPr lang="ru-RU" sz="2400" b="1" dirty="0">
                <a:solidFill>
                  <a:srgbClr val="006CA7"/>
                </a:solidFill>
                <a:latin typeface="Arial" panose="020B0604020202020204" pitchFamily="34" charset="0"/>
              </a:rPr>
              <a:t>РЕКОМЕНДАЦИИ</a:t>
            </a:r>
          </a:p>
          <a:p>
            <a:r>
              <a:rPr lang="ru-RU" sz="2400" b="1" dirty="0" smtClean="0">
                <a:solidFill>
                  <a:srgbClr val="006CA7"/>
                </a:solidFill>
                <a:latin typeface="Arial" panose="020B0604020202020204" pitchFamily="34" charset="0"/>
              </a:rPr>
              <a:t>РОДИТЕЛЯМ</a:t>
            </a:r>
          </a:p>
          <a:p>
            <a:r>
              <a:rPr lang="en-US" sz="2400" b="1" dirty="0">
                <a:solidFill>
                  <a:srgbClr val="DA0000"/>
                </a:solidFill>
                <a:latin typeface="Arial-BoldMT"/>
              </a:rPr>
              <a:t>VII </a:t>
            </a:r>
            <a:r>
              <a:rPr lang="ru-RU" sz="2400" b="1" dirty="0">
                <a:solidFill>
                  <a:srgbClr val="DA0000"/>
                </a:solidFill>
                <a:latin typeface="Arial-BoldMT"/>
              </a:rPr>
              <a:t>Областной форум</a:t>
            </a:r>
          </a:p>
          <a:p>
            <a:r>
              <a:rPr lang="ru-RU" sz="2400" b="1" dirty="0">
                <a:solidFill>
                  <a:srgbClr val="DA0000"/>
                </a:solidFill>
                <a:latin typeface="Arial-BoldMT"/>
              </a:rPr>
              <a:t>«Большая перемена</a:t>
            </a:r>
            <a:r>
              <a:rPr lang="ru-RU" sz="2400" b="1" dirty="0" smtClean="0">
                <a:solidFill>
                  <a:srgbClr val="DA0000"/>
                </a:solidFill>
                <a:latin typeface="Arial-BoldMT"/>
              </a:rPr>
              <a:t>»</a:t>
            </a:r>
          </a:p>
          <a:p>
            <a:r>
              <a:rPr lang="ru-RU" b="1" dirty="0" smtClean="0">
                <a:solidFill>
                  <a:srgbClr val="0070C0"/>
                </a:solidFill>
              </a:rPr>
              <a:t>СОВЕТЫ</a:t>
            </a:r>
            <a:endParaRPr lang="ru-RU" b="1" dirty="0">
              <a:solidFill>
                <a:srgbClr val="0070C0"/>
              </a:solidFill>
            </a:endParaRPr>
          </a:p>
          <a:p>
            <a:r>
              <a:rPr lang="ru-RU" b="1" dirty="0">
                <a:solidFill>
                  <a:srgbClr val="0070C0"/>
                </a:solidFill>
              </a:rPr>
              <a:t>ПСИХОЛОГА</a:t>
            </a:r>
          </a:p>
          <a:p>
            <a:r>
              <a:rPr lang="ru-RU" sz="1600" dirty="0"/>
              <a:t>Взрослые имеют немало </a:t>
            </a:r>
            <a:r>
              <a:rPr lang="ru-RU" sz="1600" dirty="0" smtClean="0"/>
              <a:t>возможностей</a:t>
            </a:r>
            <a:r>
              <a:rPr lang="ru-RU" sz="1600" dirty="0"/>
              <a:t>, чтобы </a:t>
            </a:r>
            <a:r>
              <a:rPr lang="ru-RU" sz="1600" dirty="0" smtClean="0"/>
              <a:t>продемонстрировать </a:t>
            </a:r>
            <a:r>
              <a:rPr lang="ru-RU" sz="1600" dirty="0"/>
              <a:t>ребенку свое </a:t>
            </a:r>
            <a:r>
              <a:rPr lang="ru-RU" sz="1600" dirty="0" smtClean="0"/>
              <a:t>удовлетворение </a:t>
            </a:r>
            <a:r>
              <a:rPr lang="ru-RU" sz="1600" dirty="0"/>
              <a:t>от его достижений или усилий, научить справляться с различными задачами.</a:t>
            </a:r>
          </a:p>
          <a:p>
            <a:endParaRPr lang="ru-RU" sz="2400" b="1" dirty="0">
              <a:solidFill>
                <a:srgbClr val="006CA7"/>
              </a:solidFill>
              <a:latin typeface="Arial" panose="020B0604020202020204" pitchFamily="34" charset="0"/>
            </a:endParaRPr>
          </a:p>
        </p:txBody>
      </p:sp>
      <p:sp>
        <p:nvSpPr>
          <p:cNvPr id="7" name="TextBox 6"/>
          <p:cNvSpPr txBox="1"/>
          <p:nvPr/>
        </p:nvSpPr>
        <p:spPr>
          <a:xfrm>
            <a:off x="5148064" y="4127695"/>
            <a:ext cx="3744416" cy="2215991"/>
          </a:xfrm>
          <a:prstGeom prst="rect">
            <a:avLst/>
          </a:prstGeom>
          <a:solidFill>
            <a:schemeClr val="accent5">
              <a:lumMod val="20000"/>
              <a:lumOff val="80000"/>
            </a:schemeClr>
          </a:solidFill>
          <a:ln w="28575">
            <a:solidFill>
              <a:schemeClr val="tx1"/>
            </a:solidFill>
          </a:ln>
        </p:spPr>
        <p:txBody>
          <a:bodyPr wrap="square" rtlCol="0">
            <a:spAutoFit/>
          </a:bodyPr>
          <a:lstStyle/>
          <a:p>
            <a:r>
              <a:rPr lang="ru-RU" sz="2400" b="1" dirty="0">
                <a:solidFill>
                  <a:srgbClr val="006CA7"/>
                </a:solidFill>
                <a:latin typeface="Arial" panose="020B0604020202020204" pitchFamily="34" charset="0"/>
              </a:rPr>
              <a:t>ЧЕТЫРЕ СОВЕТА ПО ПОДГОТОВКЕ К </a:t>
            </a:r>
            <a:r>
              <a:rPr lang="ru-RU" sz="2400" b="1" dirty="0" smtClean="0">
                <a:solidFill>
                  <a:srgbClr val="006CA7"/>
                </a:solidFill>
                <a:latin typeface="Arial" panose="020B0604020202020204" pitchFamily="34" charset="0"/>
              </a:rPr>
              <a:t>ЕГЭ</a:t>
            </a:r>
          </a:p>
          <a:p>
            <a:endParaRPr lang="ru-RU" sz="2400" b="1" dirty="0">
              <a:solidFill>
                <a:srgbClr val="006CA7"/>
              </a:solidFill>
              <a:latin typeface="Arial" panose="020B0604020202020204" pitchFamily="34" charset="0"/>
            </a:endParaRPr>
          </a:p>
          <a:p>
            <a:r>
              <a:rPr lang="en-US" sz="2400" b="1" dirty="0">
                <a:solidFill>
                  <a:srgbClr val="DA0000"/>
                </a:solidFill>
                <a:latin typeface="Arial-BoldMT"/>
              </a:rPr>
              <a:t>VII </a:t>
            </a:r>
            <a:r>
              <a:rPr lang="ru-RU" sz="2400" b="1" dirty="0">
                <a:solidFill>
                  <a:srgbClr val="DA0000"/>
                </a:solidFill>
                <a:latin typeface="Arial-BoldMT"/>
              </a:rPr>
              <a:t>Областной форум</a:t>
            </a:r>
          </a:p>
          <a:p>
            <a:r>
              <a:rPr lang="ru-RU" sz="2400" b="1" dirty="0">
                <a:solidFill>
                  <a:srgbClr val="DA0000"/>
                </a:solidFill>
                <a:latin typeface="Arial-BoldMT"/>
              </a:rPr>
              <a:t>«Большая перемена»</a:t>
            </a:r>
          </a:p>
          <a:p>
            <a:endParaRPr lang="ru-RU" dirty="0"/>
          </a:p>
        </p:txBody>
      </p:sp>
    </p:spTree>
    <p:extLst>
      <p:ext uri="{BB962C8B-B14F-4D97-AF65-F5344CB8AC3E}">
        <p14:creationId xmlns:p14="http://schemas.microsoft.com/office/powerpoint/2010/main" val="58268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457200" y="785813"/>
            <a:ext cx="8229600" cy="5340350"/>
          </a:xfrm>
        </p:spPr>
        <p:txBody>
          <a:bodyPr>
            <a:normAutofit/>
          </a:bodyPr>
          <a:lstStyle/>
          <a:p>
            <a:pPr eaLnBrk="1" hangingPunct="1">
              <a:buFont typeface="Arial" panose="020B0604020202020204" pitchFamily="34" charset="0"/>
              <a:buChar char="•"/>
            </a:pPr>
            <a:r>
              <a:rPr lang="ru-RU" altLang="ru-RU" dirty="0" smtClean="0"/>
              <a:t>Что ППЭ получает от ЦОКО ТОГИРРО</a:t>
            </a:r>
            <a:r>
              <a:rPr lang="en-US" altLang="ru-RU" dirty="0" smtClean="0"/>
              <a:t>:</a:t>
            </a:r>
            <a:endParaRPr lang="ru-RU" altLang="ru-RU" dirty="0" smtClean="0"/>
          </a:p>
          <a:p>
            <a:pPr eaLnBrk="1" hangingPunct="1">
              <a:buFont typeface="Arial" panose="020B0604020202020204" pitchFamily="34" charset="0"/>
              <a:buChar char="•"/>
            </a:pPr>
            <a:r>
              <a:rPr lang="ru-RU" altLang="ru-RU" sz="2000" dirty="0" smtClean="0"/>
              <a:t>- экзаменационные комплекты (КИМ и бланки ответов) через МОУО в </a:t>
            </a:r>
            <a:r>
              <a:rPr lang="ru-RU" altLang="ru-RU" sz="2000" dirty="0" smtClean="0">
                <a:solidFill>
                  <a:srgbClr val="FF0000"/>
                </a:solidFill>
              </a:rPr>
              <a:t>электронном виде</a:t>
            </a:r>
            <a:r>
              <a:rPr lang="en-US" altLang="ru-RU" sz="2000" dirty="0" smtClean="0"/>
              <a:t>;</a:t>
            </a:r>
            <a:endParaRPr lang="ru-RU" altLang="ru-RU" sz="2000" dirty="0" smtClean="0"/>
          </a:p>
          <a:p>
            <a:pPr eaLnBrk="1" hangingPunct="1">
              <a:buFont typeface="Arial" panose="020B0604020202020204" pitchFamily="34" charset="0"/>
              <a:buChar char="•"/>
            </a:pPr>
            <a:r>
              <a:rPr lang="ru-RU" altLang="ru-RU" sz="2000" dirty="0" smtClean="0"/>
              <a:t>- аншлаги для обязательного размещения в ППЭ </a:t>
            </a:r>
            <a:br>
              <a:rPr lang="ru-RU" altLang="ru-RU" sz="2000" dirty="0" smtClean="0"/>
            </a:br>
            <a:r>
              <a:rPr lang="ru-RU" altLang="ru-RU" sz="2000" dirty="0" smtClean="0"/>
              <a:t>в </a:t>
            </a:r>
            <a:r>
              <a:rPr lang="ru-RU" altLang="ru-RU" sz="2000" dirty="0" smtClean="0">
                <a:solidFill>
                  <a:srgbClr val="FF0000"/>
                </a:solidFill>
              </a:rPr>
              <a:t>натуральном виде</a:t>
            </a:r>
            <a:r>
              <a:rPr lang="en-US" altLang="ru-RU" sz="2000" dirty="0" smtClean="0"/>
              <a:t>;</a:t>
            </a:r>
            <a:endParaRPr lang="ru-RU" altLang="ru-RU" sz="2000" dirty="0" smtClean="0"/>
          </a:p>
          <a:p>
            <a:pPr eaLnBrk="1" hangingPunct="1">
              <a:buFont typeface="Arial" panose="020B0604020202020204" pitchFamily="34" charset="0"/>
              <a:buChar char="•"/>
            </a:pPr>
            <a:r>
              <a:rPr lang="ru-RU" altLang="ru-RU" sz="2000" dirty="0" smtClean="0"/>
              <a:t>- инструкции для работников ППЭ в </a:t>
            </a:r>
            <a:r>
              <a:rPr lang="ru-RU" altLang="ru-RU" sz="2000" dirty="0" smtClean="0">
                <a:solidFill>
                  <a:srgbClr val="FF0000"/>
                </a:solidFill>
              </a:rPr>
              <a:t>натуральном виде</a:t>
            </a:r>
            <a:r>
              <a:rPr lang="en-US" altLang="ru-RU" sz="2000" dirty="0" smtClean="0"/>
              <a:t>;</a:t>
            </a:r>
            <a:endParaRPr lang="ru-RU" altLang="ru-RU" sz="2000" dirty="0" smtClean="0"/>
          </a:p>
          <a:p>
            <a:pPr eaLnBrk="1" hangingPunct="1">
              <a:buFont typeface="Arial" panose="020B0604020202020204" pitchFamily="34" charset="0"/>
              <a:buChar char="•"/>
            </a:pPr>
            <a:r>
              <a:rPr lang="ru-RU" altLang="ru-RU" sz="2000" dirty="0" smtClean="0"/>
              <a:t>- примерный перечень документов, удостоверяющих личность участника ЕГЭ в натуральном виде</a:t>
            </a:r>
            <a:r>
              <a:rPr lang="en-US" altLang="ru-RU" sz="2000" dirty="0" smtClean="0"/>
              <a:t>;</a:t>
            </a:r>
            <a:endParaRPr lang="ru-RU" altLang="ru-RU" sz="2000" dirty="0" smtClean="0"/>
          </a:p>
          <a:p>
            <a:pPr eaLnBrk="1" hangingPunct="1">
              <a:buFont typeface="Arial" panose="020B0604020202020204" pitchFamily="34" charset="0"/>
              <a:buChar char="•"/>
            </a:pPr>
            <a:r>
              <a:rPr lang="ru-RU" altLang="ru-RU" sz="2000" dirty="0" smtClean="0"/>
              <a:t>На каждого родителя</a:t>
            </a:r>
            <a:r>
              <a:rPr lang="en-US" altLang="ru-RU" sz="2000" dirty="0" smtClean="0"/>
              <a:t>:</a:t>
            </a:r>
            <a:endParaRPr lang="ru-RU" altLang="ru-RU" sz="2000" dirty="0" smtClean="0"/>
          </a:p>
          <a:p>
            <a:pPr eaLnBrk="1" hangingPunct="1">
              <a:spcBef>
                <a:spcPct val="0"/>
              </a:spcBef>
              <a:buFont typeface="Arial" panose="020B0604020202020204" pitchFamily="34" charset="0"/>
              <a:buChar char="•"/>
            </a:pPr>
            <a:r>
              <a:rPr lang="ru-RU" altLang="ru-RU" sz="2000" dirty="0" smtClean="0"/>
              <a:t>- 4 памятки и сертификат (для выпускников и их родителей</a:t>
            </a:r>
            <a:r>
              <a:rPr lang="en-US" altLang="ru-RU" sz="2000" dirty="0" smtClean="0"/>
              <a:t>;</a:t>
            </a:r>
            <a:r>
              <a:rPr lang="ru-RU" altLang="ru-RU" sz="2000" dirty="0" smtClean="0"/>
              <a:t> подготовка к экзаменам с помощью </a:t>
            </a:r>
            <a:r>
              <a:rPr lang="ru-RU" altLang="ru-RU" sz="2000" dirty="0" err="1" smtClean="0"/>
              <a:t>вэб</a:t>
            </a:r>
            <a:r>
              <a:rPr lang="ru-RU" altLang="ru-RU" sz="2000" dirty="0" smtClean="0"/>
              <a:t>-платформы</a:t>
            </a:r>
            <a:r>
              <a:rPr lang="en-US" altLang="ru-RU" sz="2000" dirty="0" smtClean="0"/>
              <a:t>;</a:t>
            </a:r>
            <a:r>
              <a:rPr lang="ru-RU" altLang="ru-RU" sz="2000" dirty="0" smtClean="0"/>
              <a:t> советы психолога</a:t>
            </a:r>
            <a:r>
              <a:rPr lang="en-US" altLang="ru-RU" sz="2000" dirty="0" smtClean="0"/>
              <a:t>;</a:t>
            </a:r>
            <a:r>
              <a:rPr lang="ru-RU" altLang="ru-RU" sz="2000" dirty="0" smtClean="0"/>
              <a:t> четыре совета по подготовке к ЕГЭ</a:t>
            </a:r>
            <a:r>
              <a:rPr lang="en-US" altLang="ru-RU" sz="2000" dirty="0" smtClean="0"/>
              <a:t>;</a:t>
            </a:r>
            <a:r>
              <a:rPr lang="ru-RU" altLang="ru-RU" sz="2000" dirty="0" smtClean="0"/>
              <a:t> сертификат  </a:t>
            </a:r>
            <a:br>
              <a:rPr lang="ru-RU" altLang="ru-RU" sz="2000" dirty="0" smtClean="0"/>
            </a:br>
            <a:r>
              <a:rPr lang="ru-RU" altLang="ru-RU" sz="2000" dirty="0" smtClean="0"/>
              <a:t>об успешном прохождении имитационного экзамена) </a:t>
            </a:r>
            <a:br>
              <a:rPr lang="ru-RU" altLang="ru-RU" sz="2000" dirty="0" smtClean="0"/>
            </a:br>
            <a:r>
              <a:rPr lang="ru-RU" altLang="ru-RU" sz="2000" dirty="0" smtClean="0"/>
              <a:t>в </a:t>
            </a:r>
            <a:r>
              <a:rPr lang="ru-RU" altLang="ru-RU" sz="2000" dirty="0" smtClean="0">
                <a:solidFill>
                  <a:srgbClr val="FF0000"/>
                </a:solidFill>
              </a:rPr>
              <a:t>натуральном виде</a:t>
            </a:r>
            <a:r>
              <a:rPr lang="en-US" altLang="ru-RU" sz="2000" dirty="0" smtClean="0"/>
              <a:t>.</a:t>
            </a:r>
            <a:endParaRPr lang="ru-RU" altLang="ru-RU" sz="2000" dirty="0" smtClean="0"/>
          </a:p>
          <a:p>
            <a:pPr eaLnBrk="1" hangingPunct="1">
              <a:buFont typeface="Arial" panose="020B0604020202020204" pitchFamily="34" charset="0"/>
              <a:buChar char="•"/>
            </a:pPr>
            <a:endParaRPr lang="ru-RU" altLang="ru-RU" dirty="0" smtClean="0"/>
          </a:p>
          <a:p>
            <a:pPr eaLnBrk="1" hangingPunct="1">
              <a:buFont typeface="Arial" panose="020B0604020202020204" pitchFamily="34" charset="0"/>
              <a:buChar char="•"/>
            </a:pPr>
            <a:endParaRPr lang="ru-RU" altLang="ru-RU" dirty="0" smtClean="0"/>
          </a:p>
        </p:txBody>
      </p:sp>
    </p:spTree>
    <p:extLst>
      <p:ext uri="{BB962C8B-B14F-4D97-AF65-F5344CB8AC3E}">
        <p14:creationId xmlns:p14="http://schemas.microsoft.com/office/powerpoint/2010/main" val="256670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457200" y="620713"/>
            <a:ext cx="8229600" cy="5880100"/>
          </a:xfrm>
        </p:spPr>
        <p:txBody>
          <a:bodyPr/>
          <a:lstStyle/>
          <a:p>
            <a:pPr eaLnBrk="1" hangingPunct="1">
              <a:buFont typeface="Arial" panose="020B0604020202020204" pitchFamily="34" charset="0"/>
              <a:buChar char="•"/>
            </a:pPr>
            <a:r>
              <a:rPr lang="ru-RU" altLang="ru-RU" dirty="0" smtClean="0">
                <a:solidFill>
                  <a:srgbClr val="00B0F0"/>
                </a:solidFill>
              </a:rPr>
              <a:t>Кто находится в ППЭ</a:t>
            </a:r>
            <a:r>
              <a:rPr lang="en-US" altLang="ru-RU" dirty="0" smtClean="0">
                <a:solidFill>
                  <a:srgbClr val="00B0F0"/>
                </a:solidFill>
              </a:rPr>
              <a:t>:</a:t>
            </a:r>
            <a:endParaRPr lang="ru-RU" altLang="ru-RU" dirty="0" smtClean="0">
              <a:solidFill>
                <a:srgbClr val="00B0F0"/>
              </a:solidFill>
            </a:endParaRPr>
          </a:p>
          <a:p>
            <a:pPr algn="just" eaLnBrk="1" hangingPunct="1">
              <a:buFont typeface="Arial" panose="020B0604020202020204" pitchFamily="34" charset="0"/>
              <a:buChar char="•"/>
            </a:pPr>
            <a:r>
              <a:rPr lang="ru-RU" altLang="ru-RU" sz="2400" dirty="0" smtClean="0"/>
              <a:t>- руководитель ППЭ</a:t>
            </a:r>
          </a:p>
          <a:p>
            <a:pPr algn="just" eaLnBrk="1" hangingPunct="1">
              <a:buFont typeface="Arial" panose="020B0604020202020204" pitchFamily="34" charset="0"/>
              <a:buChar char="•"/>
            </a:pPr>
            <a:r>
              <a:rPr lang="ru-RU" altLang="ru-RU" sz="2400" dirty="0" smtClean="0"/>
              <a:t>- помощник руководителя ППЭ (при необходимости)</a:t>
            </a:r>
          </a:p>
          <a:p>
            <a:pPr algn="just" eaLnBrk="1" hangingPunct="1">
              <a:buFont typeface="Arial" panose="020B0604020202020204" pitchFamily="34" charset="0"/>
              <a:buChar char="•"/>
            </a:pPr>
            <a:r>
              <a:rPr lang="ru-RU" altLang="ru-RU" sz="2400" dirty="0" smtClean="0"/>
              <a:t>- организаторы в аудитории</a:t>
            </a:r>
            <a:r>
              <a:rPr lang="ru-RU" altLang="ru-RU" sz="2400" baseline="30000" dirty="0" smtClean="0"/>
              <a:t>1</a:t>
            </a:r>
            <a:r>
              <a:rPr lang="ru-RU" altLang="ru-RU" sz="2400" dirty="0" smtClean="0"/>
              <a:t> (не менее двух в каждой аудитории)</a:t>
            </a:r>
          </a:p>
          <a:p>
            <a:pPr algn="just" eaLnBrk="1" hangingPunct="1">
              <a:buFont typeface="Arial" panose="020B0604020202020204" pitchFamily="34" charset="0"/>
              <a:buChar char="•"/>
            </a:pPr>
            <a:r>
              <a:rPr lang="ru-RU" altLang="ru-RU" sz="2400" dirty="0" smtClean="0"/>
              <a:t>- организаторы вне аудитории (дежурные)  - количество дежурных зависит от логистики ППЭ, </a:t>
            </a:r>
            <a:br>
              <a:rPr lang="ru-RU" altLang="ru-RU" sz="2400" dirty="0" smtClean="0"/>
            </a:br>
            <a:r>
              <a:rPr lang="ru-RU" altLang="ru-RU" sz="2400" dirty="0" smtClean="0"/>
              <a:t>но на пунктах пропуска №1 и №2 всегда должен быть хотя бы один дежурный</a:t>
            </a:r>
          </a:p>
          <a:p>
            <a:pPr algn="just" eaLnBrk="1" hangingPunct="1">
              <a:buFont typeface="Arial" panose="020B0604020202020204" pitchFamily="34" charset="0"/>
              <a:buChar char="•"/>
            </a:pPr>
            <a:r>
              <a:rPr lang="ru-RU" altLang="ru-RU" sz="2400" dirty="0" smtClean="0"/>
              <a:t>- технический специалист (специалисты)</a:t>
            </a:r>
          </a:p>
          <a:p>
            <a:pPr algn="just" eaLnBrk="1" hangingPunct="1">
              <a:buFont typeface="Arial" panose="020B0604020202020204" pitchFamily="34" charset="0"/>
              <a:buChar char="•"/>
            </a:pPr>
            <a:r>
              <a:rPr lang="ru-RU" altLang="ru-RU" sz="2400" dirty="0" smtClean="0"/>
              <a:t>- психолог</a:t>
            </a:r>
          </a:p>
          <a:p>
            <a:pPr marL="0" indent="0" eaLnBrk="1" hangingPunct="1">
              <a:buNone/>
            </a:pPr>
            <a:r>
              <a:rPr lang="ru-RU" altLang="ru-RU" sz="1800" dirty="0" smtClean="0"/>
              <a:t>_________________________________________________ </a:t>
            </a:r>
          </a:p>
          <a:p>
            <a:pPr eaLnBrk="1" hangingPunct="1">
              <a:buFont typeface="Arial" panose="020B0604020202020204" pitchFamily="34" charset="0"/>
              <a:buChar char="•"/>
            </a:pPr>
            <a:r>
              <a:rPr lang="ru-RU" altLang="ru-RU" sz="1800" dirty="0" smtClean="0"/>
              <a:t>1- среди двух организаторов в аудитории, один обязательно является организатором-предметником</a:t>
            </a:r>
          </a:p>
        </p:txBody>
      </p:sp>
    </p:spTree>
    <p:extLst>
      <p:ext uri="{BB962C8B-B14F-4D97-AF65-F5344CB8AC3E}">
        <p14:creationId xmlns:p14="http://schemas.microsoft.com/office/powerpoint/2010/main" val="393834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457200" y="260350"/>
            <a:ext cx="8229600" cy="5746750"/>
          </a:xfrm>
        </p:spPr>
        <p:txBody>
          <a:bodyPr>
            <a:normAutofit/>
          </a:bodyPr>
          <a:lstStyle/>
          <a:p>
            <a:r>
              <a:rPr lang="ru-RU" altLang="ru-RU" dirty="0" smtClean="0">
                <a:solidFill>
                  <a:srgbClr val="00B0F0"/>
                </a:solidFill>
              </a:rPr>
              <a:t>Какие помещения обязательны для ППЭ</a:t>
            </a:r>
            <a:r>
              <a:rPr lang="en-US" altLang="ru-RU" dirty="0" smtClean="0">
                <a:solidFill>
                  <a:srgbClr val="00B0F0"/>
                </a:solidFill>
              </a:rPr>
              <a:t>:</a:t>
            </a:r>
            <a:endParaRPr lang="ru-RU" altLang="ru-RU" dirty="0" smtClean="0">
              <a:solidFill>
                <a:srgbClr val="00B0F0"/>
              </a:solidFill>
            </a:endParaRPr>
          </a:p>
          <a:p>
            <a:pPr algn="just">
              <a:spcBef>
                <a:spcPct val="0"/>
              </a:spcBef>
            </a:pPr>
            <a:r>
              <a:rPr lang="ru-RU" altLang="ru-RU" sz="2400" dirty="0" smtClean="0"/>
              <a:t>- пункт пропуска №1</a:t>
            </a:r>
            <a:r>
              <a:rPr lang="en-US" altLang="ru-RU" sz="2400" dirty="0" smtClean="0"/>
              <a:t>;</a:t>
            </a:r>
            <a:endParaRPr lang="ru-RU" altLang="ru-RU" sz="2400" dirty="0" smtClean="0"/>
          </a:p>
          <a:p>
            <a:pPr algn="just">
              <a:spcBef>
                <a:spcPct val="0"/>
              </a:spcBef>
            </a:pPr>
            <a:r>
              <a:rPr lang="ru-RU" altLang="ru-RU" sz="2400" dirty="0" smtClean="0"/>
              <a:t>- пункт пропуска №2</a:t>
            </a:r>
            <a:r>
              <a:rPr lang="en-US" altLang="ru-RU" sz="2400" dirty="0" smtClean="0"/>
              <a:t>;</a:t>
            </a:r>
            <a:endParaRPr lang="ru-RU" altLang="ru-RU" sz="2400" dirty="0" smtClean="0"/>
          </a:p>
          <a:p>
            <a:pPr algn="just">
              <a:spcBef>
                <a:spcPct val="0"/>
              </a:spcBef>
            </a:pPr>
            <a:r>
              <a:rPr lang="ru-RU" altLang="ru-RU" sz="2400" dirty="0" smtClean="0"/>
              <a:t>- помещения для верхней одежды и сумок (портфелей) родителей</a:t>
            </a:r>
            <a:r>
              <a:rPr lang="en-US" altLang="ru-RU" sz="2400" dirty="0" smtClean="0"/>
              <a:t>;</a:t>
            </a:r>
            <a:endParaRPr lang="ru-RU" altLang="ru-RU" sz="2400" dirty="0" smtClean="0"/>
          </a:p>
          <a:p>
            <a:pPr algn="just">
              <a:spcBef>
                <a:spcPct val="0"/>
              </a:spcBef>
            </a:pPr>
            <a:r>
              <a:rPr lang="ru-RU" altLang="ru-RU" sz="2400" dirty="0"/>
              <a:t>- аудитории проведения экзамена (в случае, если на ППЭ организован экзамен по устной части английского языка в формате ОГЭ и ЕГЭ, а также собеседование по русскому языку для 9-классов – необходимо предусмотреть для таких родителей общую аудиторию ожидания)</a:t>
            </a:r>
            <a:r>
              <a:rPr lang="en-US" altLang="ru-RU" sz="2400" dirty="0"/>
              <a:t>;</a:t>
            </a:r>
            <a:endParaRPr lang="ru-RU" altLang="ru-RU" sz="2400" dirty="0"/>
          </a:p>
          <a:p>
            <a:pPr algn="just">
              <a:spcBef>
                <a:spcPct val="0"/>
              </a:spcBef>
            </a:pPr>
            <a:r>
              <a:rPr lang="ru-RU" altLang="ru-RU" sz="2400" dirty="0" smtClean="0"/>
              <a:t>- помещение, где после экзаменов собираются все родители на встречу с психологом и руководителем ППЭ.</a:t>
            </a:r>
          </a:p>
          <a:p>
            <a:pPr algn="just">
              <a:spcBef>
                <a:spcPct val="0"/>
              </a:spcBef>
            </a:pPr>
            <a:r>
              <a:rPr lang="ru-RU" altLang="ru-RU" sz="1800" dirty="0" smtClean="0"/>
              <a:t>____________________________________________________ </a:t>
            </a:r>
          </a:p>
          <a:p>
            <a:pPr algn="just">
              <a:spcBef>
                <a:spcPct val="0"/>
              </a:spcBef>
            </a:pPr>
            <a:r>
              <a:rPr lang="ru-RU" altLang="ru-RU" sz="1800" dirty="0" smtClean="0"/>
              <a:t>Остальные помещения можно обозначить с помощью аншлагов (штаб ППЭ, медицинский кабинет и т.д.).</a:t>
            </a:r>
          </a:p>
        </p:txBody>
      </p:sp>
    </p:spTree>
    <p:extLst>
      <p:ext uri="{BB962C8B-B14F-4D97-AF65-F5344CB8AC3E}">
        <p14:creationId xmlns:p14="http://schemas.microsoft.com/office/powerpoint/2010/main" val="316515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457200" y="260350"/>
            <a:ext cx="8229600" cy="6121400"/>
          </a:xfrm>
        </p:spPr>
        <p:txBody>
          <a:bodyPr/>
          <a:lstStyle/>
          <a:p>
            <a:pPr eaLnBrk="1" hangingPunct="1">
              <a:buFont typeface="Arial" panose="020B0604020202020204" pitchFamily="34" charset="0"/>
              <a:buChar char="•"/>
            </a:pPr>
            <a:r>
              <a:rPr lang="ru-RU" altLang="ru-RU" dirty="0" smtClean="0">
                <a:solidFill>
                  <a:srgbClr val="00B0F0"/>
                </a:solidFill>
              </a:rPr>
              <a:t>Что должно быть в аудитории проведения </a:t>
            </a:r>
            <a:r>
              <a:rPr lang="ru-RU" altLang="ru-RU" dirty="0" smtClean="0">
                <a:solidFill>
                  <a:srgbClr val="FF0000"/>
                </a:solidFill>
              </a:rPr>
              <a:t>ПЕРЕД</a:t>
            </a:r>
            <a:r>
              <a:rPr lang="ru-RU" altLang="ru-RU" dirty="0" smtClean="0"/>
              <a:t> началом экзамена</a:t>
            </a:r>
            <a:r>
              <a:rPr lang="en-US" altLang="ru-RU" dirty="0" smtClean="0"/>
              <a:t>:</a:t>
            </a:r>
            <a:endParaRPr lang="ru-RU" altLang="ru-RU" dirty="0" smtClean="0"/>
          </a:p>
          <a:p>
            <a:pPr algn="just" eaLnBrk="1" hangingPunct="1">
              <a:spcBef>
                <a:spcPct val="0"/>
              </a:spcBef>
              <a:buFont typeface="Arial" panose="020B0604020202020204" pitchFamily="34" charset="0"/>
              <a:buChar char="•"/>
            </a:pPr>
            <a:r>
              <a:rPr lang="ru-RU" altLang="ru-RU" sz="2400" dirty="0" smtClean="0"/>
              <a:t>часы</a:t>
            </a:r>
            <a:r>
              <a:rPr lang="en-US" altLang="ru-RU" sz="2400" dirty="0" smtClean="0"/>
              <a:t>;</a:t>
            </a:r>
            <a:endParaRPr lang="ru-RU" altLang="ru-RU" sz="2400" dirty="0" smtClean="0"/>
          </a:p>
          <a:p>
            <a:pPr algn="just">
              <a:spcBef>
                <a:spcPct val="0"/>
              </a:spcBef>
            </a:pPr>
            <a:r>
              <a:rPr lang="ru-RU" altLang="ru-RU" sz="2400" dirty="0"/>
              <a:t>на каждой парте разместить номера </a:t>
            </a:r>
            <a:r>
              <a:rPr lang="en-US" altLang="ru-RU" sz="2400" dirty="0" smtClean="0"/>
              <a:t>:</a:t>
            </a:r>
            <a:r>
              <a:rPr lang="ru-RU" altLang="ru-RU" sz="2400" dirty="0" smtClean="0"/>
              <a:t> </a:t>
            </a:r>
            <a:r>
              <a:rPr lang="ru-RU" altLang="ru-RU" sz="2400" dirty="0"/>
              <a:t>А</a:t>
            </a:r>
            <a:r>
              <a:rPr lang="ru-RU" altLang="ru-RU" dirty="0"/>
              <a:t>1, </a:t>
            </a:r>
            <a:r>
              <a:rPr lang="ru-RU" altLang="ru-RU" sz="2400" dirty="0"/>
              <a:t>В</a:t>
            </a:r>
            <a:r>
              <a:rPr lang="ru-RU" altLang="ru-RU" dirty="0"/>
              <a:t>1,</a:t>
            </a:r>
            <a:r>
              <a:rPr lang="ru-RU" altLang="ru-RU" sz="2400" dirty="0"/>
              <a:t>С</a:t>
            </a:r>
            <a:r>
              <a:rPr lang="ru-RU" altLang="ru-RU" dirty="0"/>
              <a:t>1 </a:t>
            </a:r>
            <a:r>
              <a:rPr lang="ru-RU" altLang="ru-RU" sz="2400" dirty="0"/>
              <a:t>и т.д.</a:t>
            </a:r>
            <a:endParaRPr lang="ru-RU" altLang="ru-RU" dirty="0"/>
          </a:p>
          <a:p>
            <a:pPr algn="just" eaLnBrk="1" hangingPunct="1">
              <a:spcBef>
                <a:spcPct val="0"/>
              </a:spcBef>
              <a:buFont typeface="Arial" panose="020B0604020202020204" pitchFamily="34" charset="0"/>
              <a:buChar char="•"/>
            </a:pPr>
            <a:r>
              <a:rPr lang="ru-RU" altLang="ru-RU" sz="2400" dirty="0" smtClean="0"/>
              <a:t>доска </a:t>
            </a:r>
            <a:r>
              <a:rPr lang="en-US" altLang="ru-RU" sz="2400" dirty="0" smtClean="0"/>
              <a:t>c </a:t>
            </a:r>
            <a:r>
              <a:rPr lang="ru-RU" altLang="ru-RU" sz="2400" dirty="0" smtClean="0"/>
              <a:t>изображением макета бланков или бланка регистрации</a:t>
            </a:r>
            <a:r>
              <a:rPr lang="en-US" altLang="ru-RU" sz="2400" dirty="0" smtClean="0"/>
              <a:t>;</a:t>
            </a:r>
            <a:endParaRPr lang="ru-RU" altLang="ru-RU" sz="2400" dirty="0" smtClean="0"/>
          </a:p>
          <a:p>
            <a:pPr algn="just" eaLnBrk="1" hangingPunct="1">
              <a:spcBef>
                <a:spcPct val="0"/>
              </a:spcBef>
              <a:buFont typeface="Arial" panose="020B0604020202020204" pitchFamily="34" charset="0"/>
              <a:buChar char="•"/>
            </a:pPr>
            <a:r>
              <a:rPr lang="ru-RU" altLang="ru-RU" sz="2400" dirty="0" smtClean="0"/>
              <a:t>компьютер (ноутбук) + принтер (</a:t>
            </a:r>
            <a:r>
              <a:rPr lang="ru-RU" altLang="ru-RU" sz="1800" dirty="0" smtClean="0"/>
              <a:t>заправленный бумагой</a:t>
            </a:r>
            <a:r>
              <a:rPr lang="ru-RU" altLang="ru-RU" sz="2400" dirty="0" smtClean="0"/>
              <a:t>)</a:t>
            </a:r>
            <a:r>
              <a:rPr lang="en-US" altLang="ru-RU" sz="2400" dirty="0" smtClean="0"/>
              <a:t>;</a:t>
            </a:r>
            <a:endParaRPr lang="ru-RU" altLang="ru-RU" sz="2400" dirty="0" smtClean="0"/>
          </a:p>
          <a:p>
            <a:pPr algn="just" eaLnBrk="1" hangingPunct="1">
              <a:spcBef>
                <a:spcPct val="0"/>
              </a:spcBef>
              <a:buFont typeface="Arial" panose="020B0604020202020204" pitchFamily="34" charset="0"/>
              <a:buChar char="•"/>
            </a:pPr>
            <a:r>
              <a:rPr lang="ru-RU" altLang="ru-RU" sz="2400" dirty="0" smtClean="0"/>
              <a:t> запасная бумага</a:t>
            </a:r>
            <a:r>
              <a:rPr lang="en-US" altLang="ru-RU" sz="2400" dirty="0" smtClean="0"/>
              <a:t>;</a:t>
            </a:r>
            <a:endParaRPr lang="ru-RU" altLang="ru-RU" sz="2400" dirty="0" smtClean="0"/>
          </a:p>
          <a:p>
            <a:pPr algn="just" eaLnBrk="1" hangingPunct="1">
              <a:spcBef>
                <a:spcPct val="0"/>
              </a:spcBef>
              <a:buFont typeface="Arial" panose="020B0604020202020204" pitchFamily="34" charset="0"/>
              <a:buChar char="•"/>
            </a:pPr>
            <a:r>
              <a:rPr lang="en-US" altLang="ru-RU" sz="2400" dirty="0" smtClean="0"/>
              <a:t>CD-</a:t>
            </a:r>
            <a:r>
              <a:rPr lang="ru-RU" altLang="ru-RU" sz="2400" dirty="0" smtClean="0"/>
              <a:t>диск </a:t>
            </a:r>
            <a:r>
              <a:rPr lang="en-US" altLang="ru-RU" sz="2400" dirty="0" smtClean="0"/>
              <a:t>;</a:t>
            </a:r>
            <a:endParaRPr lang="ru-RU" altLang="ru-RU" sz="2400" dirty="0" smtClean="0"/>
          </a:p>
          <a:p>
            <a:pPr algn="just" eaLnBrk="1" hangingPunct="1">
              <a:spcBef>
                <a:spcPct val="0"/>
              </a:spcBef>
              <a:buFont typeface="Arial" panose="020B0604020202020204" pitchFamily="34" charset="0"/>
              <a:buChar char="•"/>
            </a:pPr>
            <a:r>
              <a:rPr lang="ru-RU" altLang="ru-RU" sz="2400" dirty="0" smtClean="0"/>
              <a:t>комплект их 4-х памяток для каждого родителя, вручаемый родителю </a:t>
            </a:r>
            <a:r>
              <a:rPr lang="ru-RU" altLang="ru-RU" sz="2400" dirty="0" smtClean="0">
                <a:solidFill>
                  <a:srgbClr val="FF0000"/>
                </a:solidFill>
              </a:rPr>
              <a:t>ПОСЛЕ</a:t>
            </a:r>
            <a:r>
              <a:rPr lang="ru-RU" altLang="ru-RU" sz="2400" dirty="0" smtClean="0"/>
              <a:t> экзамена</a:t>
            </a:r>
            <a:r>
              <a:rPr lang="en-US" altLang="ru-RU" sz="2400" dirty="0" smtClean="0"/>
              <a:t>;</a:t>
            </a:r>
            <a:endParaRPr lang="ru-RU" altLang="ru-RU" sz="2400" dirty="0" smtClean="0"/>
          </a:p>
          <a:p>
            <a:pPr algn="just" eaLnBrk="1" hangingPunct="1">
              <a:spcBef>
                <a:spcPct val="0"/>
              </a:spcBef>
              <a:buFont typeface="Arial" panose="020B0604020202020204" pitchFamily="34" charset="0"/>
              <a:buChar char="•"/>
            </a:pPr>
            <a:r>
              <a:rPr lang="ru-RU" altLang="ru-RU" sz="2400" dirty="0" smtClean="0"/>
              <a:t>на каждой парте предусмотрите черновик и черную </a:t>
            </a:r>
            <a:r>
              <a:rPr lang="ru-RU" altLang="ru-RU" sz="2400" dirty="0" err="1" smtClean="0"/>
              <a:t>гелевую</a:t>
            </a:r>
            <a:r>
              <a:rPr lang="ru-RU" altLang="ru-RU" sz="2400" dirty="0" smtClean="0"/>
              <a:t> ручку</a:t>
            </a:r>
            <a:r>
              <a:rPr lang="en-US" altLang="ru-RU" sz="2400" dirty="0" smtClean="0"/>
              <a:t>;</a:t>
            </a:r>
            <a:endParaRPr lang="ru-RU" altLang="ru-RU" sz="2400" dirty="0" smtClean="0"/>
          </a:p>
          <a:p>
            <a:pPr algn="just" eaLnBrk="1" hangingPunct="1">
              <a:spcBef>
                <a:spcPct val="0"/>
              </a:spcBef>
              <a:buFont typeface="Arial" panose="020B0604020202020204" pitchFamily="34" charset="0"/>
              <a:buChar char="•"/>
            </a:pPr>
            <a:r>
              <a:rPr lang="ru-RU" altLang="ru-RU" sz="2400" dirty="0" smtClean="0"/>
              <a:t>сертификат</a:t>
            </a:r>
            <a:endParaRPr lang="ru-RU" altLang="ru-RU" sz="3200" dirty="0" smtClean="0"/>
          </a:p>
        </p:txBody>
      </p:sp>
    </p:spTree>
    <p:extLst>
      <p:ext uri="{BB962C8B-B14F-4D97-AF65-F5344CB8AC3E}">
        <p14:creationId xmlns:p14="http://schemas.microsoft.com/office/powerpoint/2010/main" val="371428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2</a:t>
            </a:fld>
            <a:endParaRPr lang="ru-RU"/>
          </a:p>
        </p:txBody>
      </p:sp>
      <p:sp>
        <p:nvSpPr>
          <p:cNvPr id="4" name="Прямоугольник 3"/>
          <p:cNvSpPr/>
          <p:nvPr/>
        </p:nvSpPr>
        <p:spPr>
          <a:xfrm>
            <a:off x="179512" y="117693"/>
            <a:ext cx="8964488" cy="7017306"/>
          </a:xfrm>
          <a:prstGeom prst="rect">
            <a:avLst/>
          </a:prstGeom>
        </p:spPr>
        <p:txBody>
          <a:bodyPr wrap="square">
            <a:spAutoFit/>
          </a:bodyPr>
          <a:lstStyle/>
          <a:p>
            <a:pPr algn="ctr"/>
            <a:r>
              <a:rPr lang="ru-RU" b="1" i="1" dirty="0" smtClean="0">
                <a:solidFill>
                  <a:srgbClr val="C00000"/>
                </a:solidFill>
                <a:latin typeface="Arial" panose="020B0604020202020204" pitchFamily="34" charset="0"/>
              </a:rPr>
              <a:t>БОЛЬШАЯ ПЕРЕМЕНА</a:t>
            </a:r>
          </a:p>
          <a:p>
            <a:r>
              <a:rPr lang="ru-RU" b="1" i="1" dirty="0" smtClean="0">
                <a:latin typeface="Arial" panose="020B0604020202020204" pitchFamily="34" charset="0"/>
              </a:rPr>
              <a:t>Цели</a:t>
            </a:r>
            <a:r>
              <a:rPr lang="ru-RU" b="1" i="1" dirty="0">
                <a:latin typeface="Arial" panose="020B0604020202020204" pitchFamily="34" charset="0"/>
              </a:rPr>
              <a:t>:</a:t>
            </a:r>
          </a:p>
          <a:p>
            <a:r>
              <a:rPr lang="ru-RU" sz="1750" dirty="0">
                <a:latin typeface="Arial" panose="020B0604020202020204" pitchFamily="34" charset="0"/>
              </a:rPr>
              <a:t>• </a:t>
            </a:r>
            <a:r>
              <a:rPr lang="ru-RU" sz="1750" i="1" dirty="0">
                <a:latin typeface="Arial" panose="020B0604020202020204" pitchFamily="34" charset="0"/>
              </a:rPr>
              <a:t>отраслевая, </a:t>
            </a:r>
            <a:r>
              <a:rPr lang="ru-RU" sz="1750" dirty="0">
                <a:latin typeface="Arial" panose="020B0604020202020204" pitchFamily="34" charset="0"/>
              </a:rPr>
              <a:t>отработка у директоров школ знаний и навыков в части</a:t>
            </a:r>
          </a:p>
          <a:p>
            <a:r>
              <a:rPr lang="ru-RU" sz="1750" dirty="0">
                <a:latin typeface="Arial" panose="020B0604020202020204" pitchFamily="34" charset="0"/>
              </a:rPr>
              <a:t>проведения ГИА, умения грамотно вести информационно-разъяснительную</a:t>
            </a:r>
          </a:p>
          <a:p>
            <a:r>
              <a:rPr lang="ru-RU" sz="1750" dirty="0">
                <a:latin typeface="Arial" panose="020B0604020202020204" pitchFamily="34" charset="0"/>
              </a:rPr>
              <a:t>работу с родителями по вопросам проведения экзаменов;</a:t>
            </a:r>
          </a:p>
          <a:p>
            <a:r>
              <a:rPr lang="ru-RU" sz="1750" dirty="0">
                <a:latin typeface="Arial" panose="020B0604020202020204" pitchFamily="34" charset="0"/>
              </a:rPr>
              <a:t>• </a:t>
            </a:r>
            <a:r>
              <a:rPr lang="ru-RU" sz="1750" i="1" dirty="0">
                <a:latin typeface="Arial" panose="020B0604020202020204" pitchFamily="34" charset="0"/>
              </a:rPr>
              <a:t>социально-значимая: </a:t>
            </a:r>
            <a:r>
              <a:rPr lang="ru-RU" sz="1750" dirty="0">
                <a:latin typeface="Arial" panose="020B0604020202020204" pitchFamily="34" charset="0"/>
              </a:rPr>
              <a:t>формирование у родителей и общественности</a:t>
            </a:r>
          </a:p>
          <a:p>
            <a:r>
              <a:rPr lang="ru-RU" sz="1750" dirty="0">
                <a:latin typeface="Arial" panose="020B0604020202020204" pitchFamily="34" charset="0"/>
              </a:rPr>
              <a:t>позитивного отношения к ЕГЭ и ОГЭ</a:t>
            </a:r>
          </a:p>
          <a:p>
            <a:r>
              <a:rPr lang="ru-RU" sz="1750" b="1" i="1" dirty="0">
                <a:latin typeface="Arial" panose="020B0604020202020204" pitchFamily="34" charset="0"/>
              </a:rPr>
              <a:t>Задачи:</a:t>
            </a:r>
          </a:p>
          <a:p>
            <a:r>
              <a:rPr lang="ru-RU" sz="1750" i="1" dirty="0">
                <a:latin typeface="Arial" panose="020B0604020202020204" pitchFamily="34" charset="0"/>
              </a:rPr>
              <a:t>- </a:t>
            </a:r>
            <a:r>
              <a:rPr lang="ru-RU" sz="1750" dirty="0">
                <a:latin typeface="Arial" panose="020B0604020202020204" pitchFamily="34" charset="0"/>
              </a:rPr>
              <a:t>продемонстрировать родителям на практике установленные процедуры</a:t>
            </a:r>
          </a:p>
          <a:p>
            <a:r>
              <a:rPr lang="ru-RU" sz="1750" dirty="0">
                <a:latin typeface="Arial" panose="020B0604020202020204" pitchFamily="34" charset="0"/>
              </a:rPr>
              <a:t>экзаменов (имитация участия);</a:t>
            </a:r>
          </a:p>
          <a:p>
            <a:r>
              <a:rPr lang="ru-RU" sz="1750" dirty="0">
                <a:latin typeface="Arial" panose="020B0604020202020204" pitchFamily="34" charset="0"/>
              </a:rPr>
              <a:t>- познакомить со структурой и содержанием контрольно-измерительных</a:t>
            </a:r>
          </a:p>
          <a:p>
            <a:r>
              <a:rPr lang="ru-RU" sz="1750" dirty="0">
                <a:latin typeface="Arial" panose="020B0604020202020204" pitchFamily="34" charset="0"/>
              </a:rPr>
              <a:t>материалов;</a:t>
            </a:r>
          </a:p>
          <a:p>
            <a:r>
              <a:rPr lang="ru-RU" sz="1750" dirty="0">
                <a:latin typeface="Arial" panose="020B0604020202020204" pitchFamily="34" charset="0"/>
              </a:rPr>
              <a:t>-дать разъяснения по нормативным и процедурным вопросам;</a:t>
            </a:r>
          </a:p>
          <a:p>
            <a:r>
              <a:rPr lang="ru-RU" sz="1750" dirty="0">
                <a:latin typeface="Arial" panose="020B0604020202020204" pitchFamily="34" charset="0"/>
              </a:rPr>
              <a:t>снять излишнюю тревожность и обеспечить практическими</a:t>
            </a:r>
          </a:p>
          <a:p>
            <a:r>
              <a:rPr lang="ru-RU" sz="1750" dirty="0">
                <a:latin typeface="Arial" panose="020B0604020202020204" pitchFamily="34" charset="0"/>
              </a:rPr>
              <a:t>рекомендациями по подготовке выпускников 9 и 11 классов к экзаменам.</a:t>
            </a:r>
          </a:p>
          <a:p>
            <a:r>
              <a:rPr lang="ru-RU" sz="1750" b="1" i="1" dirty="0">
                <a:latin typeface="Arial" panose="020B0604020202020204" pitchFamily="34" charset="0"/>
              </a:rPr>
              <a:t>Планируемый результат:</a:t>
            </a:r>
          </a:p>
          <a:p>
            <a:r>
              <a:rPr lang="ru-RU" sz="1750" dirty="0">
                <a:latin typeface="Arial" panose="020B0604020202020204" pitchFamily="34" charset="0"/>
              </a:rPr>
              <a:t>- даны («прожиты») объективные представления об организационной</a:t>
            </a:r>
          </a:p>
          <a:p>
            <a:r>
              <a:rPr lang="ru-RU" sz="1750" dirty="0">
                <a:latin typeface="Arial" panose="020B0604020202020204" pitchFamily="34" charset="0"/>
              </a:rPr>
              <a:t>составляющей всех процедур государственного экзамена,</a:t>
            </a:r>
          </a:p>
          <a:p>
            <a:r>
              <a:rPr lang="ru-RU" sz="1750" dirty="0">
                <a:latin typeface="Arial" panose="020B0604020202020204" pitchFamily="34" charset="0"/>
              </a:rPr>
              <a:t>- сформировано понимание доступности выполнения экзаменационных</a:t>
            </a:r>
          </a:p>
          <a:p>
            <a:r>
              <a:rPr lang="ru-RU" sz="1750" dirty="0">
                <a:latin typeface="Arial" panose="020B0604020202020204" pitchFamily="34" charset="0"/>
              </a:rPr>
              <a:t>заданий,</a:t>
            </a:r>
          </a:p>
          <a:p>
            <a:r>
              <a:rPr lang="ru-RU" sz="1750" dirty="0">
                <a:latin typeface="Arial" panose="020B0604020202020204" pitchFamily="34" charset="0"/>
              </a:rPr>
              <a:t>достигнуто осознание необходимости и оптимальности всех</a:t>
            </a:r>
          </a:p>
          <a:p>
            <a:r>
              <a:rPr lang="ru-RU" sz="1750" dirty="0">
                <a:latin typeface="Arial" panose="020B0604020202020204" pitchFamily="34" charset="0"/>
              </a:rPr>
              <a:t>организационных требований,</a:t>
            </a:r>
          </a:p>
          <a:p>
            <a:r>
              <a:rPr lang="ru-RU" sz="1750" dirty="0">
                <a:latin typeface="Arial" panose="020B0604020202020204" pitchFamily="34" charset="0"/>
              </a:rPr>
              <a:t>- даны конкретные рекомендации, в том числе информация о тренажёрах,</a:t>
            </a:r>
          </a:p>
          <a:p>
            <a:r>
              <a:rPr lang="ru-RU" sz="1750" dirty="0">
                <a:latin typeface="Arial" panose="020B0604020202020204" pitchFamily="34" charset="0"/>
              </a:rPr>
              <a:t>сайтах, ссылках на видеоролики и другие материалы по подготовке к</a:t>
            </a:r>
          </a:p>
          <a:p>
            <a:r>
              <a:rPr lang="ru-RU" sz="1750" dirty="0">
                <a:latin typeface="Arial" panose="020B0604020202020204" pitchFamily="34" charset="0"/>
              </a:rPr>
              <a:t>экзаменам и формированию комфортной психологической обстановки</a:t>
            </a:r>
            <a:endParaRPr lang="ru-RU" sz="1750" dirty="0"/>
          </a:p>
        </p:txBody>
      </p:sp>
    </p:spTree>
    <p:extLst>
      <p:ext uri="{BB962C8B-B14F-4D97-AF65-F5344CB8AC3E}">
        <p14:creationId xmlns:p14="http://schemas.microsoft.com/office/powerpoint/2010/main" val="419644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1"/>
          <p:cNvSpPr>
            <a:spLocks noGrp="1"/>
          </p:cNvSpPr>
          <p:nvPr>
            <p:ph idx="1"/>
          </p:nvPr>
        </p:nvSpPr>
        <p:spPr>
          <a:xfrm>
            <a:off x="467544" y="332656"/>
            <a:ext cx="8229600" cy="5688012"/>
          </a:xfrm>
        </p:spPr>
        <p:txBody>
          <a:bodyPr>
            <a:normAutofit fontScale="92500" lnSpcReduction="10000"/>
          </a:bodyPr>
          <a:lstStyle/>
          <a:p>
            <a:r>
              <a:rPr lang="ru-RU" altLang="ru-RU" dirty="0" smtClean="0">
                <a:solidFill>
                  <a:srgbClr val="0070C0"/>
                </a:solidFill>
              </a:rPr>
              <a:t>Действия технического специалиста</a:t>
            </a:r>
            <a:r>
              <a:rPr lang="en-US" altLang="ru-RU" dirty="0" smtClean="0">
                <a:solidFill>
                  <a:srgbClr val="0070C0"/>
                </a:solidFill>
              </a:rPr>
              <a:t>:</a:t>
            </a:r>
            <a:endParaRPr lang="ru-RU" altLang="ru-RU" dirty="0" smtClean="0">
              <a:solidFill>
                <a:srgbClr val="0070C0"/>
              </a:solidFill>
            </a:endParaRPr>
          </a:p>
          <a:p>
            <a:pPr algn="just">
              <a:spcBef>
                <a:spcPct val="0"/>
              </a:spcBef>
            </a:pPr>
            <a:r>
              <a:rPr lang="ru-RU" altLang="ru-RU" sz="2400" dirty="0" smtClean="0"/>
              <a:t> не позднее 16 марта получает из МОУО </a:t>
            </a:r>
            <a:br>
              <a:rPr lang="ru-RU" altLang="ru-RU" sz="2400" dirty="0" smtClean="0"/>
            </a:br>
            <a:r>
              <a:rPr lang="ru-RU" altLang="ru-RU" sz="2400" dirty="0" smtClean="0"/>
              <a:t>в электронном виде экзаменационные комплекты  (</a:t>
            </a:r>
            <a:r>
              <a:rPr lang="ru-RU" altLang="ru-RU" sz="1800" dirty="0" err="1" smtClean="0"/>
              <a:t>КИМ+бланки</a:t>
            </a:r>
            <a:r>
              <a:rPr lang="ru-RU" altLang="ru-RU" sz="1800" dirty="0" smtClean="0"/>
              <a:t> регистрации,  ответы и критерии на каждый предмет</a:t>
            </a:r>
            <a:r>
              <a:rPr lang="ru-RU" altLang="ru-RU" sz="2400" dirty="0" smtClean="0"/>
              <a:t>)</a:t>
            </a:r>
            <a:r>
              <a:rPr lang="en-US" altLang="ru-RU" sz="2400" dirty="0" smtClean="0"/>
              <a:t>;</a:t>
            </a:r>
            <a:endParaRPr lang="ru-RU" altLang="ru-RU" sz="2400" dirty="0" smtClean="0"/>
          </a:p>
          <a:p>
            <a:pPr algn="just">
              <a:spcBef>
                <a:spcPct val="0"/>
              </a:spcBef>
            </a:pPr>
            <a:r>
              <a:rPr lang="ru-RU" altLang="ru-RU" sz="2400" dirty="0" smtClean="0"/>
              <a:t>- не позднее 17 марта готовит оборудование в каждой аудитории проведения (</a:t>
            </a:r>
            <a:r>
              <a:rPr lang="ru-RU" altLang="ru-RU" sz="1800" dirty="0" smtClean="0"/>
              <a:t>компьютер (ноутбук)+принтер, заправленный бумагой</a:t>
            </a:r>
            <a:r>
              <a:rPr lang="en-US" altLang="ru-RU" sz="1800" dirty="0" smtClean="0"/>
              <a:t>; </a:t>
            </a:r>
            <a:r>
              <a:rPr lang="ru-RU" altLang="ru-RU" sz="1800" dirty="0" smtClean="0"/>
              <a:t>если в аудитории проходит экзамен </a:t>
            </a:r>
            <a:br>
              <a:rPr lang="ru-RU" altLang="ru-RU" sz="1800" dirty="0" smtClean="0"/>
            </a:br>
            <a:r>
              <a:rPr lang="ru-RU" altLang="ru-RU" sz="1800" dirty="0" smtClean="0"/>
              <a:t>по иностранному языку (устная часть) готовит оборудование </a:t>
            </a:r>
            <a:br>
              <a:rPr lang="ru-RU" altLang="ru-RU" sz="1800" dirty="0" smtClean="0"/>
            </a:br>
            <a:r>
              <a:rPr lang="ru-RU" altLang="ru-RU" sz="1800" dirty="0" smtClean="0"/>
              <a:t>в соответствии с рекомендациями ЦОКО)</a:t>
            </a:r>
            <a:r>
              <a:rPr lang="en-US" altLang="ru-RU" sz="1800" dirty="0" smtClean="0"/>
              <a:t>;</a:t>
            </a:r>
            <a:r>
              <a:rPr lang="ru-RU" altLang="ru-RU" sz="1800" dirty="0" smtClean="0"/>
              <a:t> </a:t>
            </a:r>
          </a:p>
          <a:p>
            <a:pPr algn="just">
              <a:spcBef>
                <a:spcPct val="0"/>
              </a:spcBef>
            </a:pPr>
            <a:r>
              <a:rPr lang="ru-RU" altLang="ru-RU" sz="1800" dirty="0" smtClean="0"/>
              <a:t>- </a:t>
            </a:r>
            <a:r>
              <a:rPr lang="ru-RU" altLang="ru-RU" sz="2400" dirty="0" smtClean="0"/>
              <a:t>не позднее 17 марта распечатывает имитационные списки участников экзамена (</a:t>
            </a:r>
            <a:r>
              <a:rPr lang="ru-RU" altLang="ru-RU" sz="1800" dirty="0" smtClean="0"/>
              <a:t>по количеству аудиторий проведения</a:t>
            </a:r>
            <a:r>
              <a:rPr lang="ru-RU" altLang="ru-RU" sz="2400" dirty="0" smtClean="0"/>
              <a:t>) и передаёт их руководителю пункта</a:t>
            </a:r>
            <a:r>
              <a:rPr lang="en-US" altLang="ru-RU" sz="2400" dirty="0" smtClean="0"/>
              <a:t>;</a:t>
            </a:r>
            <a:r>
              <a:rPr lang="ru-RU" altLang="ru-RU" sz="2400" dirty="0" smtClean="0"/>
              <a:t> </a:t>
            </a:r>
          </a:p>
          <a:p>
            <a:pPr algn="just">
              <a:spcBef>
                <a:spcPct val="0"/>
              </a:spcBef>
            </a:pPr>
            <a:r>
              <a:rPr lang="ru-RU" altLang="ru-RU" sz="1800" dirty="0" smtClean="0"/>
              <a:t> </a:t>
            </a:r>
            <a:r>
              <a:rPr lang="ru-RU" altLang="ru-RU" sz="2400" dirty="0" smtClean="0"/>
              <a:t>не позднее 17 марта  размещает в каждой аудитории на рабочем столе компьютера электронную версию экзаменационного комплекта </a:t>
            </a:r>
            <a:r>
              <a:rPr lang="ru-RU" altLang="ru-RU" sz="2400" dirty="0" smtClean="0">
                <a:solidFill>
                  <a:srgbClr val="FF0000"/>
                </a:solidFill>
              </a:rPr>
              <a:t>одного!</a:t>
            </a:r>
            <a:r>
              <a:rPr lang="ru-RU" altLang="ru-RU" sz="2400" dirty="0" smtClean="0"/>
              <a:t> предмета</a:t>
            </a:r>
            <a:r>
              <a:rPr lang="en-US" altLang="ru-RU" sz="2400" dirty="0" smtClean="0"/>
              <a:t>;</a:t>
            </a:r>
            <a:endParaRPr lang="ru-RU" altLang="ru-RU" sz="2400" dirty="0" smtClean="0"/>
          </a:p>
          <a:p>
            <a:pPr algn="just">
              <a:spcBef>
                <a:spcPct val="0"/>
              </a:spcBef>
            </a:pPr>
            <a:r>
              <a:rPr lang="ru-RU" altLang="ru-RU" sz="2400" b="1" dirty="0" smtClean="0">
                <a:solidFill>
                  <a:srgbClr val="FF0000"/>
                </a:solidFill>
              </a:rPr>
              <a:t>18 </a:t>
            </a:r>
            <a:r>
              <a:rPr lang="ru-RU" altLang="ru-RU" sz="2400" b="1" dirty="0">
                <a:solidFill>
                  <a:srgbClr val="FF0000"/>
                </a:solidFill>
              </a:rPr>
              <a:t>марта </a:t>
            </a:r>
            <a:r>
              <a:rPr lang="ru-RU" altLang="ru-RU" sz="2400" dirty="0"/>
              <a:t>присутствует на пункте и помогает организаторам (</a:t>
            </a:r>
            <a:r>
              <a:rPr lang="ru-RU" altLang="ru-RU" sz="1800" dirty="0"/>
              <a:t>в случае необходимости</a:t>
            </a:r>
            <a:r>
              <a:rPr lang="ru-RU" altLang="ru-RU" sz="2400" dirty="0"/>
              <a:t>) произвести печать экзаменационных комплектов.</a:t>
            </a:r>
          </a:p>
          <a:p>
            <a:pPr algn="just">
              <a:spcBef>
                <a:spcPct val="0"/>
              </a:spcBef>
            </a:pPr>
            <a:endParaRPr lang="ru-RU" altLang="ru-RU" sz="2400" dirty="0" smtClean="0"/>
          </a:p>
        </p:txBody>
      </p:sp>
    </p:spTree>
    <p:extLst>
      <p:ext uri="{BB962C8B-B14F-4D97-AF65-F5344CB8AC3E}">
        <p14:creationId xmlns:p14="http://schemas.microsoft.com/office/powerpoint/2010/main" val="26743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388" y="333375"/>
            <a:ext cx="8785225" cy="6408738"/>
          </a:xfrm>
        </p:spPr>
        <p:txBody>
          <a:bodyPr/>
          <a:lstStyle/>
          <a:p>
            <a:pPr>
              <a:spcBef>
                <a:spcPct val="0"/>
              </a:spcBef>
            </a:pPr>
            <a:r>
              <a:rPr lang="ru-RU" altLang="ru-RU" b="1" dirty="0" smtClean="0">
                <a:solidFill>
                  <a:srgbClr val="0070C0"/>
                </a:solidFill>
              </a:rPr>
              <a:t>Действия руководителя ППЭ</a:t>
            </a:r>
            <a:r>
              <a:rPr lang="en-US" altLang="ru-RU" b="1" dirty="0" smtClean="0">
                <a:solidFill>
                  <a:srgbClr val="0070C0"/>
                </a:solidFill>
              </a:rPr>
              <a:t>:</a:t>
            </a:r>
            <a:endParaRPr lang="ru-RU" altLang="ru-RU" b="1" dirty="0" smtClean="0">
              <a:solidFill>
                <a:srgbClr val="0070C0"/>
              </a:solidFill>
            </a:endParaRPr>
          </a:p>
          <a:p>
            <a:pPr algn="just">
              <a:spcBef>
                <a:spcPct val="0"/>
              </a:spcBef>
            </a:pPr>
            <a:r>
              <a:rPr lang="ru-RU" altLang="ru-RU" sz="1800" dirty="0" smtClean="0"/>
              <a:t>- не позднее </a:t>
            </a:r>
            <a:r>
              <a:rPr lang="ru-RU" altLang="ru-RU" sz="1800" b="1" dirty="0" smtClean="0"/>
              <a:t>12 марта</a:t>
            </a:r>
            <a:r>
              <a:rPr lang="ru-RU" altLang="ru-RU" sz="1800" dirty="0" smtClean="0"/>
              <a:t> формирует состав работников ППЭ;</a:t>
            </a:r>
          </a:p>
          <a:p>
            <a:pPr algn="just">
              <a:spcBef>
                <a:spcPct val="0"/>
              </a:spcBef>
            </a:pPr>
            <a:r>
              <a:rPr lang="ru-RU" altLang="ru-RU" sz="1800" dirty="0"/>
              <a:t>р</a:t>
            </a:r>
            <a:r>
              <a:rPr lang="ru-RU" altLang="ru-RU" sz="1800" dirty="0" smtClean="0"/>
              <a:t>аспределяет сотрудников ППЭ по рабочим местам;</a:t>
            </a:r>
          </a:p>
          <a:p>
            <a:pPr algn="just">
              <a:spcBef>
                <a:spcPct val="0"/>
              </a:spcBef>
            </a:pPr>
            <a:r>
              <a:rPr lang="ru-RU" altLang="ru-RU" sz="1800" dirty="0" smtClean="0"/>
              <a:t>- не позднее </a:t>
            </a:r>
            <a:r>
              <a:rPr lang="ru-RU" altLang="ru-RU" sz="1800" b="1" dirty="0" smtClean="0"/>
              <a:t>15 марта </a:t>
            </a:r>
            <a:r>
              <a:rPr lang="ru-RU" altLang="ru-RU" sz="1800" dirty="0" smtClean="0"/>
              <a:t>инструктирует работников ППЭ об их роли во время подготовки и проведения экзамена;</a:t>
            </a:r>
          </a:p>
          <a:p>
            <a:pPr algn="just">
              <a:spcBef>
                <a:spcPct val="0"/>
              </a:spcBef>
            </a:pPr>
            <a:r>
              <a:rPr lang="ru-RU" altLang="ru-RU" sz="1800" dirty="0"/>
              <a:t>в</a:t>
            </a:r>
            <a:r>
              <a:rPr lang="ru-RU" altLang="ru-RU" sz="1800" dirty="0" smtClean="0"/>
              <a:t>ыдает инструктивные материалы согласно распределению, вывешивает </a:t>
            </a:r>
            <a:r>
              <a:rPr lang="ru-RU" altLang="ru-RU" sz="1800" b="1" dirty="0" smtClean="0">
                <a:solidFill>
                  <a:srgbClr val="FF0000"/>
                </a:solidFill>
              </a:rPr>
              <a:t>ВСЕ!!! </a:t>
            </a:r>
            <a:r>
              <a:rPr lang="ru-RU" altLang="ru-RU" sz="1800" dirty="0"/>
              <a:t>н</a:t>
            </a:r>
            <a:r>
              <a:rPr lang="ru-RU" altLang="ru-RU" sz="1800" dirty="0" smtClean="0"/>
              <a:t>еобходимые плакаты;</a:t>
            </a:r>
          </a:p>
          <a:p>
            <a:pPr>
              <a:spcBef>
                <a:spcPct val="0"/>
              </a:spcBef>
            </a:pPr>
            <a:r>
              <a:rPr lang="ru-RU" altLang="ru-RU" sz="1800" dirty="0" smtClean="0"/>
              <a:t>- не позднее </a:t>
            </a:r>
            <a:r>
              <a:rPr lang="ru-RU" altLang="ru-RU" sz="1800" dirty="0" smtClean="0">
                <a:solidFill>
                  <a:srgbClr val="FF0000"/>
                </a:solidFill>
              </a:rPr>
              <a:t>17 марта </a:t>
            </a:r>
            <a:r>
              <a:rPr lang="ru-RU" altLang="ru-RU" sz="1800" b="1" dirty="0" smtClean="0"/>
              <a:t>обеспечивает готовность ППЭ </a:t>
            </a:r>
            <a:r>
              <a:rPr lang="ru-RU" altLang="ru-RU" sz="1800" dirty="0" smtClean="0"/>
              <a:t>к проведению экзаменов</a:t>
            </a:r>
            <a:r>
              <a:rPr lang="en-US" altLang="ru-RU" sz="1800" dirty="0" smtClean="0"/>
              <a:t>:</a:t>
            </a:r>
            <a:endParaRPr lang="ru-RU" altLang="ru-RU" sz="1800" dirty="0" smtClean="0"/>
          </a:p>
          <a:p>
            <a:pPr algn="just">
              <a:spcBef>
                <a:spcPct val="0"/>
              </a:spcBef>
            </a:pPr>
            <a:r>
              <a:rPr lang="ru-RU" altLang="ru-RU" sz="1800" dirty="0" smtClean="0"/>
              <a:t>- контролирует работу технического специалиста по установке станций печати (станций записи, если это экзамен по иностранному языку или собеседование в 9-ом классе) в каждой аудитории проведения;</a:t>
            </a:r>
          </a:p>
          <a:p>
            <a:pPr algn="just">
              <a:spcBef>
                <a:spcPct val="0"/>
              </a:spcBef>
            </a:pPr>
            <a:r>
              <a:rPr lang="ru-RU" altLang="ru-RU" sz="1800" dirty="0" smtClean="0"/>
              <a:t>-контролирует работу технического специалиста по распределению экзаменационных комплектов по аудиториям проведения на рабочий стол компьютера;</a:t>
            </a:r>
          </a:p>
          <a:p>
            <a:pPr algn="just">
              <a:spcBef>
                <a:spcPct val="0"/>
              </a:spcBef>
            </a:pPr>
            <a:r>
              <a:rPr lang="ru-RU" altLang="ru-RU" sz="1800" dirty="0" smtClean="0"/>
              <a:t>- распределяет организаторов по аудиториям, дежурных по постам</a:t>
            </a:r>
            <a:r>
              <a:rPr lang="en-US" altLang="ru-RU" sz="1800" dirty="0" smtClean="0"/>
              <a:t>;</a:t>
            </a:r>
            <a:endParaRPr lang="ru-RU" altLang="ru-RU" sz="1800" dirty="0" smtClean="0"/>
          </a:p>
          <a:p>
            <a:pPr algn="just">
              <a:spcBef>
                <a:spcPct val="0"/>
              </a:spcBef>
            </a:pPr>
            <a:r>
              <a:rPr lang="ru-RU" altLang="ru-RU" sz="1800" dirty="0" smtClean="0"/>
              <a:t>- обеспечивает аудитории бумагой для печати и </a:t>
            </a:r>
            <a:r>
              <a:rPr lang="ru-RU" altLang="ru-RU" sz="1800" dirty="0" err="1" smtClean="0"/>
              <a:t>чернавиками</a:t>
            </a:r>
            <a:r>
              <a:rPr lang="ru-RU" altLang="ru-RU" sz="1800" dirty="0" smtClean="0"/>
              <a:t>; </a:t>
            </a:r>
            <a:r>
              <a:rPr lang="ru-RU" altLang="ru-RU" sz="1800" dirty="0" err="1" smtClean="0"/>
              <a:t>гелевыми</a:t>
            </a:r>
            <a:r>
              <a:rPr lang="ru-RU" altLang="ru-RU" sz="1800" dirty="0" smtClean="0"/>
              <a:t> ручками;</a:t>
            </a:r>
          </a:p>
          <a:p>
            <a:pPr>
              <a:spcBef>
                <a:spcPct val="0"/>
              </a:spcBef>
            </a:pPr>
            <a:r>
              <a:rPr lang="ru-RU" altLang="ru-RU" sz="1800" dirty="0" smtClean="0"/>
              <a:t>- проверяет готовность аудиторий к проведению экзамена (наличие часов, наличие табличек с номерами на каждой парте);</a:t>
            </a:r>
          </a:p>
          <a:p>
            <a:pPr>
              <a:spcBef>
                <a:spcPct val="0"/>
              </a:spcBef>
            </a:pPr>
            <a:r>
              <a:rPr lang="ru-RU" altLang="ru-RU" sz="1800" dirty="0" smtClean="0"/>
              <a:t>-готовит помещение для личных вещей;</a:t>
            </a:r>
          </a:p>
          <a:p>
            <a:pPr>
              <a:spcBef>
                <a:spcPct val="0"/>
              </a:spcBef>
            </a:pPr>
            <a:r>
              <a:rPr lang="ru-RU" altLang="ru-RU" sz="1800" b="1" dirty="0" smtClean="0">
                <a:solidFill>
                  <a:srgbClr val="FF0000"/>
                </a:solidFill>
              </a:rPr>
              <a:t>18 марта </a:t>
            </a:r>
            <a:r>
              <a:rPr lang="ru-RU" altLang="ru-RU" sz="1800" dirty="0" smtClean="0"/>
              <a:t>организует работу ППЭ.</a:t>
            </a:r>
          </a:p>
          <a:p>
            <a:pPr algn="just">
              <a:spcBef>
                <a:spcPct val="0"/>
              </a:spcBef>
            </a:pPr>
            <a:endParaRPr lang="ru-RU" altLang="ru-RU" sz="1800" dirty="0" smtClean="0"/>
          </a:p>
          <a:p>
            <a:pPr algn="just">
              <a:spcBef>
                <a:spcPct val="0"/>
              </a:spcBef>
              <a:buFont typeface="Wingdings 3" panose="05040102010807070707" pitchFamily="18" charset="2"/>
              <a:buNone/>
            </a:pPr>
            <a:endParaRPr lang="ru-RU" altLang="ru-RU" sz="2400" dirty="0" smtClean="0"/>
          </a:p>
        </p:txBody>
      </p:sp>
    </p:spTree>
    <p:extLst>
      <p:ext uri="{BB962C8B-B14F-4D97-AF65-F5344CB8AC3E}">
        <p14:creationId xmlns:p14="http://schemas.microsoft.com/office/powerpoint/2010/main" val="266548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1"/>
          <p:cNvSpPr>
            <a:spLocks noGrp="1"/>
          </p:cNvSpPr>
          <p:nvPr>
            <p:ph idx="1"/>
          </p:nvPr>
        </p:nvSpPr>
        <p:spPr>
          <a:xfrm>
            <a:off x="323528" y="0"/>
            <a:ext cx="8229600" cy="5673725"/>
          </a:xfrm>
        </p:spPr>
        <p:txBody>
          <a:bodyPr>
            <a:normAutofit fontScale="92500" lnSpcReduction="20000"/>
          </a:bodyPr>
          <a:lstStyle/>
          <a:p>
            <a:pPr marL="0" indent="0" algn="just">
              <a:spcBef>
                <a:spcPct val="0"/>
              </a:spcBef>
              <a:buNone/>
            </a:pPr>
            <a:r>
              <a:rPr lang="ru-RU" altLang="ru-RU" sz="2400" b="1" dirty="0">
                <a:solidFill>
                  <a:srgbClr val="0070C0"/>
                </a:solidFill>
              </a:rPr>
              <a:t>Действия руководителя ППЭ</a:t>
            </a:r>
            <a:r>
              <a:rPr lang="en-US" altLang="ru-RU" sz="2400" b="1" dirty="0">
                <a:solidFill>
                  <a:srgbClr val="0070C0"/>
                </a:solidFill>
              </a:rPr>
              <a:t>:</a:t>
            </a:r>
            <a:endParaRPr lang="ru-RU" altLang="ru-RU" sz="2400" b="1" dirty="0">
              <a:solidFill>
                <a:srgbClr val="0070C0"/>
              </a:solidFill>
            </a:endParaRPr>
          </a:p>
          <a:p>
            <a:pPr algn="just">
              <a:spcBef>
                <a:spcPct val="0"/>
              </a:spcBef>
            </a:pPr>
            <a:r>
              <a:rPr lang="ru-RU" altLang="ru-RU" sz="2400" dirty="0" smtClean="0"/>
              <a:t>18 марта</a:t>
            </a:r>
            <a:r>
              <a:rPr lang="en-US" altLang="ru-RU" sz="2400" dirty="0" smtClean="0"/>
              <a:t>:</a:t>
            </a:r>
            <a:endParaRPr lang="ru-RU" altLang="ru-RU" sz="2400" dirty="0" smtClean="0"/>
          </a:p>
          <a:p>
            <a:pPr>
              <a:spcBef>
                <a:spcPct val="0"/>
              </a:spcBef>
            </a:pPr>
            <a:r>
              <a:rPr lang="ru-RU" altLang="ru-RU" sz="2400" dirty="0" smtClean="0"/>
              <a:t>- не позднее 11.30 проводит последний инструктаж </a:t>
            </a:r>
            <a:br>
              <a:rPr lang="ru-RU" altLang="ru-RU" sz="2400" dirty="0" smtClean="0"/>
            </a:br>
            <a:r>
              <a:rPr lang="ru-RU" altLang="ru-RU" sz="2400" dirty="0" smtClean="0"/>
              <a:t>с работниками ППЭ;</a:t>
            </a:r>
          </a:p>
          <a:p>
            <a:pPr>
              <a:spcBef>
                <a:spcPct val="0"/>
              </a:spcBef>
            </a:pPr>
            <a:r>
              <a:rPr lang="ru-RU" altLang="ru-RU" sz="2400" dirty="0" smtClean="0"/>
              <a:t>- не позднее 11.45 проверяет размещение всех работников ППЭ в соответствии с их обязанностями;</a:t>
            </a:r>
          </a:p>
          <a:p>
            <a:pPr>
              <a:spcBef>
                <a:spcPct val="0"/>
              </a:spcBef>
            </a:pPr>
            <a:r>
              <a:rPr lang="ru-RU" altLang="ru-RU" sz="2400" dirty="0" smtClean="0"/>
              <a:t>- с 11-45 находится в зоне пунктов пропуска №1,№2, принимает участие при встрече родителей;</a:t>
            </a:r>
          </a:p>
          <a:p>
            <a:pPr>
              <a:spcBef>
                <a:spcPct val="0"/>
              </a:spcBef>
            </a:pPr>
            <a:r>
              <a:rPr lang="ru-RU" altLang="ru-RU" sz="2400" dirty="0" smtClean="0"/>
              <a:t>- контролирует распределение родителей </a:t>
            </a:r>
            <a:br>
              <a:rPr lang="ru-RU" altLang="ru-RU" sz="2400" dirty="0" smtClean="0"/>
            </a:br>
            <a:r>
              <a:rPr lang="ru-RU" altLang="ru-RU" sz="2400" dirty="0" smtClean="0"/>
              <a:t>по аудиториям проведения экзамена, комментирует по ходу движения родителей от входа к аудиториям, какие еще помещения задействованы во время проведения настоящего ЕГЭ, их назначение;</a:t>
            </a:r>
          </a:p>
          <a:p>
            <a:pPr algn="just">
              <a:spcBef>
                <a:spcPct val="0"/>
              </a:spcBef>
            </a:pPr>
            <a:r>
              <a:rPr lang="ru-RU" altLang="ru-RU" sz="2400" dirty="0" smtClean="0">
                <a:solidFill>
                  <a:srgbClr val="FF0000"/>
                </a:solidFill>
              </a:rPr>
              <a:t>-  </a:t>
            </a:r>
            <a:r>
              <a:rPr lang="ru-RU" altLang="ru-RU" sz="2400" b="1" dirty="0" smtClean="0">
                <a:solidFill>
                  <a:srgbClr val="FF0000"/>
                </a:solidFill>
              </a:rPr>
              <a:t>решает оперативные вопросы во время экзамена!</a:t>
            </a:r>
          </a:p>
          <a:p>
            <a:pPr>
              <a:spcBef>
                <a:spcPct val="0"/>
              </a:spcBef>
            </a:pPr>
            <a:r>
              <a:rPr lang="ru-RU" altLang="ru-RU" sz="2400" dirty="0"/>
              <a:t>- проводит совместно с психологом </a:t>
            </a:r>
            <a:r>
              <a:rPr lang="ru-RU" altLang="ru-RU" sz="2400" dirty="0" smtClean="0"/>
              <a:t>пресс-конференцию </a:t>
            </a:r>
            <a:r>
              <a:rPr lang="ru-RU" altLang="ru-RU" sz="2400" dirty="0"/>
              <a:t>по итогам имитационных </a:t>
            </a:r>
            <a:r>
              <a:rPr lang="ru-RU" altLang="ru-RU" sz="2400" dirty="0" smtClean="0"/>
              <a:t>экзаменов</a:t>
            </a:r>
            <a:r>
              <a:rPr lang="ru-RU" altLang="ru-RU" sz="2400" dirty="0"/>
              <a:t>;</a:t>
            </a:r>
            <a:endParaRPr lang="ru-RU" altLang="ru-RU" sz="2400" dirty="0" smtClean="0"/>
          </a:p>
          <a:p>
            <a:pPr>
              <a:spcBef>
                <a:spcPct val="0"/>
              </a:spcBef>
            </a:pPr>
            <a:r>
              <a:rPr lang="ru-RU" altLang="ru-RU" sz="2400" dirty="0" smtClean="0"/>
              <a:t> </a:t>
            </a:r>
            <a:r>
              <a:rPr lang="ru-RU" altLang="ru-RU" sz="2400" dirty="0"/>
              <a:t>отвечает на вопросы о предстоящей выпускникам государственной итоговой </a:t>
            </a:r>
            <a:r>
              <a:rPr lang="ru-RU" altLang="ru-RU" sz="2400" dirty="0" smtClean="0"/>
              <a:t>аттестации;</a:t>
            </a:r>
            <a:endParaRPr lang="ru-RU" altLang="ru-RU" sz="2400" dirty="0"/>
          </a:p>
          <a:p>
            <a:r>
              <a:rPr lang="ru-RU" altLang="ru-RU" sz="2400" dirty="0"/>
              <a:t>- провожает родителей до выхода из </a:t>
            </a:r>
            <a:r>
              <a:rPr lang="ru-RU" altLang="ru-RU" sz="2400" dirty="0" smtClean="0"/>
              <a:t>ППЭ.</a:t>
            </a:r>
            <a:endParaRPr lang="ru-RU" altLang="ru-RU" sz="2400" dirty="0"/>
          </a:p>
          <a:p>
            <a:pPr algn="just">
              <a:spcBef>
                <a:spcPct val="0"/>
              </a:spcBef>
            </a:pPr>
            <a:endParaRPr lang="ru-RU" altLang="ru-RU" sz="2400" b="1" dirty="0" smtClean="0"/>
          </a:p>
        </p:txBody>
      </p:sp>
    </p:spTree>
    <p:extLst>
      <p:ext uri="{BB962C8B-B14F-4D97-AF65-F5344CB8AC3E}">
        <p14:creationId xmlns:p14="http://schemas.microsoft.com/office/powerpoint/2010/main" val="333380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idx="1"/>
          </p:nvPr>
        </p:nvSpPr>
        <p:spPr>
          <a:xfrm>
            <a:off x="107504" y="260648"/>
            <a:ext cx="8856984" cy="5389563"/>
          </a:xfrm>
        </p:spPr>
        <p:txBody>
          <a:bodyPr/>
          <a:lstStyle/>
          <a:p>
            <a:pPr>
              <a:buFont typeface="Wingdings 3" panose="05040102010807070707" pitchFamily="18" charset="2"/>
              <a:buNone/>
            </a:pPr>
            <a:r>
              <a:rPr lang="ru-RU" altLang="ru-RU" sz="2400" b="1" dirty="0" smtClean="0">
                <a:solidFill>
                  <a:srgbClr val="336699"/>
                </a:solidFill>
              </a:rPr>
              <a:t>Действия  дежурного на пункте пропуска №1</a:t>
            </a:r>
          </a:p>
          <a:p>
            <a:pPr>
              <a:buFontTx/>
              <a:buChar char="-"/>
            </a:pPr>
            <a:r>
              <a:rPr lang="ru-RU" altLang="ru-RU" sz="2400" dirty="0" smtClean="0"/>
              <a:t>Приветствует родителей;</a:t>
            </a:r>
          </a:p>
          <a:p>
            <a:pPr>
              <a:buFontTx/>
              <a:buChar char="-"/>
            </a:pPr>
            <a:r>
              <a:rPr lang="ru-RU" altLang="ru-RU" sz="2400" dirty="0" smtClean="0"/>
              <a:t>просит родителей предъявить документы, удостоверяющие личность (паспорт, заграничный паспорт и т.д.), (</a:t>
            </a:r>
            <a:r>
              <a:rPr lang="ru-RU" altLang="ru-RU" sz="1800" dirty="0" smtClean="0"/>
              <a:t>у каждого дежурного на данном пункте должен быть примерный перечень</a:t>
            </a:r>
            <a:r>
              <a:rPr lang="ru-RU" altLang="ru-RU" sz="2400" dirty="0" smtClean="0"/>
              <a:t>)</a:t>
            </a:r>
          </a:p>
          <a:p>
            <a:pPr>
              <a:buFontTx/>
              <a:buChar char="-"/>
            </a:pPr>
            <a:r>
              <a:rPr lang="ru-RU" altLang="ru-RU" sz="2400" dirty="0" smtClean="0"/>
              <a:t>комментирует, что бывает в случае, если участник не может предъявить документ, удостоверяющий личность</a:t>
            </a:r>
            <a:r>
              <a:rPr lang="en-US" altLang="ru-RU" sz="2400" dirty="0" smtClean="0"/>
              <a:t>:</a:t>
            </a:r>
            <a:endParaRPr lang="ru-RU" altLang="ru-RU" sz="2400" dirty="0" smtClean="0"/>
          </a:p>
          <a:p>
            <a:pPr marL="0" indent="0">
              <a:buNone/>
            </a:pPr>
            <a:r>
              <a:rPr lang="ru-RU" altLang="ru-RU" sz="2400" dirty="0" smtClean="0"/>
              <a:t> -</a:t>
            </a:r>
            <a:r>
              <a:rPr lang="ru-RU" altLang="ru-RU" sz="2400" i="1" dirty="0" smtClean="0"/>
              <a:t>в этом случае, - комментирует дежурный, - личность участника на настоящем ЕГЭ удостоверяет сопровождающий из образовательной организации.</a:t>
            </a:r>
          </a:p>
          <a:p>
            <a:pPr marL="0" indent="0">
              <a:buNone/>
            </a:pPr>
            <a:endParaRPr lang="ru-RU" altLang="ru-RU" sz="2400" i="1" dirty="0" smtClean="0"/>
          </a:p>
        </p:txBody>
      </p:sp>
    </p:spTree>
    <p:extLst>
      <p:ext uri="{BB962C8B-B14F-4D97-AF65-F5344CB8AC3E}">
        <p14:creationId xmlns:p14="http://schemas.microsoft.com/office/powerpoint/2010/main" val="316713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1"/>
          </p:nvPr>
        </p:nvSpPr>
        <p:spPr>
          <a:xfrm>
            <a:off x="395536" y="260648"/>
            <a:ext cx="8229600" cy="6120680"/>
          </a:xfrm>
        </p:spPr>
        <p:txBody>
          <a:bodyPr anchor="ctr">
            <a:normAutofit lnSpcReduction="10000"/>
          </a:bodyPr>
          <a:lstStyle/>
          <a:p>
            <a:pPr>
              <a:lnSpc>
                <a:spcPct val="80000"/>
              </a:lnSpc>
            </a:pPr>
            <a:endParaRPr lang="ru-RU" altLang="ru-RU" sz="1600" dirty="0" smtClean="0"/>
          </a:p>
          <a:p>
            <a:pPr>
              <a:lnSpc>
                <a:spcPct val="80000"/>
              </a:lnSpc>
              <a:buFont typeface="Wingdings 3" panose="05040102010807070707" pitchFamily="18" charset="2"/>
              <a:buNone/>
            </a:pPr>
            <a:r>
              <a:rPr lang="ru-RU" altLang="ru-RU" sz="2800" b="1" dirty="0" smtClean="0">
                <a:solidFill>
                  <a:srgbClr val="336699"/>
                </a:solidFill>
              </a:rPr>
              <a:t>Действия дежурного на пункте пропуска №2</a:t>
            </a:r>
          </a:p>
          <a:p>
            <a:pPr>
              <a:lnSpc>
                <a:spcPct val="80000"/>
              </a:lnSpc>
              <a:buFont typeface="Wingdings 3" panose="05040102010807070707" pitchFamily="18" charset="2"/>
              <a:buNone/>
            </a:pPr>
            <a:r>
              <a:rPr lang="ru-RU" altLang="ru-RU" sz="2400" b="1" dirty="0" smtClean="0"/>
              <a:t>-</a:t>
            </a:r>
            <a:r>
              <a:rPr lang="ru-RU" altLang="ru-RU" sz="2000" dirty="0" smtClean="0"/>
              <a:t>приветствует участников;</a:t>
            </a:r>
          </a:p>
          <a:p>
            <a:pPr>
              <a:lnSpc>
                <a:spcPct val="80000"/>
              </a:lnSpc>
              <a:buFontTx/>
              <a:buChar char="-"/>
            </a:pPr>
            <a:r>
              <a:rPr lang="ru-RU" altLang="ru-RU" sz="2000" dirty="0" smtClean="0"/>
              <a:t>с помощью имитационного ручного </a:t>
            </a:r>
            <a:r>
              <a:rPr lang="ru-RU" altLang="ru-RU" sz="2000" dirty="0" err="1" smtClean="0"/>
              <a:t>металлодетектора</a:t>
            </a:r>
            <a:r>
              <a:rPr lang="ru-RU" altLang="ru-RU" sz="2000" dirty="0" smtClean="0"/>
              <a:t> (можно изготовить один на ППЭ в кабинете технологии) организует проход родителей через пункт пропуска №2;</a:t>
            </a:r>
          </a:p>
          <a:p>
            <a:pPr>
              <a:lnSpc>
                <a:spcPct val="80000"/>
              </a:lnSpc>
              <a:buFontTx/>
              <a:buChar char="-"/>
            </a:pPr>
            <a:r>
              <a:rPr lang="ru-RU" altLang="ru-RU" sz="2000" dirty="0" smtClean="0"/>
              <a:t> </a:t>
            </a:r>
            <a:r>
              <a:rPr lang="ru-RU" altLang="ru-RU" sz="2000" dirty="0"/>
              <a:t>дает комментарии</a:t>
            </a:r>
            <a:r>
              <a:rPr lang="en-US" altLang="ru-RU" sz="2000" dirty="0"/>
              <a:t>:</a:t>
            </a:r>
            <a:r>
              <a:rPr lang="ru-RU" altLang="ru-RU" sz="2000" dirty="0"/>
              <a:t> </a:t>
            </a:r>
          </a:p>
          <a:p>
            <a:pPr>
              <a:lnSpc>
                <a:spcPct val="80000"/>
              </a:lnSpc>
              <a:buFontTx/>
              <a:buChar char="-"/>
            </a:pPr>
            <a:r>
              <a:rPr lang="ru-RU" altLang="ru-RU" sz="2000" i="1" dirty="0" smtClean="0">
                <a:solidFill>
                  <a:schemeClr val="tx2">
                    <a:lumMod val="50000"/>
                  </a:schemeClr>
                </a:solidFill>
              </a:rPr>
              <a:t>при </a:t>
            </a:r>
            <a:r>
              <a:rPr lang="ru-RU" altLang="ru-RU" sz="2000" i="1" dirty="0">
                <a:solidFill>
                  <a:schemeClr val="tx2">
                    <a:lumMod val="50000"/>
                  </a:schemeClr>
                </a:solidFill>
              </a:rPr>
              <a:t>появлении сигнала </a:t>
            </a:r>
            <a:r>
              <a:rPr lang="ru-RU" altLang="ru-RU" sz="2000" i="1" dirty="0" err="1">
                <a:solidFill>
                  <a:schemeClr val="tx2">
                    <a:lumMod val="50000"/>
                  </a:schemeClr>
                </a:solidFill>
              </a:rPr>
              <a:t>металлодетектора</a:t>
            </a:r>
            <a:r>
              <a:rPr lang="ru-RU" altLang="ru-RU" sz="2000" i="1" dirty="0">
                <a:solidFill>
                  <a:schemeClr val="tx2">
                    <a:lumMod val="50000"/>
                  </a:schemeClr>
                </a:solidFill>
              </a:rPr>
              <a:t> участнику ЕГЭ предлагается показать предмет, вызывающий сигнал. Если предметом являлось запрещенное средство, организатор предлагает участнику ЕГЭ оставить его за пределами ППЭ (сдать сопровождающему). При отказе оставить выявленное запрещенное средство, выпускник не допускается в ППЭ. </a:t>
            </a:r>
          </a:p>
          <a:p>
            <a:pPr>
              <a:lnSpc>
                <a:spcPct val="80000"/>
              </a:lnSpc>
              <a:buFontTx/>
              <a:buChar char="-"/>
            </a:pPr>
            <a:r>
              <a:rPr lang="ru-RU" altLang="ru-RU" sz="2000" i="1" dirty="0">
                <a:solidFill>
                  <a:schemeClr val="tx2">
                    <a:lumMod val="50000"/>
                  </a:schemeClr>
                </a:solidFill>
              </a:rPr>
              <a:t>· при этом, родителям объясняют, что личный досмотр производить категорически запрещено. Если невозможно выявить, что предмет, вызывающий сигнал, является запрещённым средством, выпускник проходит на ППЭ (подтвердив, что он ознакомлен с правилами прохождения экзамена); </a:t>
            </a:r>
          </a:p>
          <a:p>
            <a:pPr>
              <a:lnSpc>
                <a:spcPct val="80000"/>
              </a:lnSpc>
              <a:buFontTx/>
              <a:buChar char="-"/>
            </a:pPr>
            <a:r>
              <a:rPr lang="ru-RU" altLang="ru-RU" sz="2000" i="1" dirty="0">
                <a:solidFill>
                  <a:schemeClr val="tx2">
                    <a:lumMod val="50000"/>
                  </a:schemeClr>
                </a:solidFill>
              </a:rPr>
              <a:t>· выпускники с ОВЗ вправе не проходить через рамку </a:t>
            </a:r>
            <a:r>
              <a:rPr lang="ru-RU" altLang="ru-RU" sz="2000" i="1" dirty="0" err="1">
                <a:solidFill>
                  <a:schemeClr val="tx2">
                    <a:lumMod val="50000"/>
                  </a:schemeClr>
                </a:solidFill>
              </a:rPr>
              <a:t>металлодетектора</a:t>
            </a:r>
            <a:r>
              <a:rPr lang="ru-RU" altLang="ru-RU" sz="2000" i="1" dirty="0">
                <a:solidFill>
                  <a:schemeClr val="tx2">
                    <a:lumMod val="50000"/>
                  </a:schemeClr>
                </a:solidFill>
              </a:rPr>
              <a:t>, также как и выпускники, имеющие справку о запрете в силу имеющегося заболевания, участвовать в прохождении </a:t>
            </a:r>
            <a:r>
              <a:rPr lang="ru-RU" altLang="ru-RU" sz="2000" i="1" dirty="0" err="1">
                <a:solidFill>
                  <a:schemeClr val="tx2">
                    <a:lumMod val="50000"/>
                  </a:schemeClr>
                </a:solidFill>
              </a:rPr>
              <a:t>металлодетектора</a:t>
            </a:r>
            <a:r>
              <a:rPr lang="ru-RU" altLang="ru-RU" sz="2000" i="1" dirty="0">
                <a:solidFill>
                  <a:schemeClr val="tx2">
                    <a:lumMod val="50000"/>
                  </a:schemeClr>
                </a:solidFill>
              </a:rPr>
              <a:t>. </a:t>
            </a:r>
            <a:endParaRPr lang="ru-RU" altLang="ru-RU" sz="2000" i="1" dirty="0" smtClean="0">
              <a:solidFill>
                <a:schemeClr val="tx2">
                  <a:lumMod val="50000"/>
                </a:schemeClr>
              </a:solidFill>
            </a:endParaRPr>
          </a:p>
          <a:p>
            <a:pPr>
              <a:lnSpc>
                <a:spcPct val="80000"/>
              </a:lnSpc>
              <a:buFontTx/>
              <a:buChar char="-"/>
            </a:pPr>
            <a:r>
              <a:rPr lang="ru-RU" altLang="ru-RU" sz="2000" dirty="0" smtClean="0"/>
              <a:t>Направляет участников к  аудиториям.</a:t>
            </a:r>
            <a:endParaRPr lang="ru-RU" altLang="ru-RU" sz="2000" dirty="0"/>
          </a:p>
        </p:txBody>
      </p:sp>
    </p:spTree>
    <p:extLst>
      <p:ext uri="{BB962C8B-B14F-4D97-AF65-F5344CB8AC3E}">
        <p14:creationId xmlns:p14="http://schemas.microsoft.com/office/powerpoint/2010/main" val="28671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25</a:t>
            </a:fld>
            <a:endParaRPr lang="ru-RU"/>
          </a:p>
        </p:txBody>
      </p:sp>
      <p:sp>
        <p:nvSpPr>
          <p:cNvPr id="6" name="TextBox 5"/>
          <p:cNvSpPr txBox="1"/>
          <p:nvPr/>
        </p:nvSpPr>
        <p:spPr>
          <a:xfrm>
            <a:off x="139568" y="188640"/>
            <a:ext cx="9036496" cy="6001643"/>
          </a:xfrm>
          <a:prstGeom prst="rect">
            <a:avLst/>
          </a:prstGeom>
          <a:noFill/>
        </p:spPr>
        <p:txBody>
          <a:bodyPr wrap="square" rtlCol="0">
            <a:spAutoFit/>
          </a:bodyPr>
          <a:lstStyle/>
          <a:p>
            <a:r>
              <a:rPr lang="ru-RU" sz="3200" b="1" dirty="0" smtClean="0">
                <a:solidFill>
                  <a:srgbClr val="336699"/>
                </a:solidFill>
              </a:rPr>
              <a:t>Действия организатора в аудитории</a:t>
            </a:r>
          </a:p>
          <a:p>
            <a:pPr marL="171450" indent="-171450">
              <a:buFont typeface="Arial" panose="020B0604020202020204" pitchFamily="34" charset="0"/>
              <a:buChar char="•"/>
            </a:pPr>
            <a:r>
              <a:rPr lang="ru-RU" sz="1600" dirty="0" smtClean="0"/>
              <a:t>должен </a:t>
            </a:r>
            <a:r>
              <a:rPr lang="ru-RU" sz="1600" dirty="0"/>
              <a:t>пройти </a:t>
            </a:r>
            <a:r>
              <a:rPr lang="ru-RU" sz="1600" dirty="0" smtClean="0"/>
              <a:t>инструктаж, определяющий </a:t>
            </a:r>
            <a:r>
              <a:rPr lang="ru-RU" sz="1600" dirty="0"/>
              <a:t>порядок работы организаторов в аудитории</a:t>
            </a:r>
            <a:r>
              <a:rPr lang="ru-RU" sz="1600" dirty="0" smtClean="0"/>
              <a:t>;</a:t>
            </a:r>
          </a:p>
          <a:p>
            <a:pPr marL="171450" indent="-171450">
              <a:buFont typeface="Arial" panose="020B0604020202020204" pitchFamily="34" charset="0"/>
              <a:buChar char="•"/>
            </a:pPr>
            <a:r>
              <a:rPr lang="ru-RU" sz="1600" dirty="0" smtClean="0"/>
              <a:t>Ознакомиться с правилами </a:t>
            </a:r>
            <a:r>
              <a:rPr lang="ru-RU" sz="1600" dirty="0"/>
              <a:t>заполнения бланков ЕГЭ</a:t>
            </a:r>
            <a:r>
              <a:rPr lang="ru-RU" sz="1600" dirty="0" smtClean="0"/>
              <a:t>; правилами </a:t>
            </a:r>
            <a:r>
              <a:rPr lang="ru-RU" sz="1600" dirty="0"/>
              <a:t>оформления ведомостей, протоколов и актов, заполняемых при проведении ЕГЭ в </a:t>
            </a:r>
            <a:r>
              <a:rPr lang="ru-RU" sz="1600" dirty="0" smtClean="0"/>
              <a:t>аудиториях;</a:t>
            </a:r>
          </a:p>
          <a:p>
            <a:pPr marL="171450" indent="-171450">
              <a:buFont typeface="Arial" panose="020B0604020202020204" pitchFamily="34" charset="0"/>
              <a:buChar char="•"/>
            </a:pPr>
            <a:r>
              <a:rPr lang="ru-RU" sz="1600" dirty="0" smtClean="0"/>
              <a:t>порядком </a:t>
            </a:r>
            <a:r>
              <a:rPr lang="ru-RU" sz="1600" dirty="0"/>
              <a:t>работы с ПО Станция печати ЭМ</a:t>
            </a:r>
            <a:r>
              <a:rPr lang="ru-RU" sz="1600" dirty="0" smtClean="0"/>
              <a:t>.</a:t>
            </a:r>
          </a:p>
          <a:p>
            <a:r>
              <a:rPr lang="ru-RU" sz="1600" b="1" dirty="0"/>
              <a:t>В день проведения ЕГЭ организатор в аудитории ППЭ должен:</a:t>
            </a:r>
            <a:endParaRPr lang="ru-RU" sz="1600" dirty="0"/>
          </a:p>
          <a:p>
            <a:r>
              <a:rPr lang="ru-RU" sz="1600" dirty="0"/>
              <a:t>явиться в ППЭ </a:t>
            </a:r>
            <a:r>
              <a:rPr lang="ru-RU" sz="1600" dirty="0" smtClean="0"/>
              <a:t>10-00 по</a:t>
            </a:r>
            <a:r>
              <a:rPr lang="ru-RU" sz="1600" dirty="0"/>
              <a:t> местному </a:t>
            </a:r>
            <a:r>
              <a:rPr lang="ru-RU" sz="1600" dirty="0" smtClean="0"/>
              <a:t>времени; </a:t>
            </a:r>
          </a:p>
          <a:p>
            <a:r>
              <a:rPr lang="ru-RU" sz="1600" b="1" dirty="0"/>
              <a:t>Получить у руководителя ППЭ:</a:t>
            </a:r>
            <a:endParaRPr lang="ru-RU" sz="1600" dirty="0"/>
          </a:p>
          <a:p>
            <a:r>
              <a:rPr lang="ru-RU" sz="1600" dirty="0" smtClean="0"/>
              <a:t>-инструкцию </a:t>
            </a:r>
            <a:r>
              <a:rPr lang="ru-RU" sz="1600" dirty="0"/>
              <a:t>для участника ЕГЭ, зачитываемую организатором в аудитории перед началом экзамена;</a:t>
            </a:r>
          </a:p>
          <a:p>
            <a:r>
              <a:rPr lang="ru-RU" sz="1600" dirty="0" smtClean="0"/>
              <a:t>-ножницы </a:t>
            </a:r>
            <a:r>
              <a:rPr lang="ru-RU" sz="1600" dirty="0"/>
              <a:t>для вскрытия сейф-пакета с электронными носителями;</a:t>
            </a:r>
          </a:p>
          <a:p>
            <a:r>
              <a:rPr lang="ru-RU" sz="1600" dirty="0" smtClean="0"/>
              <a:t>-таблички </a:t>
            </a:r>
            <a:r>
              <a:rPr lang="ru-RU" sz="1600" dirty="0"/>
              <a:t>с номерами аудиторий;</a:t>
            </a:r>
          </a:p>
          <a:p>
            <a:r>
              <a:rPr lang="ru-RU" sz="1600" dirty="0" smtClean="0"/>
              <a:t>-черновики </a:t>
            </a:r>
            <a:r>
              <a:rPr lang="ru-RU" sz="1600" dirty="0"/>
              <a:t>со штампом образовательной организации, на базе которой расположен ППЭ </a:t>
            </a:r>
            <a:r>
              <a:rPr lang="ru-RU" sz="1600" i="1" dirty="0"/>
              <a:t>(в случае проведения ЕГЭ по иностранным языкам (раздел «Говорение») черновики не выдаются);</a:t>
            </a:r>
            <a:endParaRPr lang="ru-RU" sz="1600" dirty="0"/>
          </a:p>
          <a:p>
            <a:r>
              <a:rPr lang="ru-RU" sz="1600" dirty="0" smtClean="0"/>
              <a:t>-конверт </a:t>
            </a:r>
            <a:r>
              <a:rPr lang="ru-RU" sz="1600" dirty="0"/>
              <a:t>для упаковки использованных черновиков (один конверт на аудиторию</a:t>
            </a:r>
            <a:r>
              <a:rPr lang="ru-RU" sz="1600" dirty="0" smtClean="0"/>
              <a:t>).</a:t>
            </a:r>
          </a:p>
          <a:p>
            <a:endParaRPr lang="ru-RU" sz="1600" dirty="0"/>
          </a:p>
          <a:p>
            <a:r>
              <a:rPr lang="ru-RU" sz="1600" dirty="0"/>
              <a:t>Не позднее </a:t>
            </a:r>
            <a:r>
              <a:rPr lang="ru-RU" sz="1600" dirty="0" smtClean="0"/>
              <a:t>11.45 </a:t>
            </a:r>
            <a:r>
              <a:rPr lang="ru-RU" sz="1600" dirty="0"/>
              <a:t>по местному времени пройти в свою аудиторию, проверить ее готовность к </a:t>
            </a:r>
            <a:r>
              <a:rPr lang="ru-RU" sz="1600" dirty="0" smtClean="0"/>
              <a:t>экзамену</a:t>
            </a:r>
          </a:p>
          <a:p>
            <a:r>
              <a:rPr lang="ru-RU" sz="1600" dirty="0" smtClean="0"/>
              <a:t>и</a:t>
            </a:r>
            <a:r>
              <a:rPr lang="ru-RU" sz="1600" dirty="0"/>
              <a:t> приступить к выполнению своих обязанностей.</a:t>
            </a:r>
          </a:p>
          <a:p>
            <a:r>
              <a:rPr lang="ru-RU" sz="1600" dirty="0" smtClean="0"/>
              <a:t>-Вывесить </a:t>
            </a:r>
            <a:r>
              <a:rPr lang="ru-RU" sz="1600" dirty="0"/>
              <a:t>у входа в аудиторию один экземпляр </a:t>
            </a:r>
            <a:r>
              <a:rPr lang="ru-RU" sz="1600" dirty="0" smtClean="0"/>
              <a:t>«</a:t>
            </a:r>
            <a:r>
              <a:rPr lang="ru-RU" sz="1600" dirty="0"/>
              <a:t>Список участников ГИА в аудитории ППЭ».</a:t>
            </a:r>
          </a:p>
          <a:p>
            <a:r>
              <a:rPr lang="ru-RU" sz="1600" dirty="0" smtClean="0"/>
              <a:t>-Раздать </a:t>
            </a:r>
            <a:r>
              <a:rPr lang="ru-RU" sz="1600" dirty="0"/>
              <a:t>на рабочие места участников ЕГЭ черновики </a:t>
            </a:r>
            <a:endParaRPr lang="ru-RU" sz="1600" dirty="0" smtClean="0"/>
          </a:p>
          <a:p>
            <a:r>
              <a:rPr lang="ru-RU" sz="1600" dirty="0" smtClean="0"/>
              <a:t>-Оформить </a:t>
            </a:r>
            <a:r>
              <a:rPr lang="ru-RU" sz="1600" dirty="0"/>
              <a:t>на доске образец регистрационных полей бланка регистрации участника ЕГЭ </a:t>
            </a:r>
          </a:p>
          <a:p>
            <a:endParaRPr lang="ru-RU" sz="3200" b="1" dirty="0">
              <a:solidFill>
                <a:srgbClr val="336699"/>
              </a:solidFill>
            </a:endParaRPr>
          </a:p>
        </p:txBody>
      </p:sp>
    </p:spTree>
    <p:extLst>
      <p:ext uri="{BB962C8B-B14F-4D97-AF65-F5344CB8AC3E}">
        <p14:creationId xmlns:p14="http://schemas.microsoft.com/office/powerpoint/2010/main" val="400082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26</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221035265"/>
              </p:ext>
            </p:extLst>
          </p:nvPr>
        </p:nvGraphicFramePr>
        <p:xfrm>
          <a:off x="107504" y="521235"/>
          <a:ext cx="8784976" cy="3364992"/>
        </p:xfrm>
        <a:graphic>
          <a:graphicData uri="http://schemas.openxmlformats.org/drawingml/2006/table">
            <a:tbl>
              <a:tblPr firstRow="1" firstCol="1" bandRow="1" bandCol="1">
                <a:tableStyleId>{5C22544A-7EE6-4342-B048-85BDC9FD1C3A}</a:tableStyleId>
              </a:tblPr>
              <a:tblGrid>
                <a:gridCol w="8784976"/>
              </a:tblGrid>
              <a:tr h="2024206">
                <a:tc>
                  <a:txBody>
                    <a:bodyPr/>
                    <a:lstStyle/>
                    <a:p>
                      <a:pPr indent="450215" algn="just">
                        <a:lnSpc>
                          <a:spcPct val="115000"/>
                        </a:lnSpc>
                        <a:spcAft>
                          <a:spcPts val="0"/>
                        </a:spcAft>
                      </a:pPr>
                      <a:r>
                        <a:rPr lang="ru-RU" sz="1600" dirty="0">
                          <a:solidFill>
                            <a:schemeClr val="tx1"/>
                          </a:solidFill>
                          <a:effectLst/>
                        </a:rPr>
                        <a:t>Организатору необходимо помнить, что </a:t>
                      </a:r>
                      <a:r>
                        <a:rPr lang="ru-RU" sz="1600" dirty="0">
                          <a:solidFill>
                            <a:srgbClr val="CC3300"/>
                          </a:solidFill>
                          <a:effectLst/>
                        </a:rPr>
                        <a:t>экзамен проводится в спокойной и доброжелательной обстановке.</a:t>
                      </a:r>
                    </a:p>
                    <a:p>
                      <a:pPr indent="450215" algn="just">
                        <a:lnSpc>
                          <a:spcPct val="115000"/>
                        </a:lnSpc>
                        <a:spcAft>
                          <a:spcPts val="0"/>
                        </a:spcAft>
                      </a:pPr>
                      <a:r>
                        <a:rPr lang="ru-RU" sz="1600" dirty="0">
                          <a:solidFill>
                            <a:schemeClr val="tx1"/>
                          </a:solidFill>
                          <a:effectLst/>
                        </a:rPr>
                        <a:t>В день проведения экзамена (в период с момента входа в ППЭ и до окончания экзамена) в ППЭ организатору в аудитории </a:t>
                      </a:r>
                      <a:r>
                        <a:rPr lang="ru-RU" sz="1600" dirty="0">
                          <a:solidFill>
                            <a:srgbClr val="C00000"/>
                          </a:solidFill>
                          <a:effectLst/>
                        </a:rPr>
                        <a:t>запрещается: </a:t>
                      </a:r>
                    </a:p>
                    <a:p>
                      <a:pPr indent="450215" algn="just">
                        <a:lnSpc>
                          <a:spcPct val="115000"/>
                        </a:lnSpc>
                        <a:spcAft>
                          <a:spcPts val="0"/>
                        </a:spcAft>
                      </a:pPr>
                      <a:r>
                        <a:rPr lang="ru-RU" sz="1600" dirty="0">
                          <a:solidFill>
                            <a:schemeClr val="tx1"/>
                          </a:solidFill>
                          <a:effectLst/>
                        </a:rPr>
                        <a:t>а) иметь при себе средства связи, </a:t>
                      </a:r>
                      <a:r>
                        <a:rPr lang="ru-RU" sz="1600" dirty="0" smtClean="0">
                          <a:solidFill>
                            <a:schemeClr val="tx1"/>
                          </a:solidFill>
                          <a:effectLst/>
                        </a:rPr>
                        <a:t>и</a:t>
                      </a:r>
                      <a:r>
                        <a:rPr lang="ru-RU" sz="1600" dirty="0">
                          <a:solidFill>
                            <a:schemeClr val="tx1"/>
                          </a:solidFill>
                          <a:effectLst/>
                        </a:rPr>
                        <a:t> т.д.; </a:t>
                      </a:r>
                      <a:r>
                        <a:rPr lang="ru-RU" sz="1600" dirty="0" smtClean="0">
                          <a:solidFill>
                            <a:schemeClr val="tx1"/>
                          </a:solidFill>
                          <a:effectLst/>
                        </a:rPr>
                        <a:t>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художественную литературу</a:t>
                      </a:r>
                      <a:endParaRPr lang="ru-RU" sz="1600" dirty="0">
                        <a:solidFill>
                          <a:schemeClr val="tx1"/>
                        </a:solidFill>
                        <a:effectLst/>
                      </a:endParaRPr>
                    </a:p>
                    <a:p>
                      <a:pPr indent="450215" algn="just">
                        <a:lnSpc>
                          <a:spcPct val="115000"/>
                        </a:lnSpc>
                        <a:spcAft>
                          <a:spcPts val="0"/>
                        </a:spcAft>
                      </a:pPr>
                      <a:r>
                        <a:rPr lang="ru-RU" sz="1600" dirty="0">
                          <a:solidFill>
                            <a:schemeClr val="tx1"/>
                          </a:solidFill>
                          <a:effectLst/>
                        </a:rPr>
                        <a:t>б) оказывать содействие участникам ЕГЭ,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a:p>
                      <a:pPr indent="450215" algn="just">
                        <a:lnSpc>
                          <a:spcPct val="115000"/>
                        </a:lnSpc>
                        <a:spcAft>
                          <a:spcPts val="0"/>
                        </a:spcAft>
                      </a:pPr>
                      <a:r>
                        <a:rPr lang="ru-RU" sz="1600" dirty="0">
                          <a:solidFill>
                            <a:schemeClr val="tx1"/>
                          </a:solidFill>
                          <a:effectLst/>
                        </a:rPr>
                        <a:t>в) выносить из аудиторий и ППЭ экзаменационные материалы (ЭМ) на бумажном или электронном носителях, фотографировать ЭМ.</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07504" y="4017646"/>
            <a:ext cx="8784976" cy="2585323"/>
          </a:xfrm>
          <a:prstGeom prst="rect">
            <a:avLst/>
          </a:prstGeom>
          <a:noFill/>
        </p:spPr>
        <p:txBody>
          <a:bodyPr wrap="square" rtlCol="0">
            <a:spAutoFit/>
          </a:bodyPr>
          <a:lstStyle/>
          <a:p>
            <a:r>
              <a:rPr lang="ru-RU" b="1" dirty="0"/>
              <a:t>Организатор должен:</a:t>
            </a:r>
            <a:endParaRPr lang="ru-RU" dirty="0"/>
          </a:p>
          <a:p>
            <a:r>
              <a:rPr lang="ru-RU" dirty="0"/>
              <a:t>проследить, чтобы участник </a:t>
            </a:r>
            <a:r>
              <a:rPr lang="ru-RU" dirty="0" smtClean="0"/>
              <a:t>занял </a:t>
            </a:r>
            <a:r>
              <a:rPr lang="ru-RU" dirty="0"/>
              <a:t>отведенное ему место строго в соответствии</a:t>
            </a:r>
            <a:r>
              <a:rPr lang="ru-RU" b="1" dirty="0"/>
              <a:t> </a:t>
            </a:r>
            <a:r>
              <a:rPr lang="ru-RU" dirty="0"/>
              <a:t>с</a:t>
            </a:r>
            <a:r>
              <a:rPr lang="ru-RU" b="1" dirty="0"/>
              <a:t> </a:t>
            </a:r>
            <a:r>
              <a:rPr lang="ru-RU" dirty="0"/>
              <a:t>формой ППЭ-05-01 «Список участников ГИА в аудитории ППЭ»;</a:t>
            </a:r>
          </a:p>
          <a:p>
            <a:r>
              <a:rPr lang="ru-RU" dirty="0"/>
              <a:t>следить, чтобы участники ЕГЭ не менялись местами;</a:t>
            </a:r>
          </a:p>
          <a:p>
            <a:r>
              <a:rPr lang="ru-RU" dirty="0"/>
              <a:t>напомнить участникам ЕГЭ о ведении видеонаблюдения в ППЭ и о запрете иметь при себе уведомление о регистрации на экзамен,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a:t>
            </a:r>
          </a:p>
          <a:p>
            <a:endParaRPr lang="ru-RU" dirty="0"/>
          </a:p>
        </p:txBody>
      </p:sp>
      <p:sp>
        <p:nvSpPr>
          <p:cNvPr id="8" name="Rectangle 1"/>
          <p:cNvSpPr>
            <a:spLocks noChangeArrowheads="1"/>
          </p:cNvSpPr>
          <p:nvPr/>
        </p:nvSpPr>
        <p:spPr bwMode="auto">
          <a:xfrm>
            <a:off x="251521" y="-11415"/>
            <a:ext cx="8784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2190750" algn="l"/>
              </a:tabLst>
              <a:defRPr>
                <a:solidFill>
                  <a:schemeClr val="tx1"/>
                </a:solidFill>
                <a:latin typeface="Arial" panose="020B0604020202020204" pitchFamily="34" charset="0"/>
              </a:defRPr>
            </a:lvl1pPr>
            <a:lvl2pPr eaLnBrk="0" fontAlgn="base" hangingPunct="0">
              <a:spcBef>
                <a:spcPct val="0"/>
              </a:spcBef>
              <a:spcAft>
                <a:spcPct val="0"/>
              </a:spcAft>
              <a:tabLst>
                <a:tab pos="2190750" algn="l"/>
              </a:tabLst>
              <a:defRPr>
                <a:solidFill>
                  <a:schemeClr val="tx1"/>
                </a:solidFill>
                <a:latin typeface="Arial" panose="020B0604020202020204" pitchFamily="34" charset="0"/>
              </a:defRPr>
            </a:lvl2pPr>
            <a:lvl3pPr eaLnBrk="0" fontAlgn="base" hangingPunct="0">
              <a:spcBef>
                <a:spcPct val="0"/>
              </a:spcBef>
              <a:spcAft>
                <a:spcPct val="0"/>
              </a:spcAft>
              <a:tabLst>
                <a:tab pos="2190750" algn="l"/>
              </a:tabLst>
              <a:defRPr>
                <a:solidFill>
                  <a:schemeClr val="tx1"/>
                </a:solidFill>
                <a:latin typeface="Arial" panose="020B0604020202020204" pitchFamily="34" charset="0"/>
              </a:defRPr>
            </a:lvl3pPr>
            <a:lvl4pPr eaLnBrk="0" fontAlgn="base" hangingPunct="0">
              <a:spcBef>
                <a:spcPct val="0"/>
              </a:spcBef>
              <a:spcAft>
                <a:spcPct val="0"/>
              </a:spcAft>
              <a:tabLst>
                <a:tab pos="2190750" algn="l"/>
              </a:tabLst>
              <a:defRPr>
                <a:solidFill>
                  <a:schemeClr val="tx1"/>
                </a:solidFill>
                <a:latin typeface="Arial" panose="020B0604020202020204" pitchFamily="34" charset="0"/>
              </a:defRPr>
            </a:lvl4pPr>
            <a:lvl5pPr eaLnBrk="0" fontAlgn="base" hangingPunct="0">
              <a:spcBef>
                <a:spcPct val="0"/>
              </a:spcBef>
              <a:spcAft>
                <a:spcPct val="0"/>
              </a:spcAft>
              <a:tabLst>
                <a:tab pos="2190750" algn="l"/>
              </a:tabLst>
              <a:defRPr>
                <a:solidFill>
                  <a:schemeClr val="tx1"/>
                </a:solidFill>
                <a:latin typeface="Arial" panose="020B0604020202020204" pitchFamily="34" charset="0"/>
              </a:defRPr>
            </a:lvl5pPr>
            <a:lvl6pPr eaLnBrk="0" fontAlgn="base" hangingPunct="0">
              <a:spcBef>
                <a:spcPct val="0"/>
              </a:spcBef>
              <a:spcAft>
                <a:spcPct val="0"/>
              </a:spcAft>
              <a:tabLst>
                <a:tab pos="2190750" algn="l"/>
              </a:tabLst>
              <a:defRPr>
                <a:solidFill>
                  <a:schemeClr val="tx1"/>
                </a:solidFill>
                <a:latin typeface="Arial" panose="020B0604020202020204" pitchFamily="34" charset="0"/>
              </a:defRPr>
            </a:lvl6pPr>
            <a:lvl7pPr eaLnBrk="0" fontAlgn="base" hangingPunct="0">
              <a:spcBef>
                <a:spcPct val="0"/>
              </a:spcBef>
              <a:spcAft>
                <a:spcPct val="0"/>
              </a:spcAft>
              <a:tabLst>
                <a:tab pos="2190750" algn="l"/>
              </a:tabLst>
              <a:defRPr>
                <a:solidFill>
                  <a:schemeClr val="tx1"/>
                </a:solidFill>
                <a:latin typeface="Arial" panose="020B0604020202020204" pitchFamily="34" charset="0"/>
              </a:defRPr>
            </a:lvl7pPr>
            <a:lvl8pPr eaLnBrk="0" fontAlgn="base" hangingPunct="0">
              <a:spcBef>
                <a:spcPct val="0"/>
              </a:spcBef>
              <a:spcAft>
                <a:spcPct val="0"/>
              </a:spcAft>
              <a:tabLst>
                <a:tab pos="2190750" algn="l"/>
              </a:tabLst>
              <a:defRPr>
                <a:solidFill>
                  <a:schemeClr val="tx1"/>
                </a:solidFill>
                <a:latin typeface="Arial" panose="020B0604020202020204" pitchFamily="34" charset="0"/>
              </a:defRPr>
            </a:lvl8pPr>
            <a:lvl9pPr eaLnBrk="0" fontAlgn="base" hangingPunct="0">
              <a:spcBef>
                <a:spcPct val="0"/>
              </a:spcBef>
              <a:spcAft>
                <a:spcPct val="0"/>
              </a:spcAft>
              <a:tabLst>
                <a:tab pos="2190750"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2190750" algn="l"/>
              </a:tabLst>
            </a:pPr>
            <a:r>
              <a:rPr kumimoji="0" lang="ru-RU" altLang="ru-RU" sz="2000" b="1" i="0" u="none" strike="noStrike" cap="none" normalizeH="0" baseline="0" dirty="0" smtClean="0">
                <a:ln>
                  <a:noFill/>
                </a:ln>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Проведение экзамена</a:t>
            </a:r>
            <a:endParaRPr kumimoji="0" lang="ru-RU" altLang="ru-RU" sz="2000" b="0" i="0" u="none" strike="noStrike" cap="none" normalizeH="0" baseline="0" dirty="0" smtClean="0">
              <a:ln>
                <a:noFill/>
              </a:ln>
              <a:solidFill>
                <a:srgbClr val="00B0F0"/>
              </a:solidFill>
              <a:effectLst/>
            </a:endParaRPr>
          </a:p>
        </p:txBody>
      </p:sp>
      <p:graphicFrame>
        <p:nvGraphicFramePr>
          <p:cNvPr id="9" name="Таблица 8"/>
          <p:cNvGraphicFramePr>
            <a:graphicFrameLocks noGrp="1"/>
          </p:cNvGraphicFramePr>
          <p:nvPr/>
        </p:nvGraphicFramePr>
        <p:xfrm>
          <a:off x="10186416" y="3803904"/>
          <a:ext cx="208280" cy="365760"/>
        </p:xfrm>
        <a:graphic>
          <a:graphicData uri="http://schemas.openxmlformats.org/drawingml/2006/table">
            <a:tbl>
              <a:tblPr/>
              <a:tblGrid>
                <a:gridCol w="208280"/>
              </a:tblGrid>
              <a:tr h="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5351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27</a:t>
            </a:fld>
            <a:endParaRPr lang="ru-RU"/>
          </a:p>
        </p:txBody>
      </p:sp>
      <p:sp>
        <p:nvSpPr>
          <p:cNvPr id="4" name="Прямоугольник 3"/>
          <p:cNvSpPr/>
          <p:nvPr/>
        </p:nvSpPr>
        <p:spPr>
          <a:xfrm>
            <a:off x="107504" y="44624"/>
            <a:ext cx="9036496" cy="7322004"/>
          </a:xfrm>
          <a:prstGeom prst="rect">
            <a:avLst/>
          </a:prstGeom>
        </p:spPr>
        <p:txBody>
          <a:bodyPr wrap="square">
            <a:spAutoFit/>
          </a:bodyPr>
          <a:lstStyle/>
          <a:p>
            <a:r>
              <a:rPr lang="ru-RU" b="1" dirty="0"/>
              <a:t>Выдача ЭМ</a:t>
            </a:r>
            <a:endParaRPr lang="ru-RU" dirty="0"/>
          </a:p>
          <a:p>
            <a:r>
              <a:rPr lang="ru-RU" dirty="0"/>
              <a:t>Не позднее </a:t>
            </a:r>
            <a:r>
              <a:rPr lang="ru-RU" dirty="0" smtClean="0"/>
              <a:t>11.45 </a:t>
            </a:r>
            <a:r>
              <a:rPr lang="ru-RU" dirty="0"/>
              <a:t>ответственный организатор в Штабе ППЭ принимает у руководителя ППЭ ЭМ:</a:t>
            </a:r>
          </a:p>
          <a:p>
            <a:r>
              <a:rPr lang="ru-RU" dirty="0"/>
              <a:t>сейф-пакеты с электронными носителями с </a:t>
            </a:r>
            <a:r>
              <a:rPr lang="ru-RU" dirty="0" smtClean="0"/>
              <a:t>ЭМ;</a:t>
            </a:r>
            <a:endParaRPr lang="ru-RU" dirty="0"/>
          </a:p>
          <a:p>
            <a:r>
              <a:rPr lang="ru-RU" dirty="0"/>
              <a:t>возвратные доставочные пакеты для упаковки бланков ЕГЭ, испорченных КИМ, сейф-пакеты для упаковки использованных </a:t>
            </a:r>
            <a:r>
              <a:rPr lang="ru-RU" dirty="0" smtClean="0"/>
              <a:t>КИМ;</a:t>
            </a:r>
            <a:endParaRPr lang="ru-RU" dirty="0"/>
          </a:p>
          <a:p>
            <a:r>
              <a:rPr lang="ru-RU" dirty="0"/>
              <a:t>ДБО № 2</a:t>
            </a:r>
            <a:r>
              <a:rPr lang="ru-RU" dirty="0" smtClean="0"/>
              <a:t>.</a:t>
            </a:r>
          </a:p>
          <a:p>
            <a:pPr indent="450215" algn="just">
              <a:lnSpc>
                <a:spcPct val="115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До начала экзамена организатор в аудитории должен:</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предупредить участников ЕГЭ о ведении видеонаблюдения;</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b="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провести инструктаж участников ЕГЭ.</a:t>
            </a:r>
            <a:endParaRPr lang="ru-RU"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Инструктаж состоит из двух частей. </a:t>
            </a:r>
            <a:r>
              <a:rPr lang="ru-RU" b="1" dirty="0">
                <a:latin typeface="Times New Roman" panose="02020603050405020304" pitchFamily="18" charset="0"/>
                <a:ea typeface="Times New Roman" panose="02020603050405020304" pitchFamily="18" charset="0"/>
                <a:cs typeface="Times New Roman" panose="02020603050405020304" pitchFamily="18" charset="0"/>
              </a:rPr>
              <a:t>Первая часть </a:t>
            </a:r>
            <a:r>
              <a:rPr lang="ru-RU" dirty="0">
                <a:latin typeface="Times New Roman" panose="02020603050405020304" pitchFamily="18" charset="0"/>
                <a:ea typeface="Times New Roman" panose="02020603050405020304" pitchFamily="18" charset="0"/>
                <a:cs typeface="Times New Roman" panose="02020603050405020304" pitchFamily="18" charset="0"/>
              </a:rPr>
              <a:t>инструктажа проводится с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11.50 </a:t>
            </a:r>
            <a:r>
              <a:rPr lang="ru-RU" dirty="0">
                <a:latin typeface="Times New Roman" panose="02020603050405020304" pitchFamily="18" charset="0"/>
                <a:ea typeface="Times New Roman" panose="02020603050405020304" pitchFamily="18" charset="0"/>
                <a:cs typeface="Times New Roman" panose="02020603050405020304" pitchFamily="18" charset="0"/>
              </a:rPr>
              <a:t>по местному времени и включает в себя </a:t>
            </a:r>
            <a:r>
              <a:rPr lang="ru-RU" b="1" dirty="0">
                <a:latin typeface="Times New Roman" panose="02020603050405020304" pitchFamily="18" charset="0"/>
                <a:ea typeface="Times New Roman" panose="02020603050405020304" pitchFamily="18" charset="0"/>
                <a:cs typeface="Times New Roman" panose="02020603050405020304" pitchFamily="18" charset="0"/>
              </a:rPr>
              <a:t>информирование участников ЕГЭ о порядке проведения экзамена, правилах оформления экзаменационной работы, продолжительности выполнения экзаменационной работы по соответствующему учебному </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предмету,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порядке </a:t>
            </a:r>
            <a:r>
              <a:rPr lang="ru-RU" dirty="0">
                <a:latin typeface="Times New Roman" panose="02020603050405020304" pitchFamily="18" charset="0"/>
                <a:ea typeface="Times New Roman" panose="02020603050405020304" pitchFamily="18" charset="0"/>
                <a:cs typeface="Times New Roman" panose="02020603050405020304" pitchFamily="18" charset="0"/>
              </a:rPr>
              <a:t>подачи апелляций о нарушении установленного Порядка и о несогласии с выставленными баллами, о случаях удаления с экзамена, о времени и месте ознакомления с результатами ЕГЭ, а также о том, что записи на КИМ, оборотных сторонах бланков, и черновиках не обрабатываются и не проверяются. </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По</a:t>
            </a:r>
            <a:r>
              <a:rPr lang="ru-RU" dirty="0">
                <a:latin typeface="Times New Roman" panose="02020603050405020304" pitchFamily="18" charset="0"/>
                <a:ea typeface="Times New Roman" panose="02020603050405020304" pitchFamily="18" charset="0"/>
                <a:cs typeface="Times New Roman" panose="02020603050405020304" pitchFamily="18" charset="0"/>
              </a:rPr>
              <a:t> окончании которой участникам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демонстрируется </a:t>
            </a:r>
            <a:r>
              <a:rPr lang="ru-RU" dirty="0">
                <a:latin typeface="Times New Roman" panose="02020603050405020304" pitchFamily="18" charset="0"/>
                <a:ea typeface="Times New Roman" panose="02020603050405020304" pitchFamily="18" charset="0"/>
                <a:cs typeface="Times New Roman" panose="02020603050405020304" pitchFamily="18" charset="0"/>
              </a:rPr>
              <a:t>целостность упаковки доставочного (-ых)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спецпакета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ов</a:t>
            </a:r>
            <a:r>
              <a:rPr lang="ru-RU" dirty="0">
                <a:latin typeface="Times New Roman" panose="02020603050405020304" pitchFamily="18" charset="0"/>
                <a:ea typeface="Times New Roman" panose="02020603050405020304" pitchFamily="18" charset="0"/>
                <a:cs typeface="Times New Roman" panose="02020603050405020304" pitchFamily="18" charset="0"/>
              </a:rPr>
              <a:t>) с ИК на электронном носителе , а также проводится информирование о процедуре печати полных комплектов ЭМ в аудитории. </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smtClean="0"/>
          </a:p>
          <a:p>
            <a:endParaRPr lang="ru-RU" dirty="0" smtClean="0"/>
          </a:p>
          <a:p>
            <a:endParaRPr lang="ru-RU" dirty="0"/>
          </a:p>
        </p:txBody>
      </p:sp>
    </p:spTree>
    <p:extLst>
      <p:ext uri="{BB962C8B-B14F-4D97-AF65-F5344CB8AC3E}">
        <p14:creationId xmlns:p14="http://schemas.microsoft.com/office/powerpoint/2010/main" val="231243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28</a:t>
            </a:fld>
            <a:endParaRPr lang="ru-RU"/>
          </a:p>
        </p:txBody>
      </p:sp>
      <p:sp>
        <p:nvSpPr>
          <p:cNvPr id="6" name="Прямоугольник 5"/>
          <p:cNvSpPr/>
          <p:nvPr/>
        </p:nvSpPr>
        <p:spPr>
          <a:xfrm>
            <a:off x="7005" y="4119"/>
            <a:ext cx="8964488" cy="5380704"/>
          </a:xfrm>
          <a:prstGeom prst="rect">
            <a:avLst/>
          </a:prstGeom>
        </p:spPr>
        <p:txBody>
          <a:bodyPr wrap="square">
            <a:spAutoFit/>
          </a:bodyPr>
          <a:lstStyle/>
          <a:p>
            <a:pPr indent="450215" algn="just">
              <a:lnSpc>
                <a:spcPct val="115000"/>
              </a:lnSpc>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Не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ранее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12.00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 местному времени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о</a:t>
            </a:r>
            <a:r>
              <a:rPr lang="ru-RU" sz="2000" dirty="0" smtClean="0"/>
              <a:t>рганизатор </a:t>
            </a:r>
            <a:r>
              <a:rPr lang="ru-RU" sz="2000" dirty="0"/>
              <a:t>в аудитории, ответственный за печать ЭМ, выполняет печать полных комплектов ЭМ с электронного носителя</a:t>
            </a:r>
            <a:r>
              <a:rPr lang="ru-RU" sz="2000" dirty="0" smtClean="0"/>
              <a:t>.</a:t>
            </a:r>
          </a:p>
          <a:p>
            <a:pPr indent="450215" algn="just">
              <a:lnSpc>
                <a:spcPct val="115000"/>
              </a:lnSpc>
            </a:pPr>
            <a:r>
              <a:rPr lang="ru-RU" sz="2000" dirty="0"/>
              <a:t>Организатор, ответственный за проверку ЭМ, проверяет качество печати контрольного листа, который распечатывается последним в комплекте </a:t>
            </a:r>
            <a:r>
              <a:rPr lang="ru-RU" sz="2000" dirty="0" smtClean="0"/>
              <a:t>ЭМ.</a:t>
            </a:r>
          </a:p>
          <a:p>
            <a:pPr indent="450215" algn="just">
              <a:lnSpc>
                <a:spcPct val="115000"/>
              </a:lnSpc>
            </a:pPr>
            <a:r>
              <a:rPr lang="ru-RU" sz="2000" dirty="0" smtClean="0"/>
              <a:t>После </a:t>
            </a:r>
            <a:r>
              <a:rPr lang="ru-RU" sz="2000" dirty="0"/>
              <a:t>завершения печати всех комплектов ЭМ напечатанные полные комплекты раздаются участникам </a:t>
            </a:r>
            <a:r>
              <a:rPr lang="ru-RU" sz="2000" dirty="0" smtClean="0"/>
              <a:t> </a:t>
            </a:r>
            <a:r>
              <a:rPr lang="ru-RU" sz="2000" dirty="0"/>
              <a:t>в аудитории в произвольном порядке </a:t>
            </a:r>
            <a:endParaRPr lang="ru-RU" sz="2000" dirty="0" smtClean="0"/>
          </a:p>
          <a:p>
            <a:pPr indent="450215" algn="just">
              <a:lnSpc>
                <a:spcPct val="115000"/>
              </a:lnSpc>
            </a:pPr>
            <a:r>
              <a:rPr lang="ru-RU" sz="2000" dirty="0" smtClean="0"/>
              <a:t>(</a:t>
            </a:r>
            <a:r>
              <a:rPr lang="ru-RU" sz="2000" b="1" dirty="0"/>
              <a:t>в каждом </a:t>
            </a:r>
            <a:r>
              <a:rPr lang="ru-RU" sz="2000" dirty="0"/>
              <a:t>напечатанном комплекте участника ЕГЭ </a:t>
            </a:r>
            <a:r>
              <a:rPr lang="ru-RU" sz="2000" b="1" dirty="0"/>
              <a:t>находятся</a:t>
            </a:r>
            <a:r>
              <a:rPr lang="ru-RU" sz="2000" dirty="0" smtClean="0"/>
              <a:t>:</a:t>
            </a:r>
          </a:p>
          <a:p>
            <a:pPr marL="285750" indent="-285750" algn="just">
              <a:lnSpc>
                <a:spcPct val="115000"/>
              </a:lnSpc>
              <a:buFontTx/>
              <a:buChar char="-"/>
            </a:pPr>
            <a:r>
              <a:rPr lang="ru-RU" sz="2000" dirty="0" smtClean="0"/>
              <a:t>черно-белый </a:t>
            </a:r>
            <a:r>
              <a:rPr lang="ru-RU" sz="2000" dirty="0"/>
              <a:t>бланк регистрации, черно-белый бланк ответов № 1</a:t>
            </a:r>
            <a:r>
              <a:rPr lang="ru-RU" sz="2000" dirty="0" smtClean="0"/>
              <a:t>,</a:t>
            </a:r>
          </a:p>
          <a:p>
            <a:pPr marL="285750" indent="-285750" algn="just">
              <a:lnSpc>
                <a:spcPct val="115000"/>
              </a:lnSpc>
              <a:buFontTx/>
              <a:buChar char="-"/>
            </a:pPr>
            <a:r>
              <a:rPr lang="ru-RU" sz="2000" dirty="0"/>
              <a:t>-</a:t>
            </a:r>
            <a:r>
              <a:rPr lang="ru-RU" sz="2000" dirty="0" smtClean="0"/>
              <a:t> </a:t>
            </a:r>
            <a:r>
              <a:rPr lang="ru-RU" sz="2000" dirty="0"/>
              <a:t>черно-белые односторонние бланк ответов № 2 лист 1, </a:t>
            </a:r>
            <a:endParaRPr lang="ru-RU" sz="2000" dirty="0" smtClean="0"/>
          </a:p>
          <a:p>
            <a:pPr marL="285750" indent="-285750" algn="just">
              <a:lnSpc>
                <a:spcPct val="115000"/>
              </a:lnSpc>
              <a:buFontTx/>
              <a:buChar char="-"/>
            </a:pPr>
            <a:r>
              <a:rPr lang="ru-RU" sz="2000" dirty="0" smtClean="0"/>
              <a:t>бланк </a:t>
            </a:r>
            <a:r>
              <a:rPr lang="ru-RU" sz="2000" dirty="0"/>
              <a:t>ответов № 2 лист 2 (за исключением проведения ЕГЭ по математике базового уровня), </a:t>
            </a:r>
            <a:endParaRPr lang="ru-RU" sz="2000" dirty="0" smtClean="0"/>
          </a:p>
          <a:p>
            <a:pPr marL="285750" indent="-285750" algn="just">
              <a:lnSpc>
                <a:spcPct val="115000"/>
              </a:lnSpc>
              <a:buFontTx/>
              <a:buChar char="-"/>
            </a:pPr>
            <a:r>
              <a:rPr lang="ru-RU" sz="2000" dirty="0" smtClean="0"/>
              <a:t>-КИМ,</a:t>
            </a:r>
          </a:p>
          <a:p>
            <a:pPr marL="285750" indent="-285750" algn="just">
              <a:lnSpc>
                <a:spcPct val="115000"/>
              </a:lnSpc>
              <a:buFontTx/>
              <a:buChar char="-"/>
            </a:pPr>
            <a:r>
              <a:rPr lang="ru-RU" sz="2000" dirty="0" smtClean="0"/>
              <a:t> </a:t>
            </a:r>
            <a:r>
              <a:rPr lang="ru-RU" sz="2000" dirty="0"/>
              <a:t>контрольный лист с информацией о номере бланка регистрации, номере КИМ и инструкцией по проверке комплекта для участника</a:t>
            </a:r>
            <a:r>
              <a:rPr lang="ru-RU" sz="2000" dirty="0" smtClean="0"/>
              <a:t>).</a:t>
            </a:r>
          </a:p>
        </p:txBody>
      </p:sp>
    </p:spTree>
    <p:extLst>
      <p:ext uri="{BB962C8B-B14F-4D97-AF65-F5344CB8AC3E}">
        <p14:creationId xmlns:p14="http://schemas.microsoft.com/office/powerpoint/2010/main" val="2054874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29</a:t>
            </a:fld>
            <a:endParaRPr lang="ru-RU"/>
          </a:p>
        </p:txBody>
      </p:sp>
      <p:sp>
        <p:nvSpPr>
          <p:cNvPr id="4" name="Прямоугольник 3"/>
          <p:cNvSpPr/>
          <p:nvPr/>
        </p:nvSpPr>
        <p:spPr>
          <a:xfrm>
            <a:off x="107504" y="260648"/>
            <a:ext cx="8748464" cy="6675674"/>
          </a:xfrm>
          <a:prstGeom prst="rect">
            <a:avLst/>
          </a:prstGeom>
        </p:spPr>
        <p:txBody>
          <a:bodyPr wrap="square">
            <a:spAutoFit/>
          </a:bodyPr>
          <a:lstStyle/>
          <a:p>
            <a:pPr indent="450215" algn="just">
              <a:lnSpc>
                <a:spcPct val="115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Далее начинается вторая часть инструктажа</a:t>
            </a:r>
            <a:r>
              <a:rPr lang="ru-RU" dirty="0">
                <a:latin typeface="Times New Roman" panose="02020603050405020304" pitchFamily="18" charset="0"/>
                <a:ea typeface="Times New Roman" panose="02020603050405020304" pitchFamily="18" charset="0"/>
                <a:cs typeface="Times New Roman" panose="02020603050405020304" pitchFamily="18" charset="0"/>
              </a:rPr>
              <a:t>, при проведении которой организатору необходимо:</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дать указание участникам </a:t>
            </a:r>
            <a:r>
              <a:rPr lang="ru-RU" b="1" dirty="0" smtClean="0">
                <a:latin typeface="Times New Roman" panose="02020603050405020304" pitchFamily="18" charset="0"/>
                <a:ea typeface="Calibri" panose="020F0502020204030204" pitchFamily="34" charset="0"/>
                <a:cs typeface="Times New Roman" panose="02020603050405020304" pitchFamily="18" charset="0"/>
              </a:rPr>
              <a:t>проверить </a:t>
            </a:r>
            <a:r>
              <a:rPr lang="ru-RU" b="1" dirty="0">
                <a:latin typeface="Times New Roman" panose="02020603050405020304" pitchFamily="18" charset="0"/>
                <a:ea typeface="Calibri" panose="020F0502020204030204" pitchFamily="34" charset="0"/>
                <a:cs typeface="Times New Roman" panose="02020603050405020304" pitchFamily="18" charset="0"/>
              </a:rPr>
              <a:t>комплектность </a:t>
            </a:r>
            <a:r>
              <a:rPr lang="ru-RU" dirty="0">
                <a:latin typeface="Times New Roman" panose="02020603050405020304" pitchFamily="18" charset="0"/>
                <a:ea typeface="Calibri" panose="020F0502020204030204" pitchFamily="34" charset="0"/>
                <a:cs typeface="Times New Roman" panose="02020603050405020304" pitchFamily="18" charset="0"/>
              </a:rPr>
              <a:t>и качество напечатанного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комплекта,</a:t>
            </a:r>
          </a:p>
          <a:p>
            <a:pPr indent="450215">
              <a:lnSpc>
                <a:spcPct val="115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соответствия </a:t>
            </a:r>
            <a:r>
              <a:rPr lang="ru-RU" dirty="0">
                <a:latin typeface="Times New Roman" panose="02020603050405020304" pitchFamily="18" charset="0"/>
                <a:ea typeface="Calibri" panose="020F0502020204030204" pitchFamily="34" charset="0"/>
                <a:cs typeface="Times New Roman" panose="02020603050405020304" pitchFamily="18" charset="0"/>
              </a:rPr>
              <a:t>номеров бланка регистрации и номера КИМ </a:t>
            </a:r>
            <a:r>
              <a:rPr lang="ru-RU" dirty="0" smtClean="0">
                <a:latin typeface="Times New Roman" panose="02020603050405020304" pitchFamily="18" charset="0"/>
                <a:ea typeface="Calibri" panose="020F0502020204030204" pitchFamily="34" charset="0"/>
                <a:cs typeface="Times New Roman" panose="02020603050405020304" pitchFamily="18" charset="0"/>
              </a:rPr>
              <a:t>на </a:t>
            </a:r>
            <a:r>
              <a:rPr lang="ru-RU" dirty="0">
                <a:latin typeface="Times New Roman" panose="02020603050405020304" pitchFamily="18" charset="0"/>
                <a:ea typeface="Calibri" panose="020F0502020204030204" pitchFamily="34" charset="0"/>
                <a:cs typeface="Times New Roman" panose="02020603050405020304" pitchFamily="18" charset="0"/>
              </a:rPr>
              <a:t>контрольном листе с соответствующими номерами на бланке регистрации и КИМ, кода региона и номера ППЭ в бланке регистрации ответов;</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дать указание участникам </a:t>
            </a: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приступить </a:t>
            </a:r>
            <a:r>
              <a:rPr lang="ru-RU" b="1" dirty="0">
                <a:latin typeface="Times New Roman" panose="02020603050405020304" pitchFamily="18" charset="0"/>
                <a:ea typeface="Calibri" panose="020F0502020204030204" pitchFamily="34" charset="0"/>
                <a:cs typeface="Times New Roman" panose="02020603050405020304" pitchFamily="18" charset="0"/>
              </a:rPr>
              <a:t>к заполнению бланков </a:t>
            </a:r>
            <a:r>
              <a:rPr lang="ru-RU" dirty="0">
                <a:latin typeface="Times New Roman" panose="02020603050405020304" pitchFamily="18" charset="0"/>
                <a:ea typeface="Calibri" panose="020F0502020204030204" pitchFamily="34" charset="0"/>
                <a:cs typeface="Times New Roman" panose="02020603050405020304" pitchFamily="18" charset="0"/>
              </a:rPr>
              <a:t>регистрации (участник ЕГЭ должен поставить свою подпись в соответствующем поле регистрационных полей бланков);</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проверить правильность заполнения </a:t>
            </a:r>
            <a:r>
              <a:rPr lang="ru-RU" dirty="0">
                <a:latin typeface="Times New Roman" panose="02020603050405020304" pitchFamily="18" charset="0"/>
                <a:ea typeface="Calibri" panose="020F0502020204030204" pitchFamily="34" charset="0"/>
                <a:cs typeface="Times New Roman" panose="02020603050405020304" pitchFamily="18" charset="0"/>
              </a:rPr>
              <a:t>регистрационных полей на всех бланках ЕГЭ у каждого участника </a:t>
            </a:r>
            <a:r>
              <a:rPr lang="ru-RU" dirty="0" smtClean="0">
                <a:latin typeface="Times New Roman" panose="02020603050405020304" pitchFamily="18" charset="0"/>
                <a:ea typeface="Calibri" panose="020F0502020204030204" pitchFamily="34" charset="0"/>
                <a:cs typeface="Times New Roman" panose="02020603050405020304" pitchFamily="18" charset="0"/>
              </a:rPr>
              <a:t>и</a:t>
            </a:r>
            <a:r>
              <a:rPr lang="ru-RU" dirty="0">
                <a:latin typeface="Times New Roman" panose="02020603050405020304" pitchFamily="18" charset="0"/>
                <a:ea typeface="Calibri" panose="020F0502020204030204" pitchFamily="34" charset="0"/>
                <a:cs typeface="Times New Roman" panose="02020603050405020304" pitchFamily="18" charset="0"/>
              </a:rPr>
              <a:t> соответствие данных участника </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a:latin typeface="Times New Roman" panose="02020603050405020304" pitchFamily="18" charset="0"/>
                <a:ea typeface="Calibri" panose="020F0502020204030204" pitchFamily="34" charset="0"/>
                <a:cs typeface="Times New Roman" panose="02020603050405020304" pitchFamily="18" charset="0"/>
              </a:rPr>
              <a:t>ФИО, серии и номера документа, удостоверяющего личность) в бланке регистрации и документе, удостоверяющем личность.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15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После </a:t>
            </a:r>
            <a:r>
              <a:rPr lang="ru-RU" dirty="0">
                <a:latin typeface="Times New Roman" panose="02020603050405020304" pitchFamily="18" charset="0"/>
                <a:ea typeface="Calibri" panose="020F0502020204030204" pitchFamily="34" charset="0"/>
                <a:cs typeface="Times New Roman" panose="02020603050405020304" pitchFamily="18" charset="0"/>
              </a:rPr>
              <a:t>заполнения всеми участниками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бланков </a:t>
            </a:r>
            <a:r>
              <a:rPr lang="ru-RU" dirty="0">
                <a:latin typeface="Times New Roman" panose="02020603050405020304" pitchFamily="18" charset="0"/>
                <a:ea typeface="Calibri" panose="020F0502020204030204" pitchFamily="34" charset="0"/>
                <a:cs typeface="Times New Roman" panose="02020603050405020304" pitchFamily="18" charset="0"/>
              </a:rPr>
              <a:t>регистрации и регистрационных полей бланков ответов № 1 и бланков ответов № 2 лист </a:t>
            </a:r>
            <a:r>
              <a:rPr lang="ru-RU" dirty="0" smtClean="0">
                <a:latin typeface="Times New Roman" panose="02020603050405020304" pitchFamily="18" charset="0"/>
                <a:ea typeface="Calibri" panose="020F0502020204030204" pitchFamily="34" charset="0"/>
                <a:cs typeface="Times New Roman" panose="02020603050405020304" pitchFamily="18" charset="0"/>
              </a:rPr>
              <a:t>1и </a:t>
            </a:r>
            <a:r>
              <a:rPr lang="ru-RU" dirty="0">
                <a:latin typeface="Times New Roman" panose="02020603050405020304" pitchFamily="18" charset="0"/>
                <a:ea typeface="Calibri" panose="020F0502020204030204" pitchFamily="34" charset="0"/>
                <a:cs typeface="Times New Roman" panose="02020603050405020304" pitchFamily="18" charset="0"/>
              </a:rPr>
              <a:t>лист 2 (за исключением проведения ЕГЭ по математике базового уровня)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объявить начало, продолжительность и время окончания выполнения экзаменационной работы и зафиксировать их на доске (информационном стенде)</a:t>
            </a:r>
            <a:endParaRPr lang="ru-RU" b="1" dirty="0">
              <a:solidFill>
                <a:srgbClr val="FF0000"/>
              </a:solidFill>
            </a:endParaRPr>
          </a:p>
          <a:p>
            <a:pPr marL="285750" indent="-285750" algn="just">
              <a:lnSpc>
                <a:spcPct val="115000"/>
              </a:lnSpc>
              <a:buFontTx/>
              <a:buChar char="-"/>
            </a:pPr>
            <a:endParaRPr lang="ru-RU" dirty="0"/>
          </a:p>
          <a:p>
            <a:pPr indent="450215" algn="just">
              <a:lnSpc>
                <a:spcPct val="115000"/>
              </a:lnSpc>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105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3</a:t>
            </a:fld>
            <a:endParaRPr lang="ru-RU"/>
          </a:p>
        </p:txBody>
      </p:sp>
      <p:sp>
        <p:nvSpPr>
          <p:cNvPr id="4" name="Прямоугольник 3"/>
          <p:cNvSpPr/>
          <p:nvPr/>
        </p:nvSpPr>
        <p:spPr>
          <a:xfrm>
            <a:off x="107504" y="692696"/>
            <a:ext cx="8856984" cy="4862870"/>
          </a:xfrm>
          <a:prstGeom prst="rect">
            <a:avLst/>
          </a:prstGeom>
        </p:spPr>
        <p:txBody>
          <a:bodyPr wrap="square">
            <a:spAutoFit/>
          </a:bodyPr>
          <a:lstStyle/>
          <a:p>
            <a:r>
              <a:rPr lang="ru-RU" dirty="0" smtClean="0">
                <a:latin typeface="Arial" panose="020B0604020202020204" pitchFamily="34" charset="0"/>
              </a:rPr>
              <a:t>РУКОВОДИТЕЛИ ОО должны обеспечить</a:t>
            </a:r>
            <a:endParaRPr lang="ru-RU" dirty="0">
              <a:latin typeface="Arial" panose="020B0604020202020204" pitchFamily="34" charset="0"/>
            </a:endParaRPr>
          </a:p>
          <a:p>
            <a:r>
              <a:rPr lang="ru-RU" dirty="0">
                <a:latin typeface="Arial" panose="020B0604020202020204" pitchFamily="34" charset="0"/>
              </a:rPr>
              <a:t>проведение мероприятий </a:t>
            </a:r>
            <a:r>
              <a:rPr lang="ru-RU" dirty="0" smtClean="0">
                <a:latin typeface="Arial" panose="020B0604020202020204" pitchFamily="34" charset="0"/>
              </a:rPr>
              <a:t>Форума.</a:t>
            </a:r>
            <a:endParaRPr lang="ru-RU" dirty="0">
              <a:latin typeface="Arial" panose="020B0604020202020204" pitchFamily="34" charset="0"/>
            </a:endParaRPr>
          </a:p>
          <a:p>
            <a:endParaRPr lang="ru-RU" dirty="0" smtClean="0">
              <a:latin typeface="Arial" panose="020B0604020202020204" pitchFamily="34" charset="0"/>
            </a:endParaRPr>
          </a:p>
          <a:p>
            <a:endParaRPr lang="ru-RU" dirty="0">
              <a:latin typeface="Arial" panose="020B0604020202020204" pitchFamily="34" charset="0"/>
            </a:endParaRPr>
          </a:p>
          <a:p>
            <a:r>
              <a:rPr lang="ru-RU" sz="2000" b="1" dirty="0"/>
              <a:t>Участники: </a:t>
            </a:r>
            <a:r>
              <a:rPr lang="ru-RU" sz="2000" dirty="0"/>
              <a:t>родители общеобразовательных учреждений, обучающиеся,</a:t>
            </a:r>
          </a:p>
          <a:p>
            <a:r>
              <a:rPr lang="ru-RU" sz="2000" dirty="0"/>
              <a:t>представители общественных организаций, СМИ.</a:t>
            </a:r>
          </a:p>
          <a:p>
            <a:r>
              <a:rPr lang="ru-RU" sz="2000" dirty="0"/>
              <a:t>Количество и квота участников зависит от вместимости учреждений,</a:t>
            </a:r>
          </a:p>
          <a:p>
            <a:r>
              <a:rPr lang="ru-RU" sz="2000" dirty="0"/>
              <a:t>определённых в качестве площадок Форума</a:t>
            </a:r>
            <a:r>
              <a:rPr lang="ru-RU" sz="2000" dirty="0" smtClean="0"/>
              <a:t>.</a:t>
            </a:r>
          </a:p>
          <a:p>
            <a:endParaRPr lang="ru-RU" sz="2000" dirty="0" smtClean="0"/>
          </a:p>
          <a:p>
            <a:r>
              <a:rPr lang="ru-RU" sz="2000" dirty="0" smtClean="0">
                <a:latin typeface="Arial" panose="020B0604020202020204" pitchFamily="34" charset="0"/>
              </a:rPr>
              <a:t>Имитационные </a:t>
            </a:r>
            <a:r>
              <a:rPr lang="ru-RU" sz="2000" dirty="0">
                <a:latin typeface="Arial" panose="020B0604020202020204" pitchFamily="34" charset="0"/>
              </a:rPr>
              <a:t>пункты проведения экзаменов в формате ОГЭ / </a:t>
            </a:r>
            <a:r>
              <a:rPr lang="ru-RU" sz="2000" dirty="0" smtClean="0">
                <a:latin typeface="Arial" panose="020B0604020202020204" pitchFamily="34" charset="0"/>
              </a:rPr>
              <a:t>ЕГЭ</a:t>
            </a:r>
          </a:p>
          <a:p>
            <a:endParaRPr lang="ru-RU" sz="2000" dirty="0">
              <a:latin typeface="Arial" panose="020B0604020202020204" pitchFamily="34" charset="0"/>
            </a:endParaRPr>
          </a:p>
          <a:p>
            <a:r>
              <a:rPr lang="ru-RU" sz="2000" dirty="0" smtClean="0">
                <a:latin typeface="Arial" panose="020B0604020202020204" pitchFamily="34" charset="0"/>
              </a:rPr>
              <a:t> ППЭ работают с </a:t>
            </a:r>
            <a:r>
              <a:rPr lang="ru-RU" sz="2000" dirty="0">
                <a:latin typeface="Arial" panose="020B0604020202020204" pitchFamily="34" charset="0"/>
              </a:rPr>
              <a:t>12.00. до 14.30</a:t>
            </a:r>
            <a:r>
              <a:rPr lang="ru-RU" sz="2000" dirty="0" smtClean="0">
                <a:latin typeface="Arial" panose="020B0604020202020204" pitchFamily="34" charset="0"/>
              </a:rPr>
              <a:t>.,</a:t>
            </a:r>
          </a:p>
          <a:p>
            <a:r>
              <a:rPr lang="ru-RU" sz="2000" dirty="0" smtClean="0">
                <a:latin typeface="Arial" panose="020B0604020202020204" pitchFamily="34" charset="0"/>
              </a:rPr>
              <a:t> </a:t>
            </a:r>
            <a:r>
              <a:rPr lang="ru-RU" sz="2000" dirty="0">
                <a:latin typeface="Arial" panose="020B0604020202020204" pitchFamily="34" charset="0"/>
              </a:rPr>
              <a:t>время завершения варьируется в зависимости от</a:t>
            </a:r>
          </a:p>
          <a:p>
            <a:r>
              <a:rPr lang="ru-RU" sz="2000" dirty="0">
                <a:latin typeface="Arial" panose="020B0604020202020204" pitchFamily="34" charset="0"/>
              </a:rPr>
              <a:t>продолжительности оказания консультативной поддержки родительской</a:t>
            </a:r>
          </a:p>
          <a:p>
            <a:r>
              <a:rPr lang="ru-RU" sz="2000" dirty="0">
                <a:latin typeface="Arial" panose="020B0604020202020204" pitchFamily="34" charset="0"/>
              </a:rPr>
              <a:t>общественности согласно прилагаемому </a:t>
            </a:r>
            <a:r>
              <a:rPr lang="ru-RU" sz="2000" dirty="0" smtClean="0">
                <a:latin typeface="Arial" panose="020B0604020202020204" pitchFamily="34" charset="0"/>
              </a:rPr>
              <a:t>Порядку.</a:t>
            </a:r>
            <a:endParaRPr lang="ru-RU" sz="2000" dirty="0"/>
          </a:p>
          <a:p>
            <a:endParaRPr lang="ru-RU" dirty="0"/>
          </a:p>
        </p:txBody>
      </p:sp>
    </p:spTree>
    <p:extLst>
      <p:ext uri="{BB962C8B-B14F-4D97-AF65-F5344CB8AC3E}">
        <p14:creationId xmlns:p14="http://schemas.microsoft.com/office/powerpoint/2010/main" val="1173182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30</a:t>
            </a:fld>
            <a:endParaRPr lang="ru-RU"/>
          </a:p>
        </p:txBody>
      </p:sp>
      <p:sp>
        <p:nvSpPr>
          <p:cNvPr id="4" name="Прямоугольник 3"/>
          <p:cNvSpPr/>
          <p:nvPr/>
        </p:nvSpPr>
        <p:spPr>
          <a:xfrm>
            <a:off x="53752" y="44624"/>
            <a:ext cx="9036496" cy="7146572"/>
          </a:xfrm>
          <a:prstGeom prst="rect">
            <a:avLst/>
          </a:prstGeom>
        </p:spPr>
        <p:txBody>
          <a:bodyPr wrap="square">
            <a:spAutoFit/>
          </a:bodyPr>
          <a:lstStyle/>
          <a:p>
            <a:pPr indent="450215" algn="just">
              <a:lnSpc>
                <a:spcPct val="115000"/>
              </a:lnSpc>
              <a:spcAft>
                <a:spcPts val="0"/>
              </a:spcAft>
            </a:pPr>
            <a:r>
              <a:rPr lang="ru-RU" sz="1600" b="1" dirty="0" smtClean="0">
                <a:solidFill>
                  <a:schemeClr val="tx2">
                    <a:lumMod val="50000"/>
                  </a:schemeClr>
                </a:solidFill>
              </a:rPr>
              <a:t>Начало </a:t>
            </a:r>
            <a:r>
              <a:rPr lang="ru-RU" sz="1600" b="1" dirty="0">
                <a:solidFill>
                  <a:schemeClr val="tx2">
                    <a:lumMod val="50000"/>
                  </a:schemeClr>
                </a:solidFill>
              </a:rPr>
              <a:t>выполнения экзаменационной работы</a:t>
            </a:r>
            <a:endParaRPr lang="ru-RU" sz="1600" dirty="0">
              <a:solidFill>
                <a:schemeClr val="tx2">
                  <a:lumMod val="50000"/>
                </a:schemeClr>
              </a:solidFill>
            </a:endParaRPr>
          </a:p>
          <a:p>
            <a:r>
              <a:rPr lang="ru-RU" sz="1600" dirty="0"/>
              <a:t>Участники </a:t>
            </a:r>
            <a:r>
              <a:rPr lang="ru-RU" sz="1600" dirty="0" smtClean="0"/>
              <a:t>приступают </a:t>
            </a:r>
            <a:r>
              <a:rPr lang="ru-RU" sz="1600" dirty="0"/>
              <a:t>к выполнению экзаменационной работы.</a:t>
            </a:r>
          </a:p>
          <a:p>
            <a:r>
              <a:rPr lang="ru-RU" sz="1600" dirty="0"/>
              <a:t>Во время экзамена в каждой аудитории присутствует не менее двух организаторов. </a:t>
            </a:r>
            <a:endParaRPr lang="ru-RU" sz="1600" dirty="0" smtClean="0"/>
          </a:p>
          <a:p>
            <a:r>
              <a:rPr lang="ru-RU" sz="1600" b="1" dirty="0" smtClean="0"/>
              <a:t>Во </a:t>
            </a:r>
            <a:r>
              <a:rPr lang="ru-RU" sz="1600" b="1" dirty="0"/>
              <a:t>время выполнения экзаменационной работы участниками ЕГЭ организатор в аудитории должен:</a:t>
            </a:r>
            <a:endParaRPr lang="ru-RU" sz="1600" dirty="0"/>
          </a:p>
          <a:p>
            <a:r>
              <a:rPr lang="ru-RU" sz="1600" i="1" dirty="0">
                <a:solidFill>
                  <a:srgbClr val="C00000"/>
                </a:solidFill>
              </a:rPr>
              <a:t>следить за порядком в аудитории и не допускать:</a:t>
            </a:r>
            <a:endParaRPr lang="ru-RU" sz="1600" dirty="0">
              <a:solidFill>
                <a:srgbClr val="C00000"/>
              </a:solidFill>
            </a:endParaRPr>
          </a:p>
          <a:p>
            <a:r>
              <a:rPr lang="ru-RU" sz="1600" dirty="0"/>
              <a:t>разговоров участников </a:t>
            </a:r>
            <a:r>
              <a:rPr lang="ru-RU" sz="1600" dirty="0" smtClean="0"/>
              <a:t>между </a:t>
            </a:r>
            <a:r>
              <a:rPr lang="ru-RU" sz="1600" dirty="0"/>
              <a:t>собой;</a:t>
            </a:r>
          </a:p>
          <a:p>
            <a:r>
              <a:rPr lang="ru-RU" sz="1600" dirty="0"/>
              <a:t>обмена любыми материалами и предметами между </a:t>
            </a:r>
            <a:r>
              <a:rPr lang="ru-RU" sz="1600" dirty="0" smtClean="0"/>
              <a:t>участниками;</a:t>
            </a:r>
            <a:endParaRPr lang="ru-RU" sz="1600" dirty="0"/>
          </a:p>
          <a:p>
            <a:r>
              <a:rPr lang="ru-RU" sz="1600" b="1" dirty="0"/>
              <a:t>наличия уведомления о регистрации на экзамены </a:t>
            </a:r>
            <a:r>
              <a:rPr lang="ru-RU" sz="1600" dirty="0"/>
              <a:t>(при наличии необходимо изъять), средств связи, электронно-вычислительной техники, фото-, аудио- и видеоаппаратуры, справочных материалов, кроме разрешенных, которые содержатся в КИМ, письменных заметок и иных средств хранения и передачи информации;</a:t>
            </a:r>
          </a:p>
          <a:p>
            <a:r>
              <a:rPr lang="ru-RU" sz="1600" dirty="0"/>
              <a:t>переписывания участниками </a:t>
            </a:r>
            <a:r>
              <a:rPr lang="ru-RU" sz="1600" dirty="0" smtClean="0"/>
              <a:t>заданий </a:t>
            </a:r>
            <a:r>
              <a:rPr lang="ru-RU" sz="1600" dirty="0"/>
              <a:t>КИМ в черновики со штампом образовательной организации;</a:t>
            </a:r>
          </a:p>
          <a:p>
            <a:r>
              <a:rPr lang="ru-RU" sz="1600" dirty="0"/>
              <a:t>произвольного выхода участника </a:t>
            </a:r>
            <a:r>
              <a:rPr lang="ru-RU" sz="1600" dirty="0" smtClean="0"/>
              <a:t>из</a:t>
            </a:r>
            <a:r>
              <a:rPr lang="ru-RU" sz="1600" dirty="0"/>
              <a:t> аудитории и перемещения по ППЭ без сопровождения организатора вне аудитории;</a:t>
            </a:r>
          </a:p>
          <a:p>
            <a:r>
              <a:rPr lang="ru-RU" sz="1600" dirty="0"/>
              <a:t>содействия </a:t>
            </a:r>
            <a:r>
              <a:rPr lang="ru-RU" sz="1600" dirty="0" smtClean="0"/>
              <a:t>участникам, </a:t>
            </a:r>
            <a:r>
              <a:rPr lang="ru-RU" sz="1600" dirty="0"/>
              <a:t>в том числе в передаче им средств связи, электронно-вычислительной техники, фото-, аудио- и видеоаппаратуры, справочных материалов, письменных заметок и иных средств хранения и передачи информации;</a:t>
            </a:r>
          </a:p>
          <a:p>
            <a:r>
              <a:rPr lang="ru-RU" sz="1600" dirty="0"/>
              <a:t>выноса из аудиторий черновиков со штампом образовательной организации, на базе которой расположен ППЭ, ЭМ на бумажном или электронном носителях, письменных принадлежностей, письменных заметок и иных средств хранения и передачи информации, фотографирования ЭМ </a:t>
            </a:r>
            <a:r>
              <a:rPr lang="ru-RU" sz="1600" dirty="0" smtClean="0"/>
              <a:t>участниками, </a:t>
            </a:r>
            <a:r>
              <a:rPr lang="ru-RU" sz="1600" dirty="0"/>
              <a:t>а также организаторами или техническими специалистами;</a:t>
            </a:r>
          </a:p>
          <a:p>
            <a:r>
              <a:rPr lang="ru-RU" sz="1600" b="1" dirty="0"/>
              <a:t>следить за состоянием участников </a:t>
            </a:r>
            <a:r>
              <a:rPr lang="ru-RU" sz="1600" dirty="0" smtClean="0"/>
              <a:t>и</a:t>
            </a:r>
            <a:r>
              <a:rPr lang="ru-RU" sz="1600" dirty="0"/>
              <a:t> при ухудшении их самочувствия направлять участников </a:t>
            </a:r>
            <a:r>
              <a:rPr lang="ru-RU" sz="1600" dirty="0" smtClean="0"/>
              <a:t>в</a:t>
            </a:r>
            <a:r>
              <a:rPr lang="ru-RU" sz="1600" dirty="0"/>
              <a:t> сопровождении организаторов вне аудиторий в медицинский кабинет. В этом случае следует напомнить участнику </a:t>
            </a:r>
            <a:r>
              <a:rPr lang="ru-RU" sz="1600" dirty="0" smtClean="0"/>
              <a:t>о</a:t>
            </a:r>
            <a:r>
              <a:rPr lang="ru-RU" sz="1600" dirty="0"/>
              <a:t> возможности досрочно завершить экзамен и прийти на пересдачу;</a:t>
            </a:r>
          </a:p>
          <a:p>
            <a:r>
              <a:rPr lang="ru-RU" sz="1600" b="1" dirty="0"/>
              <a:t>следить за работой средств видеонаблюдения </a:t>
            </a:r>
            <a:r>
              <a:rPr lang="ru-RU" sz="1600" dirty="0"/>
              <a:t>и сообщать обо всех случаях неполадок руководителю ППЭ и членам ГЭК.</a:t>
            </a:r>
          </a:p>
          <a:p>
            <a:endParaRPr lang="ru-RU" sz="1200" dirty="0" smtClean="0"/>
          </a:p>
          <a:p>
            <a:endParaRPr lang="ru-RU" sz="1200" dirty="0"/>
          </a:p>
        </p:txBody>
      </p:sp>
    </p:spTree>
    <p:extLst>
      <p:ext uri="{BB962C8B-B14F-4D97-AF65-F5344CB8AC3E}">
        <p14:creationId xmlns:p14="http://schemas.microsoft.com/office/powerpoint/2010/main" val="424626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31</a:t>
            </a:fld>
            <a:endParaRPr lang="ru-RU"/>
          </a:p>
        </p:txBody>
      </p:sp>
      <p:sp>
        <p:nvSpPr>
          <p:cNvPr id="4" name="TextBox 3"/>
          <p:cNvSpPr txBox="1"/>
          <p:nvPr/>
        </p:nvSpPr>
        <p:spPr>
          <a:xfrm>
            <a:off x="0" y="404664"/>
            <a:ext cx="9108504" cy="6647974"/>
          </a:xfrm>
          <a:prstGeom prst="rect">
            <a:avLst/>
          </a:prstGeom>
          <a:noFill/>
        </p:spPr>
        <p:txBody>
          <a:bodyPr wrap="square" rtlCol="0">
            <a:spAutoFit/>
          </a:bodyPr>
          <a:lstStyle/>
          <a:p>
            <a:r>
              <a:rPr lang="ru-RU" dirty="0"/>
              <a:t>В случае если </a:t>
            </a:r>
            <a:r>
              <a:rPr lang="ru-RU" b="1" dirty="0"/>
              <a:t>участник  предъявил претензию по содержанию задания своего КИМ</a:t>
            </a:r>
            <a:r>
              <a:rPr lang="ru-RU" dirty="0"/>
              <a:t>, необходимо зафиксировать в свободной форме суть претензии в служебной записке и передать ее руководителю </a:t>
            </a:r>
            <a:r>
              <a:rPr lang="ru-RU" dirty="0" smtClean="0"/>
              <a:t>ППЭ</a:t>
            </a:r>
          </a:p>
          <a:p>
            <a:endParaRPr lang="ru-RU" dirty="0"/>
          </a:p>
          <a:p>
            <a:r>
              <a:rPr lang="ru-RU" b="1" dirty="0" smtClean="0"/>
              <a:t>Случаи </a:t>
            </a:r>
            <a:r>
              <a:rPr lang="ru-RU" b="1" dirty="0"/>
              <a:t>удаления с экзамена </a:t>
            </a:r>
            <a:endParaRPr lang="ru-RU" b="1" dirty="0" smtClean="0"/>
          </a:p>
          <a:p>
            <a:endParaRPr lang="ru-RU" dirty="0"/>
          </a:p>
          <a:p>
            <a:r>
              <a:rPr lang="ru-RU" b="1" dirty="0"/>
              <a:t>При установлении факта наличия у участников </a:t>
            </a:r>
            <a:r>
              <a:rPr lang="ru-RU" b="1" dirty="0" smtClean="0"/>
              <a:t>средств </a:t>
            </a:r>
            <a:r>
              <a:rPr lang="ru-RU" b="1" dirty="0"/>
              <a:t>связи</a:t>
            </a:r>
            <a:r>
              <a:rPr lang="ru-RU" dirty="0"/>
              <a:t> и электронно-вычислительной техники, фото-, аудио- и видеоаппаратуры, справочных материалов, письменных заметок и иных средств хранения и передачи информации во время проведения </a:t>
            </a:r>
            <a:r>
              <a:rPr lang="ru-RU" dirty="0" smtClean="0"/>
              <a:t>или </a:t>
            </a:r>
            <a:r>
              <a:rPr lang="ru-RU" dirty="0"/>
              <a:t>иного нарушения ими установленного Порядка такие участники удаляются с экзамена. </a:t>
            </a:r>
          </a:p>
          <a:p>
            <a:r>
              <a:rPr lang="ru-RU" b="1" dirty="0">
                <a:solidFill>
                  <a:srgbClr val="C00000"/>
                </a:solidFill>
              </a:rPr>
              <a:t>В случае если участник </a:t>
            </a:r>
            <a:r>
              <a:rPr lang="ru-RU" b="1" dirty="0" smtClean="0">
                <a:solidFill>
                  <a:srgbClr val="C00000"/>
                </a:solidFill>
              </a:rPr>
              <a:t>по</a:t>
            </a:r>
            <a:r>
              <a:rPr lang="ru-RU" b="1" dirty="0">
                <a:solidFill>
                  <a:srgbClr val="C00000"/>
                </a:solidFill>
              </a:rPr>
              <a:t> состоянию здоровья или другим объективным причинам не может завершить выполнение экзаменационной работы</a:t>
            </a:r>
            <a:r>
              <a:rPr lang="ru-RU" dirty="0"/>
              <a:t>, он может покинуть аудиторию. Ответственный организатор должен пригласить организатора вне аудитории, который сопроводит такого участника ЕГЭ к медицинскому работнику и пригласит члена (членов) ГЭК в медицинский кабинет. В случае подтверждения медицинским работником ухудшения состояния здоровья участника ЕГЭ и при согласии участника </a:t>
            </a:r>
            <a:r>
              <a:rPr lang="ru-RU" dirty="0" smtClean="0"/>
              <a:t>досрочно </a:t>
            </a:r>
            <a:r>
              <a:rPr lang="ru-RU" dirty="0"/>
              <a:t>завершить </a:t>
            </a:r>
            <a:r>
              <a:rPr lang="ru-RU" dirty="0" smtClean="0"/>
              <a:t>экзамен.</a:t>
            </a:r>
          </a:p>
          <a:p>
            <a:r>
              <a:rPr lang="ru-RU" dirty="0" smtClean="0"/>
              <a:t>В </a:t>
            </a:r>
            <a:r>
              <a:rPr lang="ru-RU" dirty="0"/>
              <a:t>случае если бланки ответов № 2, предназначенные для записи ответов на задания с развернутым ответом, и ДБО № 2 содержат незаполненные области (за исключением регистрационных полей), то необходимо </a:t>
            </a:r>
            <a:r>
              <a:rPr lang="ru-RU" b="1" dirty="0"/>
              <a:t>погасить их следующим образом: «Z».</a:t>
            </a:r>
          </a:p>
          <a:p>
            <a:endParaRPr lang="ru-RU" sz="1600" dirty="0" smtClean="0"/>
          </a:p>
          <a:p>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sz="1600" dirty="0"/>
          </a:p>
        </p:txBody>
      </p:sp>
    </p:spTree>
    <p:extLst>
      <p:ext uri="{BB962C8B-B14F-4D97-AF65-F5344CB8AC3E}">
        <p14:creationId xmlns:p14="http://schemas.microsoft.com/office/powerpoint/2010/main" val="2410154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32</a:t>
            </a:fld>
            <a:endParaRPr lang="ru-RU"/>
          </a:p>
        </p:txBody>
      </p:sp>
      <p:sp>
        <p:nvSpPr>
          <p:cNvPr id="4" name="TextBox 3"/>
          <p:cNvSpPr txBox="1"/>
          <p:nvPr/>
        </p:nvSpPr>
        <p:spPr>
          <a:xfrm>
            <a:off x="0" y="0"/>
            <a:ext cx="8856984" cy="6709529"/>
          </a:xfrm>
          <a:prstGeom prst="rect">
            <a:avLst/>
          </a:prstGeom>
          <a:noFill/>
        </p:spPr>
        <p:txBody>
          <a:bodyPr wrap="square" rtlCol="0">
            <a:spAutoFit/>
          </a:bodyPr>
          <a:lstStyle/>
          <a:p>
            <a:r>
              <a:rPr lang="ru-RU" sz="1600" b="1" dirty="0" smtClean="0"/>
              <a:t>Ответственный </a:t>
            </a:r>
            <a:r>
              <a:rPr lang="ru-RU" sz="1600" b="1" dirty="0"/>
              <a:t>организатор в аудитории также </a:t>
            </a:r>
            <a:r>
              <a:rPr lang="ru-RU" sz="1600" b="1" u="sng" dirty="0"/>
              <a:t>должен проверить бланк ответов № 1 </a:t>
            </a:r>
            <a:r>
              <a:rPr lang="ru-RU" sz="1600" b="1" dirty="0"/>
              <a:t>участника ЕГЭ на наличие </a:t>
            </a:r>
            <a:r>
              <a:rPr lang="ru-RU" sz="1600" b="1" u="sng" dirty="0"/>
              <a:t>замены ошибочных ответов </a:t>
            </a:r>
            <a:r>
              <a:rPr lang="ru-RU" sz="1600" b="1" dirty="0" smtClean="0"/>
              <a:t>на </a:t>
            </a:r>
            <a:r>
              <a:rPr lang="ru-RU" sz="1600" b="1" dirty="0"/>
              <a:t>задания с кратким ответом. В случае если участник экзамена осуществлял во время выполнения экзаменационной работы замену ошибочных ответов, организатору необходимо посчитать количество замен ошибочных ответов</a:t>
            </a:r>
            <a:r>
              <a:rPr lang="ru-RU" sz="1600" b="1" dirty="0" smtClean="0"/>
              <a:t>, </a:t>
            </a:r>
            <a:r>
              <a:rPr lang="ru-RU" sz="1600" b="1" dirty="0"/>
              <a:t>в поле «Количество заполненных полей «Замена ошибочных ответов» поставить соответствующее цифровое значение, а также поставить подпись в специально отведенном месте.</a:t>
            </a:r>
            <a:endParaRPr lang="ru-RU" sz="1600" dirty="0"/>
          </a:p>
          <a:p>
            <a:r>
              <a:rPr lang="ru-RU" sz="1600" b="1" dirty="0" smtClean="0"/>
              <a:t>Осуществление </a:t>
            </a:r>
            <a:r>
              <a:rPr lang="ru-RU" sz="1600" b="1" dirty="0"/>
              <a:t>раскладки и последующей упаковки организаторами </a:t>
            </a:r>
            <a:r>
              <a:rPr lang="ru-RU" sz="1600" b="1" dirty="0" smtClean="0"/>
              <a:t>ЭМ </a:t>
            </a:r>
            <a:r>
              <a:rPr lang="ru-RU" sz="1600" b="1" dirty="0"/>
              <a:t>осуществляется в специально выделенном в аудитории месте (столе), находящемся в зоне видимости камер видеонаблюдения</a:t>
            </a:r>
            <a:r>
              <a:rPr lang="ru-RU" sz="1600" b="1" dirty="0" smtClean="0"/>
              <a:t>.</a:t>
            </a:r>
          </a:p>
          <a:p>
            <a:r>
              <a:rPr lang="ru-RU" sz="1600" b="1" dirty="0"/>
              <a:t>По завершении сбора и упаковки ЭМ в аудитории</a:t>
            </a:r>
            <a:r>
              <a:rPr lang="ru-RU" sz="1600" dirty="0"/>
              <a:t> ответственный организатор в центре видимости камеры видеонаблюдения объявляет об окончании экзамена. </a:t>
            </a:r>
            <a:endParaRPr lang="ru-RU" sz="1600" dirty="0" smtClean="0"/>
          </a:p>
          <a:p>
            <a:r>
              <a:rPr lang="ru-RU" sz="1600" dirty="0" smtClean="0"/>
              <a:t>После </a:t>
            </a:r>
            <a:r>
              <a:rPr lang="ru-RU" sz="1600" dirty="0"/>
              <a:t>проведения сбора ЭМ и подписания протокола о проведении экзамена в аудитории (форма ППЭ-05-02 «Протокол проведения ГИА в аудитории») ответственный организатор на камеру видеонаблюдения громко объявляет все данные протокола, в том числе наименование предмета, количество участников </a:t>
            </a:r>
            <a:r>
              <a:rPr lang="ru-RU" sz="1600" dirty="0" smtClean="0"/>
              <a:t>в</a:t>
            </a:r>
            <a:r>
              <a:rPr lang="ru-RU" sz="1600" dirty="0"/>
              <a:t> данной аудитории и количество ЭМ (использованных и неиспользованных), а также время подписания протокола. </a:t>
            </a:r>
            <a:r>
              <a:rPr lang="ru-RU" sz="1600" b="1" dirty="0"/>
              <a:t>Ответственный организатор также должен продемонстрировать на камеру видеонаблюдения запечатанный возвратный доставочный пакет с ЭМ </a:t>
            </a:r>
            <a:r>
              <a:rPr lang="ru-RU" sz="1600" b="1" dirty="0" smtClean="0"/>
              <a:t>участников</a:t>
            </a:r>
            <a:r>
              <a:rPr lang="ru-RU" sz="1600" dirty="0" smtClean="0"/>
              <a:t>. </a:t>
            </a:r>
          </a:p>
          <a:p>
            <a:r>
              <a:rPr lang="ru-RU" sz="1600" dirty="0" smtClean="0"/>
              <a:t>Возвратно-доставочные </a:t>
            </a:r>
            <a:r>
              <a:rPr lang="ru-RU" sz="1600" dirty="0"/>
              <a:t>пакеты и сейф-пакеты с ЭМ, использованный электронный носитель с электронными КИМ, бумажный протокол печати КИМ, конверт с черновиками, неиспользованные черновики и ДБО №2, прочие формы ППЭ, служебные записки, если есть, организатор передает руководителю ППЭ </a:t>
            </a:r>
            <a:r>
              <a:rPr lang="ru-RU" sz="1600" dirty="0" smtClean="0"/>
              <a:t>в </a:t>
            </a:r>
            <a:r>
              <a:rPr lang="ru-RU" sz="1600" dirty="0"/>
              <a:t>Штабе ППЭ.</a:t>
            </a:r>
          </a:p>
          <a:p>
            <a:r>
              <a:rPr lang="ru-RU" sz="1600" dirty="0"/>
              <a:t>По завершении соответствующих процедур организаторы проходят в Штаб ППЭ с ЭМ и передают ЭМ руководителю ППЭ в присутствии члена </a:t>
            </a:r>
            <a:r>
              <a:rPr lang="ru-RU" sz="1600" dirty="0" smtClean="0"/>
              <a:t>ГЭК.</a:t>
            </a:r>
            <a:endParaRPr lang="ru-RU" sz="1600" dirty="0"/>
          </a:p>
          <a:p>
            <a:endParaRPr lang="ru-RU" sz="1200" dirty="0"/>
          </a:p>
          <a:p>
            <a:endParaRPr lang="ru-RU" dirty="0"/>
          </a:p>
        </p:txBody>
      </p:sp>
    </p:spTree>
    <p:extLst>
      <p:ext uri="{BB962C8B-B14F-4D97-AF65-F5344CB8AC3E}">
        <p14:creationId xmlns:p14="http://schemas.microsoft.com/office/powerpoint/2010/main" val="3017194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33</a:t>
            </a:fld>
            <a:endParaRPr lang="ru-RU"/>
          </a:p>
        </p:txBody>
      </p:sp>
      <p:sp>
        <p:nvSpPr>
          <p:cNvPr id="7" name="Прямоугольник 6"/>
          <p:cNvSpPr/>
          <p:nvPr/>
        </p:nvSpPr>
        <p:spPr>
          <a:xfrm>
            <a:off x="1763688" y="620688"/>
            <a:ext cx="3819444" cy="369332"/>
          </a:xfrm>
          <a:prstGeom prst="rect">
            <a:avLst/>
          </a:prstGeom>
        </p:spPr>
        <p:txBody>
          <a:bodyPr wrap="none">
            <a:spAutoFit/>
          </a:bodyPr>
          <a:lstStyle/>
          <a:p>
            <a:r>
              <a:rPr lang="ru-RU" b="1" dirty="0">
                <a:solidFill>
                  <a:srgbClr val="336699"/>
                </a:solidFill>
              </a:rPr>
              <a:t>Действия организатора в аудитории</a:t>
            </a:r>
          </a:p>
        </p:txBody>
      </p:sp>
      <p:sp>
        <p:nvSpPr>
          <p:cNvPr id="8" name="TextBox 7"/>
          <p:cNvSpPr txBox="1"/>
          <p:nvPr/>
        </p:nvSpPr>
        <p:spPr>
          <a:xfrm>
            <a:off x="143499" y="1628800"/>
            <a:ext cx="8421601" cy="3970318"/>
          </a:xfrm>
          <a:prstGeom prst="rect">
            <a:avLst/>
          </a:prstGeom>
          <a:noFill/>
        </p:spPr>
        <p:txBody>
          <a:bodyPr wrap="none" rtlCol="0">
            <a:spAutoFit/>
          </a:bodyPr>
          <a:lstStyle/>
          <a:p>
            <a:pPr marL="285750" indent="-285750">
              <a:buFont typeface="Arial" panose="020B0604020202020204" pitchFamily="34" charset="0"/>
              <a:buChar char="•"/>
            </a:pPr>
            <a:r>
              <a:rPr lang="ru-RU" sz="2800" dirty="0" smtClean="0">
                <a:solidFill>
                  <a:srgbClr val="C00000"/>
                </a:solidFill>
              </a:rPr>
              <a:t>КОММЕНТИРОВАТЬ ВСЕ ДЕЙСТВИЯ </a:t>
            </a:r>
          </a:p>
          <a:p>
            <a:r>
              <a:rPr lang="ru-RU" sz="2800" dirty="0" smtClean="0">
                <a:solidFill>
                  <a:srgbClr val="C00000"/>
                </a:solidFill>
              </a:rPr>
              <a:t>во время всего экзамена;</a:t>
            </a:r>
          </a:p>
          <a:p>
            <a:pPr marL="285750" indent="-285750">
              <a:buFont typeface="Arial" panose="020B0604020202020204" pitchFamily="34" charset="0"/>
              <a:buChar char="•"/>
            </a:pPr>
            <a:r>
              <a:rPr lang="ru-RU" sz="2800" dirty="0" smtClean="0">
                <a:solidFill>
                  <a:srgbClr val="C00000"/>
                </a:solidFill>
              </a:rPr>
              <a:t>ДАВАТЬ ПОЯСНЕНИЯ;</a:t>
            </a:r>
          </a:p>
          <a:p>
            <a:pPr marL="285750" indent="-285750">
              <a:buFont typeface="Arial" panose="020B0604020202020204" pitchFamily="34" charset="0"/>
              <a:buChar char="•"/>
            </a:pPr>
            <a:r>
              <a:rPr lang="ru-RU" sz="2800" dirty="0" smtClean="0">
                <a:solidFill>
                  <a:srgbClr val="C00000"/>
                </a:solidFill>
              </a:rPr>
              <a:t>ОТВЕЧАТЬ НА ВОПРОСЫ;</a:t>
            </a:r>
          </a:p>
          <a:p>
            <a:pPr marL="285750" indent="-285750">
              <a:buFont typeface="Arial" panose="020B0604020202020204" pitchFamily="34" charset="0"/>
              <a:buChar char="•"/>
            </a:pPr>
            <a:r>
              <a:rPr lang="ru-RU" sz="2800" dirty="0" smtClean="0">
                <a:solidFill>
                  <a:srgbClr val="C00000"/>
                </a:solidFill>
              </a:rPr>
              <a:t>ПОСЛЕ ЭКЗАМЕНА проверить </a:t>
            </a:r>
          </a:p>
          <a:p>
            <a:r>
              <a:rPr lang="ru-RU" sz="2800" dirty="0" smtClean="0">
                <a:solidFill>
                  <a:srgbClr val="C00000"/>
                </a:solidFill>
              </a:rPr>
              <a:t>вместе с участниками выполнение работы (ответы);</a:t>
            </a:r>
          </a:p>
          <a:p>
            <a:pPr marL="285750" indent="-285750">
              <a:buFont typeface="Arial" panose="020B0604020202020204" pitchFamily="34" charset="0"/>
              <a:buChar char="•"/>
            </a:pPr>
            <a:r>
              <a:rPr lang="ru-RU" sz="2800" dirty="0" smtClean="0">
                <a:solidFill>
                  <a:srgbClr val="C00000"/>
                </a:solidFill>
              </a:rPr>
              <a:t>ВРУЧИТЬ ПАМЯТКИ;</a:t>
            </a:r>
          </a:p>
          <a:p>
            <a:pPr marL="285750" indent="-285750">
              <a:buFont typeface="Arial" panose="020B0604020202020204" pitchFamily="34" charset="0"/>
              <a:buChar char="•"/>
            </a:pPr>
            <a:r>
              <a:rPr lang="ru-RU" sz="2800" dirty="0" smtClean="0">
                <a:solidFill>
                  <a:srgbClr val="C00000"/>
                </a:solidFill>
              </a:rPr>
              <a:t>ВРУЧИТЬ СЕРТИФИКАТ;</a:t>
            </a:r>
          </a:p>
          <a:p>
            <a:pPr marL="285750" indent="-285750">
              <a:buFont typeface="Arial" panose="020B0604020202020204" pitchFamily="34" charset="0"/>
              <a:buChar char="•"/>
            </a:pPr>
            <a:r>
              <a:rPr lang="ru-RU" sz="2800" dirty="0" smtClean="0">
                <a:solidFill>
                  <a:srgbClr val="C00000"/>
                </a:solidFill>
              </a:rPr>
              <a:t>Проводить к психологу.</a:t>
            </a:r>
            <a:endParaRPr lang="ru-RU" sz="2800" dirty="0">
              <a:solidFill>
                <a:srgbClr val="C00000"/>
              </a:solidFill>
            </a:endParaRPr>
          </a:p>
        </p:txBody>
      </p:sp>
    </p:spTree>
    <p:extLst>
      <p:ext uri="{BB962C8B-B14F-4D97-AF65-F5344CB8AC3E}">
        <p14:creationId xmlns:p14="http://schemas.microsoft.com/office/powerpoint/2010/main" val="3032129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34</a:t>
            </a:fld>
            <a:endParaRPr lang="ru-RU"/>
          </a:p>
        </p:txBody>
      </p:sp>
      <p:pic>
        <p:nvPicPr>
          <p:cNvPr id="6" name="Рисунок 5" descr="Фоновый дизайн с рисованным изображением весеннего пейзажа с яркими тюльпанами и кроликом под деревом"/>
          <p:cNvPicPr/>
          <p:nvPr/>
        </p:nvPicPr>
        <p:blipFill rotWithShape="1">
          <a:blip r:embed="rId2">
            <a:extLst>
              <a:ext uri="{28A0092B-C50C-407E-A947-70E740481C1C}">
                <a14:useLocalDpi xmlns:a14="http://schemas.microsoft.com/office/drawing/2010/main" val="0"/>
              </a:ext>
            </a:extLst>
          </a:blip>
          <a:srcRect l="399" t="34261" r="-399" b="1176"/>
          <a:stretch/>
        </p:blipFill>
        <p:spPr>
          <a:xfrm>
            <a:off x="0" y="0"/>
            <a:ext cx="9216008" cy="6876800"/>
          </a:xfrm>
          <a:prstGeom prst="rect">
            <a:avLst/>
          </a:prstGeom>
        </p:spPr>
      </p:pic>
      <p:sp>
        <p:nvSpPr>
          <p:cNvPr id="2" name="TextBox 1"/>
          <p:cNvSpPr txBox="1"/>
          <p:nvPr/>
        </p:nvSpPr>
        <p:spPr>
          <a:xfrm>
            <a:off x="433955" y="404664"/>
            <a:ext cx="6119245" cy="4031873"/>
          </a:xfrm>
          <a:prstGeom prst="rect">
            <a:avLst/>
          </a:prstGeom>
          <a:noFill/>
        </p:spPr>
        <p:txBody>
          <a:bodyPr wrap="square" rtlCol="0">
            <a:spAutoFit/>
          </a:bodyPr>
          <a:lstStyle/>
          <a:p>
            <a:pPr algn="ctr"/>
            <a:r>
              <a:rPr lang="ru-RU" sz="4000" b="1" dirty="0" smtClean="0">
                <a:solidFill>
                  <a:srgbClr val="C00000"/>
                </a:solidFill>
              </a:rPr>
              <a:t>ЖЕЛАЕМ УСПЕХОВ!</a:t>
            </a:r>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endParaRPr lang="ru-RU" dirty="0" smtClean="0"/>
          </a:p>
          <a:p>
            <a:endParaRPr lang="ru-RU" dirty="0"/>
          </a:p>
          <a:p>
            <a:r>
              <a:rPr lang="ru-RU" dirty="0" smtClean="0"/>
              <a:t>                                       </a:t>
            </a:r>
            <a:r>
              <a:rPr lang="ru-RU" b="1" dirty="0" smtClean="0"/>
              <a:t>ПО ВСЕМ ВОПРОСАМ ОБРАЩАТЬСЯ :</a:t>
            </a:r>
          </a:p>
          <a:p>
            <a:r>
              <a:rPr lang="ru-RU" b="1" dirty="0" smtClean="0"/>
              <a:t>                                            ЦОКО </a:t>
            </a:r>
            <a:r>
              <a:rPr lang="ru-RU" b="1" dirty="0" smtClean="0"/>
              <a:t>8(3452) 39-02-99</a:t>
            </a:r>
            <a:r>
              <a:rPr lang="ru-RU" b="1" dirty="0" smtClean="0"/>
              <a:t>; </a:t>
            </a:r>
            <a:r>
              <a:rPr lang="ru-RU" b="1" dirty="0" smtClean="0"/>
              <a:t>39-02-30</a:t>
            </a:r>
            <a:r>
              <a:rPr lang="ru-RU" b="1" dirty="0" smtClean="0"/>
              <a:t>.</a:t>
            </a:r>
            <a:endParaRPr lang="ru-RU" b="1" dirty="0"/>
          </a:p>
        </p:txBody>
      </p:sp>
    </p:spTree>
    <p:extLst>
      <p:ext uri="{BB962C8B-B14F-4D97-AF65-F5344CB8AC3E}">
        <p14:creationId xmlns:p14="http://schemas.microsoft.com/office/powerpoint/2010/main" val="172092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4</a:t>
            </a:fld>
            <a:endParaRPr lang="ru-RU"/>
          </a:p>
        </p:txBody>
      </p:sp>
      <p:sp>
        <p:nvSpPr>
          <p:cNvPr id="4" name="Прямоугольник 3"/>
          <p:cNvSpPr/>
          <p:nvPr/>
        </p:nvSpPr>
        <p:spPr>
          <a:xfrm>
            <a:off x="179512" y="620688"/>
            <a:ext cx="8784976" cy="4801314"/>
          </a:xfrm>
          <a:prstGeom prst="rect">
            <a:avLst/>
          </a:prstGeom>
        </p:spPr>
        <p:txBody>
          <a:bodyPr wrap="square">
            <a:spAutoFit/>
          </a:bodyPr>
          <a:lstStyle/>
          <a:p>
            <a:r>
              <a:rPr lang="ru-RU" b="1" dirty="0"/>
              <a:t>Регламент организации имитационного </a:t>
            </a:r>
            <a:r>
              <a:rPr lang="ru-RU" b="1" dirty="0" smtClean="0"/>
              <a:t>ППЭ</a:t>
            </a:r>
            <a:endParaRPr lang="ru-RU" b="1" dirty="0"/>
          </a:p>
          <a:p>
            <a:r>
              <a:rPr lang="ru-RU" b="1" dirty="0"/>
              <a:t>с 10 февраля по 18 </a:t>
            </a:r>
            <a:r>
              <a:rPr lang="ru-RU" b="1" dirty="0" smtClean="0"/>
              <a:t>марта</a:t>
            </a:r>
          </a:p>
          <a:p>
            <a:r>
              <a:rPr lang="ru-RU" b="1" dirty="0" smtClean="0">
                <a:latin typeface="Arial" panose="020B0604020202020204" pitchFamily="34" charset="0"/>
              </a:rPr>
              <a:t>до 14 февраля</a:t>
            </a:r>
            <a:endParaRPr lang="ru-RU" b="1" dirty="0">
              <a:latin typeface="Arial" panose="020B0604020202020204" pitchFamily="34" charset="0"/>
            </a:endParaRPr>
          </a:p>
          <a:p>
            <a:r>
              <a:rPr lang="ru-RU" dirty="0">
                <a:latin typeface="Arial" panose="020B0604020202020204" pitchFamily="34" charset="0"/>
              </a:rPr>
              <a:t>Разработка и утверждение:</a:t>
            </a:r>
          </a:p>
          <a:p>
            <a:r>
              <a:rPr lang="ru-RU" dirty="0">
                <a:latin typeface="Arial" panose="020B0604020202020204" pitchFamily="34" charset="0"/>
              </a:rPr>
              <a:t>- схемы логистики движения на имитационных пунктах,</a:t>
            </a:r>
          </a:p>
          <a:p>
            <a:r>
              <a:rPr lang="ru-RU" dirty="0">
                <a:latin typeface="Arial" panose="020B0604020202020204" pitchFamily="34" charset="0"/>
              </a:rPr>
              <a:t>- шаблона оформления организационных процедур экзамена, памяток для</a:t>
            </a:r>
          </a:p>
          <a:p>
            <a:r>
              <a:rPr lang="ru-RU" dirty="0">
                <a:latin typeface="Arial" panose="020B0604020202020204" pitchFamily="34" charset="0"/>
              </a:rPr>
              <a:t>организаторов имитационных экзаменов,</a:t>
            </a:r>
          </a:p>
          <a:p>
            <a:r>
              <a:rPr lang="ru-RU" dirty="0">
                <a:latin typeface="Arial" panose="020B0604020202020204" pitchFamily="34" charset="0"/>
              </a:rPr>
              <a:t>- спектра мер безопасности и обеспечения комфортного пребывания на</a:t>
            </a:r>
          </a:p>
          <a:p>
            <a:r>
              <a:rPr lang="ru-RU" dirty="0">
                <a:latin typeface="Arial" panose="020B0604020202020204" pitchFamily="34" charset="0"/>
              </a:rPr>
              <a:t>ППЭ в ходе имитационных экзаменов в день их проведения</a:t>
            </a:r>
          </a:p>
          <a:p>
            <a:r>
              <a:rPr lang="ru-RU" b="1" dirty="0">
                <a:latin typeface="Arial" panose="020B0604020202020204" pitchFamily="34" charset="0"/>
              </a:rPr>
              <a:t>до </a:t>
            </a:r>
            <a:r>
              <a:rPr lang="ru-RU" b="1" dirty="0" smtClean="0">
                <a:latin typeface="Arial" panose="020B0604020202020204" pitchFamily="34" charset="0"/>
              </a:rPr>
              <a:t>16 февраля</a:t>
            </a:r>
            <a:endParaRPr lang="ru-RU" b="1" dirty="0">
              <a:latin typeface="Arial" panose="020B0604020202020204" pitchFamily="34" charset="0"/>
            </a:endParaRPr>
          </a:p>
          <a:p>
            <a:r>
              <a:rPr lang="ru-RU" dirty="0">
                <a:latin typeface="Arial" panose="020B0604020202020204" pitchFamily="34" charset="0"/>
              </a:rPr>
              <a:t>Определение состава лиц, задействованных на имитационных экзаменах:</a:t>
            </a:r>
          </a:p>
          <a:p>
            <a:r>
              <a:rPr lang="ru-RU" dirty="0">
                <a:latin typeface="Arial" panose="020B0604020202020204" pitchFamily="34" charset="0"/>
              </a:rPr>
              <a:t>- руководителей имитационных ППЭ,</a:t>
            </a:r>
          </a:p>
          <a:p>
            <a:r>
              <a:rPr lang="ru-RU" dirty="0">
                <a:latin typeface="Arial" panose="020B0604020202020204" pitchFamily="34" charset="0"/>
              </a:rPr>
              <a:t>- организаторов в аудитории и вне аудитории,</a:t>
            </a:r>
          </a:p>
          <a:p>
            <a:r>
              <a:rPr lang="ru-RU" dirty="0">
                <a:latin typeface="Arial" panose="020B0604020202020204" pitchFamily="34" charset="0"/>
              </a:rPr>
              <a:t>- дежурных педагогов (помощников организаторов),</a:t>
            </a:r>
          </a:p>
          <a:p>
            <a:r>
              <a:rPr lang="ru-RU" dirty="0">
                <a:latin typeface="Arial" panose="020B0604020202020204" pitchFamily="34" charset="0"/>
              </a:rPr>
              <a:t>- экспертов предметных комиссий, для устного экзамена - экспертов-</a:t>
            </a:r>
          </a:p>
          <a:p>
            <a:r>
              <a:rPr lang="ru-RU" dirty="0">
                <a:latin typeface="Arial" panose="020B0604020202020204" pitchFamily="34" charset="0"/>
              </a:rPr>
              <a:t>собеседников,</a:t>
            </a:r>
          </a:p>
          <a:p>
            <a:r>
              <a:rPr lang="ru-RU" dirty="0">
                <a:latin typeface="Arial" panose="020B0604020202020204" pitchFamily="34" charset="0"/>
              </a:rPr>
              <a:t>- технических специалистов</a:t>
            </a:r>
            <a:r>
              <a:rPr lang="ru-RU" dirty="0" smtClean="0">
                <a:latin typeface="Arial" panose="020B0604020202020204" pitchFamily="34" charset="0"/>
              </a:rPr>
              <a:t>.</a:t>
            </a:r>
            <a:endParaRPr lang="ru-RU" dirty="0">
              <a:latin typeface="Arial" panose="020B0604020202020204" pitchFamily="34" charset="0"/>
            </a:endParaRPr>
          </a:p>
        </p:txBody>
      </p:sp>
    </p:spTree>
    <p:extLst>
      <p:ext uri="{BB962C8B-B14F-4D97-AF65-F5344CB8AC3E}">
        <p14:creationId xmlns:p14="http://schemas.microsoft.com/office/powerpoint/2010/main" val="390790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5</a:t>
            </a:fld>
            <a:endParaRPr lang="ru-RU"/>
          </a:p>
        </p:txBody>
      </p:sp>
      <p:sp>
        <p:nvSpPr>
          <p:cNvPr id="4" name="Прямоугольник 3"/>
          <p:cNvSpPr/>
          <p:nvPr/>
        </p:nvSpPr>
        <p:spPr>
          <a:xfrm>
            <a:off x="179512" y="188640"/>
            <a:ext cx="8712968" cy="5078313"/>
          </a:xfrm>
          <a:prstGeom prst="rect">
            <a:avLst/>
          </a:prstGeom>
        </p:spPr>
        <p:txBody>
          <a:bodyPr wrap="square">
            <a:spAutoFit/>
          </a:bodyPr>
          <a:lstStyle/>
          <a:p>
            <a:r>
              <a:rPr lang="ru-RU" b="1" dirty="0" smtClean="0">
                <a:solidFill>
                  <a:srgbClr val="0070C0"/>
                </a:solidFill>
                <a:latin typeface="Arial" panose="020B0604020202020204" pitchFamily="34" charset="0"/>
              </a:rPr>
              <a:t>12-30-13-00 час.</a:t>
            </a:r>
          </a:p>
          <a:p>
            <a:r>
              <a:rPr lang="ru-RU" dirty="0" smtClean="0">
                <a:latin typeface="Arial" panose="020B0604020202020204" pitchFamily="34" charset="0"/>
              </a:rPr>
              <a:t>встреча </a:t>
            </a:r>
            <a:r>
              <a:rPr lang="ru-RU" dirty="0">
                <a:latin typeface="Arial" panose="020B0604020202020204" pitchFamily="34" charset="0"/>
              </a:rPr>
              <a:t>родителей руководителями пунктов</a:t>
            </a:r>
          </a:p>
          <a:p>
            <a:r>
              <a:rPr lang="ru-RU" dirty="0">
                <a:latin typeface="Arial" panose="020B0604020202020204" pitchFamily="34" charset="0"/>
              </a:rPr>
              <a:t>- проверка на наличие запрещенных средств связи</a:t>
            </a:r>
          </a:p>
          <a:p>
            <a:r>
              <a:rPr lang="ru-RU" dirty="0">
                <a:latin typeface="Arial" panose="020B0604020202020204" pitchFamily="34" charset="0"/>
              </a:rPr>
              <a:t>- рассадка в аудитории</a:t>
            </a:r>
          </a:p>
          <a:p>
            <a:r>
              <a:rPr lang="ru-RU" dirty="0">
                <a:latin typeface="Arial" panose="020B0604020202020204" pitchFamily="34" charset="0"/>
              </a:rPr>
              <a:t>- печать контрольно-измерительных материалов в аудитории</a:t>
            </a:r>
          </a:p>
          <a:p>
            <a:r>
              <a:rPr lang="ru-RU" dirty="0">
                <a:latin typeface="Arial" panose="020B0604020202020204" pitchFamily="34" charset="0"/>
              </a:rPr>
              <a:t>- выдача участникам экзамена полного пакета материалов КИМ</a:t>
            </a:r>
          </a:p>
          <a:p>
            <a:r>
              <a:rPr lang="ru-RU" dirty="0">
                <a:latin typeface="Arial" panose="020B0604020202020204" pitchFamily="34" charset="0"/>
              </a:rPr>
              <a:t>- инструктаж по заполнению бланков регистрации</a:t>
            </a:r>
          </a:p>
          <a:p>
            <a:r>
              <a:rPr lang="ru-RU" dirty="0">
                <a:latin typeface="Arial" panose="020B0604020202020204" pitchFamily="34" charset="0"/>
              </a:rPr>
              <a:t>- заполнение бланков регистрации</a:t>
            </a:r>
          </a:p>
          <a:p>
            <a:r>
              <a:rPr lang="ru-RU" dirty="0">
                <a:latin typeface="Arial" panose="020B0604020202020204" pitchFamily="34" charset="0"/>
              </a:rPr>
              <a:t>- выполнение экзаменационной работы (усеченный вариант заданий)</a:t>
            </a:r>
          </a:p>
          <a:p>
            <a:r>
              <a:rPr lang="ru-RU" dirty="0">
                <a:latin typeface="Arial" panose="020B0604020202020204" pitchFamily="34" charset="0"/>
              </a:rPr>
              <a:t>- сбор экзаменационных материалов у участников имитационного экзамена</a:t>
            </a:r>
          </a:p>
          <a:p>
            <a:r>
              <a:rPr lang="ru-RU" b="1" dirty="0">
                <a:latin typeface="Arial" panose="020B0604020202020204" pitchFamily="34" charset="0"/>
              </a:rPr>
              <a:t>12.30 - 2. Разъяснения после имитационного экзамена</a:t>
            </a:r>
          </a:p>
          <a:p>
            <a:r>
              <a:rPr lang="ru-RU" b="1" dirty="0">
                <a:latin typeface="Arial" panose="020B0604020202020204" pitchFamily="34" charset="0"/>
              </a:rPr>
              <a:t>13.00 </a:t>
            </a:r>
            <a:r>
              <a:rPr lang="ru-RU" dirty="0">
                <a:latin typeface="Arial" panose="020B0604020202020204" pitchFamily="34" charset="0"/>
              </a:rPr>
              <a:t>- комментарии действий, остающихся «за кадром» (акцент на выборе</a:t>
            </a:r>
          </a:p>
          <a:p>
            <a:r>
              <a:rPr lang="ru-RU" dirty="0">
                <a:latin typeface="Arial" panose="020B0604020202020204" pitchFamily="34" charset="0"/>
              </a:rPr>
              <a:t>детьми и своевременном занесении предметов в РИС, определении</a:t>
            </a:r>
          </a:p>
          <a:p>
            <a:r>
              <a:rPr lang="ru-RU" dirty="0">
                <a:latin typeface="Arial" panose="020B0604020202020204" pitchFamily="34" charset="0"/>
              </a:rPr>
              <a:t>профессиональной траектории, нововведениях, порядке апелляций)</a:t>
            </a:r>
          </a:p>
          <a:p>
            <a:r>
              <a:rPr lang="ru-RU" dirty="0">
                <a:latin typeface="Arial" panose="020B0604020202020204" pitchFamily="34" charset="0"/>
              </a:rPr>
              <a:t>- разбор заданий </a:t>
            </a:r>
            <a:r>
              <a:rPr lang="ru-RU" dirty="0" err="1">
                <a:latin typeface="Arial" panose="020B0604020202020204" pitchFamily="34" charset="0"/>
              </a:rPr>
              <a:t>КИМов</a:t>
            </a:r>
            <a:r>
              <a:rPr lang="ru-RU" dirty="0">
                <a:latin typeface="Arial" panose="020B0604020202020204" pitchFamily="34" charset="0"/>
              </a:rPr>
              <a:t> и совместная проверка работ</a:t>
            </a:r>
          </a:p>
          <a:p>
            <a:r>
              <a:rPr lang="ru-RU" dirty="0">
                <a:latin typeface="Arial" panose="020B0604020202020204" pitchFamily="34" charset="0"/>
              </a:rPr>
              <a:t>- демонстрация образовательных обучающих порталов, тренажёров</a:t>
            </a:r>
          </a:p>
          <a:p>
            <a:r>
              <a:rPr lang="ru-RU" dirty="0">
                <a:latin typeface="Arial" panose="020B0604020202020204" pitchFamily="34" charset="0"/>
              </a:rPr>
              <a:t>- рекомендации психологов</a:t>
            </a:r>
          </a:p>
          <a:p>
            <a:r>
              <a:rPr lang="ru-RU" sz="1400" dirty="0">
                <a:latin typeface="Arial" panose="020B0604020202020204" pitchFamily="34" charset="0"/>
              </a:rPr>
              <a:t>...... </a:t>
            </a:r>
            <a:r>
              <a:rPr lang="ru-RU" dirty="0">
                <a:latin typeface="Arial" panose="020B0604020202020204" pitchFamily="34" charset="0"/>
              </a:rPr>
              <a:t>Вручение памяток, буклетов родителям.</a:t>
            </a:r>
            <a:endParaRPr lang="ru-RU" dirty="0"/>
          </a:p>
        </p:txBody>
      </p:sp>
    </p:spTree>
    <p:extLst>
      <p:ext uri="{BB962C8B-B14F-4D97-AF65-F5344CB8AC3E}">
        <p14:creationId xmlns:p14="http://schemas.microsoft.com/office/powerpoint/2010/main" val="10370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6</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337193308"/>
              </p:ext>
            </p:extLst>
          </p:nvPr>
        </p:nvGraphicFramePr>
        <p:xfrm>
          <a:off x="-1" y="692697"/>
          <a:ext cx="9036496" cy="5544615"/>
        </p:xfrm>
        <a:graphic>
          <a:graphicData uri="http://schemas.openxmlformats.org/drawingml/2006/table">
            <a:tbl>
              <a:tblPr>
                <a:tableStyleId>{5C22544A-7EE6-4342-B048-85BDC9FD1C3A}</a:tableStyleId>
              </a:tblPr>
              <a:tblGrid>
                <a:gridCol w="501391"/>
                <a:gridCol w="4883497"/>
                <a:gridCol w="977228"/>
                <a:gridCol w="1137603"/>
                <a:gridCol w="1536777"/>
              </a:tblGrid>
              <a:tr h="689010">
                <a:tc gridSpan="5">
                  <a:txBody>
                    <a:bodyPr/>
                    <a:lstStyle/>
                    <a:p>
                      <a:pPr algn="ctr" fontAlgn="auto">
                        <a:spcAft>
                          <a:spcPts val="0"/>
                        </a:spcAft>
                      </a:pPr>
                      <a:r>
                        <a:rPr lang="ru-RU" sz="2000" b="1" dirty="0">
                          <a:effectLst/>
                        </a:rPr>
                        <a:t>Перечень аншлагов для имитационных ППЭ</a:t>
                      </a:r>
                      <a:endParaRPr lang="ru-RU"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90933">
                <a:tc>
                  <a:txBody>
                    <a:bodyPr/>
                    <a:lstStyle/>
                    <a:p>
                      <a:pPr algn="ctr" fontAlgn="auto">
                        <a:spcAft>
                          <a:spcPts val="0"/>
                        </a:spcAft>
                      </a:pPr>
                      <a:r>
                        <a:rPr lang="ru-RU" sz="2000" dirty="0">
                          <a:effectLst/>
                        </a:rPr>
                        <a:t>№</a:t>
                      </a:r>
                      <a:endParaRPr lang="ru-RU"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2000">
                          <a:effectLst/>
                        </a:rPr>
                        <a:t>наименование</a:t>
                      </a:r>
                      <a:endParaRPr lang="ru-RU"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2000">
                          <a:effectLst/>
                        </a:rPr>
                        <a:t>размер</a:t>
                      </a:r>
                      <a:endParaRPr lang="ru-RU"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2000">
                          <a:effectLst/>
                        </a:rPr>
                        <a:t>кол-во штук</a:t>
                      </a:r>
                      <a:endParaRPr lang="ru-RU"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2000">
                          <a:effectLst/>
                        </a:rPr>
                        <a:t>примечание</a:t>
                      </a:r>
                      <a:endParaRPr lang="ru-RU"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0548">
                <a:tc>
                  <a:txBody>
                    <a:bodyPr/>
                    <a:lstStyle/>
                    <a:p>
                      <a:pPr algn="ctr" fontAlgn="auto">
                        <a:spcAft>
                          <a:spcPts val="0"/>
                        </a:spcAft>
                      </a:pPr>
                      <a:r>
                        <a:rPr lang="ru-RU" sz="2000">
                          <a:effectLst/>
                        </a:rPr>
                        <a:t>1</a:t>
                      </a:r>
                      <a:endParaRPr lang="ru-RU"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2000">
                          <a:effectLst/>
                        </a:rPr>
                        <a:t>Стрелка-указатель направления движения в имитационном ППЭ</a:t>
                      </a:r>
                      <a:endParaRPr lang="ru-RU"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2000">
                          <a:effectLst/>
                        </a:rPr>
                        <a:t>А4</a:t>
                      </a:r>
                      <a:endParaRPr lang="ru-RU"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auto">
                        <a:spcAft>
                          <a:spcPts val="0"/>
                        </a:spcAft>
                      </a:pPr>
                      <a:r>
                        <a:rPr lang="ru-RU" sz="2000">
                          <a:effectLst/>
                        </a:rPr>
                        <a:t>к-во аудиторий</a:t>
                      </a:r>
                      <a:endParaRPr lang="ru-RU"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auto">
                        <a:spcAft>
                          <a:spcPts val="0"/>
                        </a:spcAft>
                      </a:pPr>
                      <a:r>
                        <a:rPr lang="ru-RU" sz="2000" dirty="0">
                          <a:effectLst/>
                        </a:rPr>
                        <a:t>Крепятся согласно схеме школы</a:t>
                      </a:r>
                      <a:endParaRPr lang="ru-RU"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274">
                <a:tc>
                  <a:txBody>
                    <a:bodyPr/>
                    <a:lstStyle/>
                    <a:p>
                      <a:pPr algn="ctr" fontAlgn="auto">
                        <a:spcAft>
                          <a:spcPts val="0"/>
                        </a:spcAft>
                      </a:pPr>
                      <a:r>
                        <a:rPr lang="ru-RU" sz="2000">
                          <a:effectLst/>
                        </a:rPr>
                        <a:t>2</a:t>
                      </a:r>
                      <a:endParaRPr lang="ru-RU"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2000">
                          <a:effectLst/>
                        </a:rPr>
                        <a:t>Организатор вне аудитории</a:t>
                      </a:r>
                      <a:endParaRPr lang="ru-RU"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2000">
                          <a:effectLst/>
                        </a:rPr>
                        <a:t>А4</a:t>
                      </a:r>
                      <a:endParaRPr lang="ru-RU"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2248850">
                <a:tc>
                  <a:txBody>
                    <a:bodyPr/>
                    <a:lstStyle/>
                    <a:p>
                      <a:pPr algn="ctr" fontAlgn="auto">
                        <a:spcAft>
                          <a:spcPts val="0"/>
                        </a:spcAft>
                      </a:pPr>
                      <a:r>
                        <a:rPr lang="ru-RU" sz="2000">
                          <a:effectLst/>
                        </a:rPr>
                        <a:t>3</a:t>
                      </a:r>
                      <a:endParaRPr lang="ru-RU"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2000" dirty="0">
                          <a:effectLst/>
                        </a:rPr>
                        <a:t>Общественный наблюдатель</a:t>
                      </a:r>
                      <a:endParaRPr lang="ru-RU"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2000" dirty="0">
                          <a:effectLst/>
                        </a:rPr>
                        <a:t>А4</a:t>
                      </a:r>
                      <a:endParaRPr lang="ru-RU"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bl>
          </a:graphicData>
        </a:graphic>
      </p:graphicFrame>
      <p:sp>
        <p:nvSpPr>
          <p:cNvPr id="5" name="TextBox 4"/>
          <p:cNvSpPr txBox="1"/>
          <p:nvPr/>
        </p:nvSpPr>
        <p:spPr>
          <a:xfrm>
            <a:off x="2915816" y="116632"/>
            <a:ext cx="2776722" cy="400110"/>
          </a:xfrm>
          <a:prstGeom prst="rect">
            <a:avLst/>
          </a:prstGeom>
          <a:noFill/>
        </p:spPr>
        <p:txBody>
          <a:bodyPr wrap="none" rtlCol="0">
            <a:spAutoFit/>
          </a:bodyPr>
          <a:lstStyle/>
          <a:p>
            <a:r>
              <a:rPr lang="ru-RU" sz="2000" i="1" dirty="0" smtClean="0">
                <a:solidFill>
                  <a:srgbClr val="C00000"/>
                </a:solidFill>
              </a:rPr>
              <a:t>На стадии подготовки</a:t>
            </a:r>
            <a:endParaRPr lang="ru-RU" sz="2000" i="1" dirty="0">
              <a:solidFill>
                <a:srgbClr val="C00000"/>
              </a:solidFill>
            </a:endParaRPr>
          </a:p>
        </p:txBody>
      </p:sp>
    </p:spTree>
    <p:extLst>
      <p:ext uri="{BB962C8B-B14F-4D97-AF65-F5344CB8AC3E}">
        <p14:creationId xmlns:p14="http://schemas.microsoft.com/office/powerpoint/2010/main" val="195757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7</a:t>
            </a:fld>
            <a:endParaRPr lang="ru-RU"/>
          </a:p>
        </p:txBody>
      </p:sp>
      <p:pic>
        <p:nvPicPr>
          <p:cNvPr id="4" name="Рисунок 3"/>
          <p:cNvPicPr>
            <a:picLocks noChangeAspect="1"/>
          </p:cNvPicPr>
          <p:nvPr/>
        </p:nvPicPr>
        <p:blipFill>
          <a:blip r:embed="rId3"/>
          <a:stretch>
            <a:fillRect/>
          </a:stretch>
        </p:blipFill>
        <p:spPr>
          <a:xfrm>
            <a:off x="2589379" y="116632"/>
            <a:ext cx="3965242" cy="2823492"/>
          </a:xfrm>
          <a:prstGeom prst="rect">
            <a:avLst/>
          </a:prstGeom>
        </p:spPr>
      </p:pic>
      <p:sp>
        <p:nvSpPr>
          <p:cNvPr id="5" name="TextBox 4"/>
          <p:cNvSpPr txBox="1"/>
          <p:nvPr/>
        </p:nvSpPr>
        <p:spPr>
          <a:xfrm>
            <a:off x="107504" y="2708920"/>
            <a:ext cx="8856984" cy="3724096"/>
          </a:xfrm>
          <a:prstGeom prst="rect">
            <a:avLst/>
          </a:prstGeom>
          <a:noFill/>
        </p:spPr>
        <p:txBody>
          <a:bodyPr wrap="square" rtlCol="0">
            <a:spAutoFit/>
          </a:bodyPr>
          <a:lstStyle/>
          <a:p>
            <a:pPr algn="ctr"/>
            <a:r>
              <a:rPr lang="ru-RU" sz="3600" b="1" dirty="0" smtClean="0">
                <a:solidFill>
                  <a:schemeClr val="accent5">
                    <a:lumMod val="75000"/>
                  </a:schemeClr>
                </a:solidFill>
              </a:rPr>
              <a:t>ВХОД В ППЭ</a:t>
            </a:r>
          </a:p>
          <a:p>
            <a:pPr algn="ctr"/>
            <a:endParaRPr lang="ru-RU" sz="2400" dirty="0" smtClean="0"/>
          </a:p>
          <a:p>
            <a:pPr algn="ctr"/>
            <a:r>
              <a:rPr lang="ru-RU" sz="2800" b="1" dirty="0" smtClean="0">
                <a:solidFill>
                  <a:srgbClr val="FF0000"/>
                </a:solidFill>
              </a:rPr>
              <a:t>На территории ППЭ запрещается:</a:t>
            </a:r>
          </a:p>
          <a:p>
            <a:pPr algn="ctr"/>
            <a:endParaRPr lang="ru-RU" sz="2800" b="1" dirty="0" smtClean="0">
              <a:solidFill>
                <a:srgbClr val="FF0000"/>
              </a:solidFill>
            </a:endParaRPr>
          </a:p>
          <a:p>
            <a:r>
              <a:rPr lang="ru-RU" sz="2400" dirty="0"/>
              <a:t>п</a:t>
            </a:r>
            <a:r>
              <a:rPr lang="ru-RU" sz="2400" dirty="0" smtClean="0"/>
              <a:t>ользоваться мобильными телефонами;</a:t>
            </a:r>
          </a:p>
          <a:p>
            <a:r>
              <a:rPr lang="ru-RU" sz="2400" dirty="0"/>
              <a:t>в</a:t>
            </a:r>
            <a:r>
              <a:rPr lang="ru-RU" sz="2400" dirty="0" smtClean="0"/>
              <a:t>ставать с места, пересаживаться, разговаривать между собой;</a:t>
            </a:r>
          </a:p>
          <a:p>
            <a:r>
              <a:rPr lang="ru-RU" sz="2400" dirty="0"/>
              <a:t>о</a:t>
            </a:r>
            <a:r>
              <a:rPr lang="ru-RU" sz="2400" dirty="0" smtClean="0"/>
              <a:t>существлять обмен любыми материалами и предметами;</a:t>
            </a:r>
          </a:p>
          <a:p>
            <a:r>
              <a:rPr lang="ru-RU" sz="2400" dirty="0"/>
              <a:t>п</a:t>
            </a:r>
            <a:r>
              <a:rPr lang="ru-RU" sz="2400" dirty="0" smtClean="0"/>
              <a:t>ользоваться справочными материалами, кроме разрешенных;</a:t>
            </a:r>
          </a:p>
          <a:p>
            <a:r>
              <a:rPr lang="ru-RU" sz="2400" dirty="0"/>
              <a:t>х</a:t>
            </a:r>
            <a:r>
              <a:rPr lang="ru-RU" sz="2400" dirty="0" smtClean="0"/>
              <a:t>одить во время экзамена без сопровождения организаторов</a:t>
            </a:r>
            <a:endParaRPr lang="ru-RU" sz="2400" dirty="0"/>
          </a:p>
        </p:txBody>
      </p:sp>
    </p:spTree>
    <p:extLst>
      <p:ext uri="{BB962C8B-B14F-4D97-AF65-F5344CB8AC3E}">
        <p14:creationId xmlns:p14="http://schemas.microsoft.com/office/powerpoint/2010/main" val="89934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8</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686252896"/>
              </p:ext>
            </p:extLst>
          </p:nvPr>
        </p:nvGraphicFramePr>
        <p:xfrm>
          <a:off x="107503" y="557971"/>
          <a:ext cx="8928994" cy="5492884"/>
        </p:xfrm>
        <a:graphic>
          <a:graphicData uri="http://schemas.openxmlformats.org/drawingml/2006/table">
            <a:tbl>
              <a:tblPr>
                <a:tableStyleId>{5C22544A-7EE6-4342-B048-85BDC9FD1C3A}</a:tableStyleId>
              </a:tblPr>
              <a:tblGrid>
                <a:gridCol w="434048"/>
                <a:gridCol w="4727583"/>
                <a:gridCol w="950477"/>
                <a:gridCol w="1058547"/>
                <a:gridCol w="1758339"/>
              </a:tblGrid>
              <a:tr h="422757">
                <a:tc>
                  <a:txBody>
                    <a:bodyPr/>
                    <a:lstStyle/>
                    <a:p>
                      <a:pPr algn="ctr" fontAlgn="auto">
                        <a:spcAft>
                          <a:spcPts val="0"/>
                        </a:spcAft>
                      </a:pPr>
                      <a:r>
                        <a:rPr lang="ru-RU" sz="1400" dirty="0">
                          <a:effectLst/>
                        </a:rPr>
                        <a:t>№</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dirty="0">
                          <a:effectLst/>
                        </a:rPr>
                        <a:t>наименование</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размер</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кол-во штук</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примечание</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640">
                <a:tc>
                  <a:txBody>
                    <a:bodyPr/>
                    <a:lstStyle/>
                    <a:p>
                      <a:pPr algn="ctr" fontAlgn="auto">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b="1" dirty="0">
                          <a:solidFill>
                            <a:srgbClr val="FF0000"/>
                          </a:solidFill>
                          <a:effectLst/>
                        </a:rPr>
                        <a:t>комплект из 10 единиц</a:t>
                      </a:r>
                      <a:endParaRPr lang="ru-RU" sz="14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 </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640">
                <a:tc>
                  <a:txBody>
                    <a:bodyPr/>
                    <a:lstStyle/>
                    <a:p>
                      <a:pPr algn="ctr" fontAlgn="auto">
                        <a:spcAft>
                          <a:spcPts val="0"/>
                        </a:spcAft>
                      </a:pPr>
                      <a:r>
                        <a:rPr lang="ru-RU" sz="1400">
                          <a:effectLst/>
                        </a:rPr>
                        <a:t>1</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Вход в пункт проведения экзамена</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А2</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fontAlgn="auto">
                        <a:spcAft>
                          <a:spcPts val="0"/>
                        </a:spcAft>
                      </a:pPr>
                      <a:r>
                        <a:rPr lang="ru-RU" sz="1400">
                          <a:effectLst/>
                        </a:rPr>
                        <a:t>кол-во имитационных ППЭ </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fontAlgn="auto">
                        <a:spcAft>
                          <a:spcPts val="0"/>
                        </a:spcAft>
                      </a:pPr>
                      <a:r>
                        <a:rPr lang="ru-RU" sz="1400">
                          <a:effectLst/>
                        </a:rPr>
                        <a:t>наименования с картинками и комментариями</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704">
                <a:tc>
                  <a:txBody>
                    <a:bodyPr/>
                    <a:lstStyle/>
                    <a:p>
                      <a:pPr algn="ctr" fontAlgn="auto">
                        <a:spcAft>
                          <a:spcPts val="0"/>
                        </a:spcAft>
                      </a:pPr>
                      <a:r>
                        <a:rPr lang="ru-RU" sz="1400">
                          <a:effectLst/>
                        </a:rPr>
                        <a:t>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Пункт пропуска №1</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А2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0640">
                <a:tc>
                  <a:txBody>
                    <a:bodyPr/>
                    <a:lstStyle/>
                    <a:p>
                      <a:pPr algn="ctr" fontAlgn="auto">
                        <a:spcAft>
                          <a:spcPts val="0"/>
                        </a:spcAft>
                      </a:pPr>
                      <a:r>
                        <a:rPr lang="ru-RU" sz="1400">
                          <a:effectLst/>
                        </a:rPr>
                        <a:t>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Пункт пропуска №2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А2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299119">
                <a:tc>
                  <a:txBody>
                    <a:bodyPr/>
                    <a:lstStyle/>
                    <a:p>
                      <a:pPr algn="ctr" fontAlgn="auto">
                        <a:spcAft>
                          <a:spcPts val="0"/>
                        </a:spcAft>
                      </a:pPr>
                      <a:r>
                        <a:rPr lang="ru-RU" sz="1400">
                          <a:effectLst/>
                        </a:rPr>
                        <a:t>4</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dirty="0">
                          <a:effectLst/>
                        </a:rPr>
                        <a:t>Помещение для общественных наблюдателей и иных лиц</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0640">
                <a:tc>
                  <a:txBody>
                    <a:bodyPr/>
                    <a:lstStyle/>
                    <a:p>
                      <a:pPr algn="ctr" fontAlgn="auto">
                        <a:spcAft>
                          <a:spcPts val="0"/>
                        </a:spcAft>
                      </a:pPr>
                      <a:r>
                        <a:rPr lang="ru-RU" sz="1400">
                          <a:effectLst/>
                        </a:rPr>
                        <a:t>5</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Помещение для личных вещей обучающихся</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0640">
                <a:tc>
                  <a:txBody>
                    <a:bodyPr/>
                    <a:lstStyle/>
                    <a:p>
                      <a:pPr algn="ctr" fontAlgn="auto">
                        <a:spcAft>
                          <a:spcPts val="0"/>
                        </a:spcAft>
                      </a:pPr>
                      <a:r>
                        <a:rPr lang="ru-RU" sz="1400">
                          <a:effectLst/>
                        </a:rPr>
                        <a:t>6</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Помещение для представителей СМИ</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7052">
                <a:tc>
                  <a:txBody>
                    <a:bodyPr/>
                    <a:lstStyle/>
                    <a:p>
                      <a:pPr algn="ctr" fontAlgn="auto">
                        <a:spcAft>
                          <a:spcPts val="0"/>
                        </a:spcAft>
                      </a:pPr>
                      <a:r>
                        <a:rPr lang="ru-RU" sz="1400">
                          <a:effectLst/>
                        </a:rPr>
                        <a:t>7</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Помещение для сопровождающих обучающихся</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0640">
                <a:tc>
                  <a:txBody>
                    <a:bodyPr/>
                    <a:lstStyle/>
                    <a:p>
                      <a:pPr algn="ctr" fontAlgn="auto">
                        <a:spcAft>
                          <a:spcPts val="0"/>
                        </a:spcAft>
                      </a:pPr>
                      <a:r>
                        <a:rPr lang="ru-RU" sz="1400">
                          <a:effectLst/>
                        </a:rPr>
                        <a:t>8</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Кабинет медицинского работника</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0640">
                <a:tc>
                  <a:txBody>
                    <a:bodyPr/>
                    <a:lstStyle/>
                    <a:p>
                      <a:pPr algn="ctr" fontAlgn="auto">
                        <a:spcAft>
                          <a:spcPts val="0"/>
                        </a:spcAft>
                      </a:pPr>
                      <a:r>
                        <a:rPr lang="ru-RU" sz="1400">
                          <a:effectLst/>
                        </a:rPr>
                        <a:t>9</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Штаб пункта проведения экзамена </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20640">
                <a:tc>
                  <a:txBody>
                    <a:bodyPr/>
                    <a:lstStyle/>
                    <a:p>
                      <a:pPr algn="ctr" fontAlgn="auto">
                        <a:spcAft>
                          <a:spcPts val="0"/>
                        </a:spcAft>
                      </a:pPr>
                      <a:r>
                        <a:rPr lang="ru-RU" sz="1400">
                          <a:effectLst/>
                        </a:rPr>
                        <a:t>10</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Кабинет психолога / педагога-консультанта</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846488">
                <a:tc>
                  <a:txBody>
                    <a:bodyPr/>
                    <a:lstStyle/>
                    <a:p>
                      <a:pPr algn="ctr" fontAlgn="auto">
                        <a:spcAft>
                          <a:spcPts val="0"/>
                        </a:spcAft>
                      </a:pPr>
                      <a:r>
                        <a:rPr lang="ru-RU" sz="1400">
                          <a:effectLst/>
                        </a:rPr>
                        <a:t>11</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Аудитория проведения экзамена</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А3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auto">
                        <a:spcAft>
                          <a:spcPts val="0"/>
                        </a:spcAft>
                      </a:pPr>
                      <a:r>
                        <a:rPr lang="ru-RU" sz="1400">
                          <a:effectLst/>
                        </a:rPr>
                        <a:t>кол-во аудиторий </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Aft>
                          <a:spcPts val="0"/>
                        </a:spcAft>
                      </a:pPr>
                      <a:r>
                        <a:rPr lang="ru-RU" sz="1400">
                          <a:effectLst/>
                        </a:rPr>
                        <a:t>наименования с картинками и комментариями</a:t>
                      </a:r>
                      <a:endParaRPr lang="ru-RU"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62">
                <a:tc>
                  <a:txBody>
                    <a:bodyPr/>
                    <a:lstStyle/>
                    <a:p>
                      <a:pPr algn="ctr" fontAlgn="auto">
                        <a:spcAft>
                          <a:spcPts val="0"/>
                        </a:spcAft>
                      </a:pPr>
                      <a:r>
                        <a:rPr lang="ru-RU" sz="1400">
                          <a:effectLst/>
                        </a:rPr>
                        <a:t>12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Ведется видеозапись экзамена</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auto">
                        <a:spcAft>
                          <a:spcPts val="0"/>
                        </a:spcAft>
                      </a:pPr>
                      <a:r>
                        <a:rPr lang="ru-RU" sz="1400">
                          <a:effectLst/>
                        </a:rPr>
                        <a:t>А4</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rowSpan="2">
                  <a:txBody>
                    <a:bodyPr/>
                    <a:lstStyle/>
                    <a:p>
                      <a:pPr algn="ctr" fontAlgn="auto">
                        <a:spcAft>
                          <a:spcPts val="0"/>
                        </a:spcAft>
                      </a:pPr>
                      <a:r>
                        <a:rPr lang="ru-RU" sz="1400" dirty="0">
                          <a:effectLst/>
                        </a:rPr>
                        <a:t>наименования только с картинками</a:t>
                      </a:r>
                      <a:endParaRPr lang="ru-RU"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482">
                <a:tc>
                  <a:txBody>
                    <a:bodyPr/>
                    <a:lstStyle/>
                    <a:p>
                      <a:pPr algn="ctr" fontAlgn="auto">
                        <a:spcAft>
                          <a:spcPts val="0"/>
                        </a:spcAft>
                      </a:pPr>
                      <a:r>
                        <a:rPr lang="ru-RU" sz="1400">
                          <a:effectLst/>
                        </a:rPr>
                        <a:t>13</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spcAft>
                          <a:spcPts val="0"/>
                        </a:spcAft>
                      </a:pPr>
                      <a:r>
                        <a:rPr lang="ru-RU" sz="1400">
                          <a:effectLst/>
                        </a:rPr>
                        <a:t>Тихо! Идёт экзамен</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auto">
                        <a:spcAft>
                          <a:spcPts val="0"/>
                        </a:spcAft>
                      </a:pPr>
                      <a:r>
                        <a:rPr lang="ru-RU" sz="1400" dirty="0">
                          <a:effectLst/>
                        </a:rPr>
                        <a:t>А4</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bl>
          </a:graphicData>
        </a:graphic>
      </p:graphicFrame>
      <p:sp>
        <p:nvSpPr>
          <p:cNvPr id="5" name="TextBox 4"/>
          <p:cNvSpPr txBox="1"/>
          <p:nvPr/>
        </p:nvSpPr>
        <p:spPr>
          <a:xfrm>
            <a:off x="1403648" y="188640"/>
            <a:ext cx="7092006" cy="369332"/>
          </a:xfrm>
          <a:prstGeom prst="rect">
            <a:avLst/>
          </a:prstGeom>
          <a:noFill/>
        </p:spPr>
        <p:txBody>
          <a:bodyPr wrap="none" rtlCol="0">
            <a:spAutoFit/>
          </a:bodyPr>
          <a:lstStyle/>
          <a:p>
            <a:r>
              <a:rPr lang="ru-RU" b="1" dirty="0"/>
              <a:t>Перечень плакатов и табличек для оформления имитационных ППЭ</a:t>
            </a:r>
            <a:endParaRPr lang="ru-RU" dirty="0"/>
          </a:p>
        </p:txBody>
      </p:sp>
    </p:spTree>
    <p:extLst>
      <p:ext uri="{BB962C8B-B14F-4D97-AF65-F5344CB8AC3E}">
        <p14:creationId xmlns:p14="http://schemas.microsoft.com/office/powerpoint/2010/main" val="109529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9</a:t>
            </a:fld>
            <a:endParaRPr lang="ru-RU"/>
          </a:p>
        </p:txBody>
      </p:sp>
      <p:sp>
        <p:nvSpPr>
          <p:cNvPr id="4" name="TextBox 3"/>
          <p:cNvSpPr txBox="1"/>
          <p:nvPr/>
        </p:nvSpPr>
        <p:spPr>
          <a:xfrm>
            <a:off x="1907704" y="1484784"/>
            <a:ext cx="184731" cy="369332"/>
          </a:xfrm>
          <a:prstGeom prst="rect">
            <a:avLst/>
          </a:prstGeom>
          <a:noFill/>
        </p:spPr>
        <p:txBody>
          <a:bodyPr wrap="none" rtlCol="0">
            <a:spAutoFit/>
          </a:bodyPr>
          <a:lstStyle/>
          <a:p>
            <a:endParaRPr lang="ru-RU" dirty="0"/>
          </a:p>
        </p:txBody>
      </p:sp>
      <p:pic>
        <p:nvPicPr>
          <p:cNvPr id="5" name="Рисунок 4"/>
          <p:cNvPicPr>
            <a:picLocks noChangeAspect="1"/>
          </p:cNvPicPr>
          <p:nvPr/>
        </p:nvPicPr>
        <p:blipFill rotWithShape="1">
          <a:blip r:embed="rId3"/>
          <a:srcRect l="16192"/>
          <a:stretch/>
        </p:blipFill>
        <p:spPr>
          <a:xfrm>
            <a:off x="98609" y="1854116"/>
            <a:ext cx="2981580" cy="4907559"/>
          </a:xfrm>
          <a:prstGeom prst="rect">
            <a:avLst/>
          </a:prstGeom>
        </p:spPr>
      </p:pic>
      <p:sp>
        <p:nvSpPr>
          <p:cNvPr id="6" name="TextBox 5"/>
          <p:cNvSpPr txBox="1"/>
          <p:nvPr/>
        </p:nvSpPr>
        <p:spPr>
          <a:xfrm>
            <a:off x="2987824" y="3645024"/>
            <a:ext cx="184731" cy="369332"/>
          </a:xfrm>
          <a:prstGeom prst="rect">
            <a:avLst/>
          </a:prstGeom>
          <a:noFill/>
        </p:spPr>
        <p:txBody>
          <a:bodyPr wrap="none" rtlCol="0">
            <a:spAutoFit/>
          </a:bodyPr>
          <a:lstStyle/>
          <a:p>
            <a:endParaRPr lang="ru-RU" dirty="0"/>
          </a:p>
        </p:txBody>
      </p:sp>
      <p:sp>
        <p:nvSpPr>
          <p:cNvPr id="7" name="TextBox 6"/>
          <p:cNvSpPr txBox="1"/>
          <p:nvPr/>
        </p:nvSpPr>
        <p:spPr>
          <a:xfrm>
            <a:off x="179512" y="335486"/>
            <a:ext cx="8923405" cy="1077218"/>
          </a:xfrm>
          <a:prstGeom prst="rect">
            <a:avLst/>
          </a:prstGeom>
          <a:noFill/>
        </p:spPr>
        <p:txBody>
          <a:bodyPr wrap="none" rtlCol="0">
            <a:spAutoFit/>
          </a:bodyPr>
          <a:lstStyle/>
          <a:p>
            <a:r>
              <a:rPr lang="ru-RU" sz="3200" dirty="0" smtClean="0"/>
              <a:t>АУДИТОРИЯ     </a:t>
            </a:r>
            <a:r>
              <a:rPr lang="en-US" sz="3200" dirty="0" smtClean="0"/>
              <a:t> </a:t>
            </a:r>
            <a:r>
              <a:rPr lang="ru-RU" sz="3200" i="1" dirty="0" smtClean="0">
                <a:solidFill>
                  <a:srgbClr val="0070C0"/>
                </a:solidFill>
              </a:rPr>
              <a:t>№ 302     </a:t>
            </a:r>
            <a:r>
              <a:rPr lang="ru-RU" sz="3200" dirty="0" smtClean="0"/>
              <a:t>ПРОВЕДЕНИЯ ЭКЗАМЕНА </a:t>
            </a:r>
          </a:p>
          <a:p>
            <a:r>
              <a:rPr lang="ru-RU" sz="3200" dirty="0" smtClean="0"/>
              <a:t>ПО        </a:t>
            </a:r>
            <a:r>
              <a:rPr lang="ru-RU" sz="3200" i="1" dirty="0" smtClean="0">
                <a:solidFill>
                  <a:srgbClr val="0070C0"/>
                </a:solidFill>
              </a:rPr>
              <a:t>БИОЛОГИИ</a:t>
            </a:r>
            <a:endParaRPr lang="ru-RU" sz="3200" i="1" dirty="0">
              <a:solidFill>
                <a:srgbClr val="0070C0"/>
              </a:solidFill>
            </a:endParaRPr>
          </a:p>
        </p:txBody>
      </p:sp>
      <p:sp>
        <p:nvSpPr>
          <p:cNvPr id="8" name="TextBox 7"/>
          <p:cNvSpPr txBox="1"/>
          <p:nvPr/>
        </p:nvSpPr>
        <p:spPr>
          <a:xfrm>
            <a:off x="2771800" y="2060848"/>
            <a:ext cx="6355651" cy="6063198"/>
          </a:xfrm>
          <a:prstGeom prst="rect">
            <a:avLst/>
          </a:prstGeom>
          <a:noFill/>
        </p:spPr>
        <p:txBody>
          <a:bodyPr wrap="none" rtlCol="0">
            <a:spAutoFit/>
          </a:bodyPr>
          <a:lstStyle/>
          <a:p>
            <a:r>
              <a:rPr lang="ru-RU" sz="3600" dirty="0"/>
              <a:t>р</a:t>
            </a:r>
            <a:r>
              <a:rPr lang="ru-RU" sz="3600" dirty="0" smtClean="0"/>
              <a:t>ассадка участников экзамена;</a:t>
            </a:r>
          </a:p>
          <a:p>
            <a:endParaRPr lang="ru-RU" sz="1000" dirty="0" smtClean="0"/>
          </a:p>
          <a:p>
            <a:endParaRPr lang="ru-RU" sz="1000" dirty="0"/>
          </a:p>
          <a:p>
            <a:r>
              <a:rPr lang="ru-RU" sz="3600" dirty="0"/>
              <a:t>и</a:t>
            </a:r>
            <a:r>
              <a:rPr lang="ru-RU" sz="3600" dirty="0" smtClean="0"/>
              <a:t>нструктаж по заполнению</a:t>
            </a:r>
          </a:p>
          <a:p>
            <a:r>
              <a:rPr lang="ru-RU" sz="3600" dirty="0" smtClean="0"/>
              <a:t> бланков;</a:t>
            </a:r>
          </a:p>
          <a:p>
            <a:endParaRPr lang="ru-RU" sz="800" dirty="0" smtClean="0"/>
          </a:p>
          <a:p>
            <a:r>
              <a:rPr lang="ru-RU" sz="3600" dirty="0"/>
              <a:t>п</a:t>
            </a:r>
            <a:r>
              <a:rPr lang="ru-RU" sz="3600" dirty="0" smtClean="0"/>
              <a:t>ечать полного комплекта </a:t>
            </a:r>
          </a:p>
          <a:p>
            <a:r>
              <a:rPr lang="ru-RU" sz="3600" dirty="0" smtClean="0"/>
              <a:t>экзаменационных материалов:</a:t>
            </a:r>
            <a:endParaRPr lang="ru-RU" sz="1600" dirty="0"/>
          </a:p>
          <a:p>
            <a:r>
              <a:rPr lang="ru-RU" sz="3600" dirty="0" smtClean="0"/>
              <a:t>выполнение экзаменационной</a:t>
            </a:r>
          </a:p>
          <a:p>
            <a:r>
              <a:rPr lang="ru-RU" sz="3600" dirty="0" smtClean="0"/>
              <a:t> работы</a:t>
            </a:r>
          </a:p>
          <a:p>
            <a:endParaRPr lang="ru-RU" sz="3600" dirty="0"/>
          </a:p>
          <a:p>
            <a:endParaRPr lang="ru-RU" sz="3600" dirty="0" smtClean="0"/>
          </a:p>
          <a:p>
            <a:endParaRPr lang="ru-RU" sz="3600" dirty="0"/>
          </a:p>
        </p:txBody>
      </p:sp>
    </p:spTree>
    <p:extLst>
      <p:ext uri="{BB962C8B-B14F-4D97-AF65-F5344CB8AC3E}">
        <p14:creationId xmlns:p14="http://schemas.microsoft.com/office/powerpoint/2010/main" val="1711048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2171</Words>
  <Application>Microsoft Office PowerPoint</Application>
  <PresentationFormat>Экран (4:3)</PresentationFormat>
  <Paragraphs>557</Paragraphs>
  <Slides>34</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Arial-BoldMT</vt:lpstr>
      <vt:lpstr>Calibri</vt:lpstr>
      <vt:lpstr>Times New Roman</vt:lpstr>
      <vt:lpstr>Wingdings 3</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 итогах региональной перепроверки сочинений</dc:title>
  <dc:creator>Mama</dc:creator>
  <cp:lastModifiedBy>Тамара А. Андриянова</cp:lastModifiedBy>
  <cp:revision>75</cp:revision>
  <cp:lastPrinted>2018-01-30T08:23:15Z</cp:lastPrinted>
  <dcterms:created xsi:type="dcterms:W3CDTF">2018-01-29T16:48:53Z</dcterms:created>
  <dcterms:modified xsi:type="dcterms:W3CDTF">2018-03-14T05:26:36Z</dcterms:modified>
</cp:coreProperties>
</file>