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85" r:id="rId4"/>
    <p:sldId id="292" r:id="rId5"/>
    <p:sldId id="293" r:id="rId6"/>
    <p:sldId id="290" r:id="rId7"/>
    <p:sldId id="294" r:id="rId8"/>
    <p:sldId id="291" r:id="rId9"/>
    <p:sldId id="287" r:id="rId10"/>
    <p:sldId id="288" r:id="rId11"/>
    <p:sldId id="280" r:id="rId12"/>
    <p:sldId id="281" r:id="rId13"/>
    <p:sldId id="295" r:id="rId14"/>
    <p:sldId id="282" r:id="rId15"/>
    <p:sldId id="296" r:id="rId16"/>
    <p:sldId id="297" r:id="rId17"/>
    <p:sldId id="298" r:id="rId18"/>
    <p:sldId id="299" r:id="rId19"/>
    <p:sldId id="261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5" r:id="rId32"/>
    <p:sldId id="276" r:id="rId33"/>
    <p:sldId id="277" r:id="rId34"/>
    <p:sldId id="278" r:id="rId35"/>
    <p:sldId id="26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gephizika/" TargetMode="External"/><Relationship Id="rId2" Type="http://schemas.openxmlformats.org/officeDocument/2006/relationships/hyperlink" Target="http://ru.wikipedia.org/wiki/%D0%9C%D0%B0%D0%B3%D0%BD%D0%B8%D1%82%D0%BD%D0%BE%D0%B5_%D0%BF%D0%BE%D0%BB%D0%B5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fipi.ru/view/sections/92/doc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8;&#1088;&#1080;&#1085;&#1072;\&#1045;&#1043;&#1069;\&#1060;&#1080;&#1079;&#1080;&#1082;&#1072;\&#1055;&#1086;&#1076;&#1075;&#1086;&#1090;&#1086;&#1074;&#1082;&#1072;%20&#1082;%20&#1045;&#1043;&#1069;\78.%20&#1052;&#1072;&#1075;&#1085;&#1080;&#1090;&#1085;&#1086;&#1077;%20&#1087;&#1086;&#1083;&#1077;\&#1052;&#1072;&#1075;&#1085;&#1080;&#1090;&#1085;&#1085;&#1072;&#1103;%20&#1089;&#1090;&#1088;&#1077;&#1083;&#1082;&#1072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8;&#1088;&#1080;&#1085;&#1072;\&#1045;&#1043;&#1069;\&#1060;&#1080;&#1079;&#1080;&#1082;&#1072;\&#1055;&#1086;&#1076;&#1075;&#1086;&#1090;&#1086;&#1074;&#1082;&#1072;%20&#1082;%20&#1045;&#1043;&#1069;\78.%20&#1052;&#1072;&#1075;&#1085;&#1080;&#1090;&#1085;&#1086;&#1077;%20&#1087;&#1086;&#1083;&#1077;\&#1052;&#1072;&#1075;&#1085;&#1080;&#1090;&#1085;&#1099;&#1077;%20&#1087;&#1086;&#1083;&#1102;&#1089;&#1072;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МАГНИТНОЕ ПОЛЕ 	</a:t>
            </a:r>
            <a:br>
              <a:rPr lang="ru-RU" i="1" dirty="0" smtClean="0"/>
            </a:br>
            <a:r>
              <a:rPr lang="ru-RU" dirty="0" smtClean="0"/>
              <a:t>Подготовка к ЕГЭ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Учитель: Попова И.А.</a:t>
            </a:r>
            <a:br>
              <a:rPr lang="ru-RU" dirty="0" smtClean="0"/>
            </a:br>
            <a:r>
              <a:rPr lang="ru-RU" dirty="0" smtClean="0"/>
              <a:t>МОУ СОШ № 30</a:t>
            </a:r>
          </a:p>
          <a:p>
            <a:pPr>
              <a:defRPr/>
            </a:pPr>
            <a:r>
              <a:rPr lang="ru-RU" dirty="0" smtClean="0"/>
              <a:t>Белово 2010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dic.academic.ru/pictures/wiki/files/69/Electromagneti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4381500" cy="4781550"/>
          </a:xfrm>
          <a:prstGeom prst="rect">
            <a:avLst/>
          </a:prstGeom>
          <a:noFill/>
        </p:spPr>
      </p:pic>
      <p:pic>
        <p:nvPicPr>
          <p:cNvPr id="63492" name="Picture 4" descr="http://www.en.edu.ru/shared/files/old/4382_p0142x20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-142900"/>
            <a:ext cx="5067300" cy="717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/>
          <a:lstStyle/>
          <a:p>
            <a:r>
              <a:rPr lang="ru-RU" b="1" dirty="0" smtClean="0"/>
              <a:t>Магнитное поле проводника с током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1214422"/>
            <a:ext cx="4429156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Если по двум параллельным проводникам электрические токи текут </a:t>
            </a:r>
            <a:r>
              <a:rPr lang="ru-RU" b="1" dirty="0" smtClean="0"/>
              <a:t>в одну и ту же сторону</a:t>
            </a:r>
            <a:r>
              <a:rPr lang="ru-RU" dirty="0" smtClean="0"/>
              <a:t>, то наблюдается </a:t>
            </a:r>
            <a:r>
              <a:rPr lang="ru-RU" b="1" dirty="0" smtClean="0">
                <a:solidFill>
                  <a:srgbClr val="FF0000"/>
                </a:solidFill>
              </a:rPr>
              <a:t>взаимное притяжение </a:t>
            </a:r>
            <a:r>
              <a:rPr lang="ru-RU" dirty="0" smtClean="0"/>
              <a:t>проводников. </a:t>
            </a:r>
          </a:p>
          <a:p>
            <a:r>
              <a:rPr lang="ru-RU" dirty="0" smtClean="0"/>
              <a:t>В случае, когда токи текут </a:t>
            </a:r>
            <a:r>
              <a:rPr lang="ru-RU" b="1" dirty="0" smtClean="0"/>
              <a:t>в противоположных направлениях</a:t>
            </a:r>
            <a:r>
              <a:rPr lang="ru-RU" dirty="0" smtClean="0"/>
              <a:t>, проводники </a:t>
            </a:r>
            <a:r>
              <a:rPr lang="ru-RU" b="1" dirty="0" smtClean="0">
                <a:solidFill>
                  <a:srgbClr val="FF0000"/>
                </a:solidFill>
              </a:rPr>
              <a:t>отталкиваются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Взаимодействие токов вызывается их магнитными полями</a:t>
            </a:r>
            <a:r>
              <a:rPr lang="ru-RU" dirty="0" smtClean="0"/>
              <a:t>: магнитное поле одного тока действует силой Ампера на другой ток и наоборот.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Закон магнитного взаимодействия параллельных токов</a:t>
            </a:r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4651388" cy="53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C:\Program Files\Physicon\Open Physics 2.5 part 2\content\javagifs\63166759419880-1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1480"/>
            <a:ext cx="3353205" cy="178595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8437" name="Picture 5" descr="C:\Program Files\Physicon\Open Physics 2.5 part 2\content\chapter1\section\paragraph16\images\1-16-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8139" y="2428868"/>
            <a:ext cx="4975861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428760"/>
          </a:xfrm>
        </p:spPr>
        <p:txBody>
          <a:bodyPr/>
          <a:lstStyle/>
          <a:p>
            <a:r>
              <a:rPr lang="ru-RU" dirty="0" smtClean="0"/>
              <a:t>Действие магнитного поля на проводник с током. Сила Ампера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143404" cy="550070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Закон Ампера</a:t>
            </a:r>
            <a:r>
              <a:rPr lang="ru-RU" dirty="0" smtClean="0"/>
              <a:t>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Сила Ампера </a:t>
            </a:r>
            <a:r>
              <a:rPr lang="ru-RU" dirty="0" smtClean="0"/>
              <a:t>- сила, </a:t>
            </a:r>
            <a:r>
              <a:rPr lang="ru-RU" b="1" dirty="0" smtClean="0"/>
              <a:t>действующая на участок проводника</a:t>
            </a:r>
            <a:r>
              <a:rPr lang="ru-RU" dirty="0" smtClean="0"/>
              <a:t>, пропорциональна </a:t>
            </a:r>
            <a:r>
              <a:rPr lang="ru-RU" b="1" dirty="0" smtClean="0">
                <a:solidFill>
                  <a:srgbClr val="FF0000"/>
                </a:solidFill>
              </a:rPr>
              <a:t>силе тока </a:t>
            </a:r>
            <a:r>
              <a:rPr lang="ru-RU" b="1" i="1" dirty="0" smtClean="0">
                <a:solidFill>
                  <a:srgbClr val="FF0000"/>
                </a:solidFill>
              </a:rPr>
              <a:t>I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длине </a:t>
            </a:r>
            <a:r>
              <a:rPr lang="ru-RU" b="1" i="1" dirty="0" err="1" smtClean="0">
                <a:solidFill>
                  <a:srgbClr val="FF0000"/>
                </a:solidFill>
              </a:rPr>
              <a:t>Δl</a:t>
            </a:r>
            <a:r>
              <a:rPr lang="ru-RU" b="1" dirty="0" err="1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этого участка и </a:t>
            </a:r>
            <a:r>
              <a:rPr lang="ru-RU" b="1" dirty="0" smtClean="0">
                <a:solidFill>
                  <a:srgbClr val="FF0000"/>
                </a:solidFill>
              </a:rPr>
              <a:t>синусу угла </a:t>
            </a:r>
            <a:r>
              <a:rPr lang="ru-RU" b="1" i="1" dirty="0" err="1" smtClean="0">
                <a:solidFill>
                  <a:srgbClr val="FF0000"/>
                </a:solidFill>
              </a:rPr>
              <a:t>α</a:t>
            </a:r>
            <a:r>
              <a:rPr lang="ru-RU" b="1" dirty="0" err="1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между направлениями тока и вектора магнитной индукции: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F = IB</a:t>
            </a:r>
            <a:r>
              <a:rPr lang="el-GR" b="1" i="1" dirty="0" smtClean="0">
                <a:solidFill>
                  <a:srgbClr val="FF0000"/>
                </a:solidFill>
              </a:rPr>
              <a:t>Δ</a:t>
            </a:r>
            <a:r>
              <a:rPr lang="en-US" b="1" i="1" dirty="0" smtClean="0">
                <a:solidFill>
                  <a:srgbClr val="FF0000"/>
                </a:solidFill>
              </a:rPr>
              <a:t>l sin </a:t>
            </a:r>
            <a:r>
              <a:rPr lang="el-GR" b="1" i="1" dirty="0" smtClean="0">
                <a:solidFill>
                  <a:srgbClr val="FF0000"/>
                </a:solidFill>
              </a:rPr>
              <a:t>α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0307" y="1643050"/>
            <a:ext cx="501369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00636"/>
            <a:ext cx="5072066" cy="73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1357298"/>
          </a:xfrm>
        </p:spPr>
        <p:txBody>
          <a:bodyPr/>
          <a:lstStyle/>
          <a:p>
            <a:r>
              <a:rPr lang="ru-RU" dirty="0" smtClean="0"/>
              <a:t>Направление силы Ампера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643438" cy="67151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Правило левой руки</a:t>
            </a:r>
            <a:r>
              <a:rPr lang="ru-RU" dirty="0" smtClean="0"/>
              <a:t>: </a:t>
            </a:r>
          </a:p>
          <a:p>
            <a:r>
              <a:rPr lang="ru-RU" b="1" dirty="0" smtClean="0"/>
              <a:t>если расположить левую руку так, чтобы линии индукции входили в ладонь, а вытянутые пальцы были направлены вдоль тока, то отведенный большой палец укажет направление силы, действующей на проводник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Правило буравчика</a:t>
            </a:r>
            <a:r>
              <a:rPr lang="ru-RU" dirty="0" smtClean="0"/>
              <a:t>: </a:t>
            </a:r>
          </a:p>
          <a:p>
            <a:r>
              <a:rPr lang="ru-RU" b="1" dirty="0" smtClean="0"/>
              <a:t>воображаемый буравчик располагается перпендикулярно плоскости, содержащей вектор и проводник с током, затем его рукоятка поворачивается от направления тока к направлению вектора Поступательное перемещение буравчика будет показывать направление силы Ампера </a:t>
            </a:r>
            <a:endParaRPr lang="ru-RU" b="1" dirty="0"/>
          </a:p>
        </p:txBody>
      </p:sp>
      <p:pic>
        <p:nvPicPr>
          <p:cNvPr id="4" name="Picture 2" descr="C:\Program Files\Physicon\Open Physics 2.5 part 2\content\chapter1\section\paragraph16\images\1-16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656" y="1500174"/>
            <a:ext cx="446234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071966" cy="785794"/>
          </a:xfrm>
        </p:spPr>
        <p:txBody>
          <a:bodyPr/>
          <a:lstStyle/>
          <a:p>
            <a:r>
              <a:rPr lang="ru-RU" dirty="0" smtClean="0"/>
              <a:t>Сила Лоренца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4643438" cy="6215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Сила Лоренца </a:t>
            </a:r>
            <a:r>
              <a:rPr lang="ru-RU" sz="2400" dirty="0" smtClean="0"/>
              <a:t>- сила, действующая на одну заряженную частицу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r>
              <a:rPr lang="ru-RU" sz="2400" b="1" i="1" baseline="-25000" dirty="0" smtClean="0">
                <a:solidFill>
                  <a:srgbClr val="FF0000"/>
                </a:solidFill>
              </a:rPr>
              <a:t>Л</a:t>
            </a:r>
            <a:r>
              <a:rPr lang="ru-RU" sz="2400" b="1" i="1" dirty="0" smtClean="0">
                <a:solidFill>
                  <a:srgbClr val="FF0000"/>
                </a:solidFill>
              </a:rPr>
              <a:t> = </a:t>
            </a:r>
            <a:r>
              <a:rPr lang="en-US" sz="2400" b="1" i="1" dirty="0" smtClean="0">
                <a:solidFill>
                  <a:srgbClr val="FF0000"/>
                </a:solidFill>
              </a:rPr>
              <a:t>q</a:t>
            </a:r>
            <a:r>
              <a:rPr lang="el-GR" sz="2400" b="1" i="1" dirty="0" smtClean="0">
                <a:solidFill>
                  <a:srgbClr val="FF0000"/>
                </a:solidFill>
              </a:rPr>
              <a:t>υ</a:t>
            </a:r>
            <a:r>
              <a:rPr lang="en-US" sz="2400" b="1" i="1" dirty="0" smtClean="0">
                <a:solidFill>
                  <a:srgbClr val="FF0000"/>
                </a:solidFill>
              </a:rPr>
              <a:t>B sin </a:t>
            </a:r>
            <a:r>
              <a:rPr lang="el-GR" sz="2400" b="1" i="1" dirty="0" smtClean="0">
                <a:solidFill>
                  <a:srgbClr val="FF0000"/>
                </a:solidFill>
              </a:rPr>
              <a:t>α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Угол </a:t>
            </a:r>
            <a:r>
              <a:rPr lang="ru-RU" sz="2400" b="1" dirty="0" err="1" smtClean="0">
                <a:solidFill>
                  <a:srgbClr val="C00000"/>
                </a:solidFill>
              </a:rPr>
              <a:t>α</a:t>
            </a:r>
            <a:r>
              <a:rPr lang="ru-RU" sz="2400" dirty="0" err="1" smtClean="0"/>
              <a:t> </a:t>
            </a:r>
            <a:r>
              <a:rPr lang="ru-RU" sz="2400" dirty="0" smtClean="0"/>
              <a:t>в этом выражении равен углу </a:t>
            </a:r>
            <a:r>
              <a:rPr lang="ru-RU" sz="2400" b="1" dirty="0" smtClean="0"/>
              <a:t>между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скоростью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C00000"/>
                </a:solidFill>
              </a:rPr>
              <a:t>вектором магнитной индукции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Направление силы Лоренца</a:t>
            </a:r>
            <a:r>
              <a:rPr lang="ru-RU" sz="2400" dirty="0" smtClean="0"/>
              <a:t>, действующей на положительно заряженную частицу, так же может быть найдено по </a:t>
            </a:r>
            <a:r>
              <a:rPr lang="ru-RU" sz="2400" b="1" dirty="0" smtClean="0">
                <a:solidFill>
                  <a:srgbClr val="C00000"/>
                </a:solidFill>
              </a:rPr>
              <a:t>правилу левой руки </a:t>
            </a:r>
            <a:r>
              <a:rPr lang="ru-RU" sz="2400" dirty="0" smtClean="0"/>
              <a:t>или по </a:t>
            </a:r>
            <a:r>
              <a:rPr lang="ru-RU" sz="2400" b="1" dirty="0" smtClean="0">
                <a:solidFill>
                  <a:srgbClr val="C00000"/>
                </a:solidFill>
              </a:rPr>
              <a:t>правилу буравчика</a:t>
            </a:r>
            <a:r>
              <a:rPr lang="ru-RU" sz="2400" dirty="0" smtClean="0"/>
              <a:t>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4286256"/>
            <a:ext cx="4786314" cy="25717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движении заряженной частицы в магнитном поле </a:t>
            </a:r>
            <a:r>
              <a:rPr lang="ru-RU" b="1" dirty="0" smtClean="0">
                <a:solidFill>
                  <a:srgbClr val="C00000"/>
                </a:solidFill>
              </a:rPr>
              <a:t>сила Лоренца работы не совершает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Период обращения </a:t>
            </a:r>
            <a:r>
              <a:rPr lang="ru-RU" dirty="0" smtClean="0"/>
              <a:t>частицы в однородном магнитном поле</a:t>
            </a:r>
            <a:endParaRPr lang="ru-RU" dirty="0"/>
          </a:p>
        </p:txBody>
      </p:sp>
      <p:pic>
        <p:nvPicPr>
          <p:cNvPr id="16386" name="Picture 2" descr="C:\Program Files\Physicon\Open Physics 2.5 part 2\content\chapter1\section\paragraph18\images\1-18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143404" cy="3277421"/>
          </a:xfrm>
          <a:prstGeom prst="rect">
            <a:avLst/>
          </a:prstGeom>
          <a:noFill/>
        </p:spPr>
      </p:pic>
      <p:pic>
        <p:nvPicPr>
          <p:cNvPr id="16388" name="Picture 4" descr="C:\Program Files\Physicon\Open Physics 2.5 part 2\content\chapter1\section\paragraph18\images\1-18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214842" cy="38164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3500438"/>
            <a:ext cx="45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Круговое движение заряженной частицы в однородном магнитном поле</a:t>
            </a:r>
            <a:endParaRPr lang="ru-RU" b="1" dirty="0"/>
          </a:p>
        </p:txBody>
      </p:sp>
      <p:pic>
        <p:nvPicPr>
          <p:cNvPr id="16390" name="Picture 6" descr="C:\Program Files\Physicon\Open Physics 2.5 part 2\content\javagifs\63166759429927-1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500306"/>
            <a:ext cx="2276270" cy="95386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714512"/>
          </a:xfrm>
        </p:spPr>
        <p:txBody>
          <a:bodyPr/>
          <a:lstStyle/>
          <a:p>
            <a:r>
              <a:rPr lang="ru-RU" dirty="0" smtClean="0"/>
              <a:t>Движение заряженных частиц в вакуумной камере циклотрона. </a:t>
            </a:r>
            <a:endParaRPr lang="ru-RU" dirty="0"/>
          </a:p>
        </p:txBody>
      </p:sp>
      <p:pic>
        <p:nvPicPr>
          <p:cNvPr id="65538" name="Picture 2" descr="C:\Program Files\Physicon\Open Physics 2.5 part 2\content\chapter1\section\paragraph18\images\1-18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319474" cy="4614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4143404" cy="6357982"/>
          </a:xfrm>
        </p:spPr>
        <p:txBody>
          <a:bodyPr/>
          <a:lstStyle/>
          <a:p>
            <a:r>
              <a:rPr lang="ru-RU" dirty="0" smtClean="0"/>
              <a:t>Современные </a:t>
            </a:r>
            <a:r>
              <a:rPr lang="ru-RU" b="1" dirty="0" smtClean="0">
                <a:solidFill>
                  <a:srgbClr val="C00000"/>
                </a:solidFill>
              </a:rPr>
              <a:t>масс-спектрометры</a:t>
            </a:r>
            <a:r>
              <a:rPr lang="ru-RU" dirty="0" smtClean="0"/>
              <a:t> позволяют измерять массы заряженных частиц с точностью выше 10</a:t>
            </a:r>
            <a:r>
              <a:rPr lang="ru-RU" baseline="30000" dirty="0" smtClean="0"/>
              <a:t>–4</a:t>
            </a:r>
            <a:endParaRPr lang="ru-RU" dirty="0"/>
          </a:p>
        </p:txBody>
      </p:sp>
      <p:pic>
        <p:nvPicPr>
          <p:cNvPr id="66562" name="Picture 2" descr="C:\Program Files\Physicon\Open Physics 2.5 part 2\content\chapter1\section\paragraph18\images\1-18-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229117" cy="46990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Селектор скоростей 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масс-спектрометр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2500306"/>
            <a:ext cx="4786346" cy="435769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b="1" dirty="0" smtClean="0">
                <a:solidFill>
                  <a:schemeClr val="tx1"/>
                </a:solidFill>
              </a:rPr>
              <a:t>скорость</a:t>
            </a:r>
            <a:r>
              <a:rPr lang="ru-RU" dirty="0" smtClean="0">
                <a:solidFill>
                  <a:schemeClr val="tx1"/>
                </a:solidFill>
              </a:rPr>
              <a:t> частицы имеет составляющую </a:t>
            </a:r>
            <a:r>
              <a:rPr lang="ru-RU" b="1" dirty="0" smtClean="0">
                <a:solidFill>
                  <a:schemeClr val="tx1"/>
                </a:solidFill>
              </a:rPr>
              <a:t>вдоль направления магнитного поля</a:t>
            </a:r>
            <a:r>
              <a:rPr lang="ru-RU" dirty="0" smtClean="0">
                <a:solidFill>
                  <a:schemeClr val="tx1"/>
                </a:solidFill>
              </a:rPr>
              <a:t>, то такая частица </a:t>
            </a:r>
            <a:r>
              <a:rPr lang="ru-RU" b="1" dirty="0" smtClean="0">
                <a:solidFill>
                  <a:schemeClr val="tx1"/>
                </a:solidFill>
              </a:rPr>
              <a:t>будет двигаться </a:t>
            </a:r>
            <a:r>
              <a:rPr lang="ru-RU" dirty="0" smtClean="0">
                <a:solidFill>
                  <a:schemeClr val="tx1"/>
                </a:solidFill>
              </a:rPr>
              <a:t>в однородном магнитном поле </a:t>
            </a:r>
            <a:r>
              <a:rPr lang="ru-RU" b="1" dirty="0" smtClean="0">
                <a:solidFill>
                  <a:schemeClr val="tx1"/>
                </a:solidFill>
              </a:rPr>
              <a:t>по спирали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этом </a:t>
            </a:r>
            <a:r>
              <a:rPr lang="ru-RU" b="1" dirty="0" smtClean="0">
                <a:solidFill>
                  <a:schemeClr val="tx1"/>
                </a:solidFill>
              </a:rPr>
              <a:t>радиус спирали R зависит от модуля перпендикулярной</a:t>
            </a:r>
            <a:r>
              <a:rPr lang="ru-RU" dirty="0" smtClean="0">
                <a:solidFill>
                  <a:schemeClr val="tx1"/>
                </a:solidFill>
              </a:rPr>
              <a:t> магнитному полю </a:t>
            </a:r>
            <a:r>
              <a:rPr lang="ru-RU" b="1" dirty="0" smtClean="0">
                <a:solidFill>
                  <a:schemeClr val="tx1"/>
                </a:solidFill>
              </a:rPr>
              <a:t>составляющей </a:t>
            </a:r>
            <a:r>
              <a:rPr lang="ru-RU" b="1" dirty="0" err="1" smtClean="0">
                <a:solidFill>
                  <a:schemeClr val="tx1"/>
                </a:solidFill>
              </a:rPr>
              <a:t>υ</a:t>
            </a:r>
            <a:r>
              <a:rPr lang="ru-RU" b="1" baseline="-25000" dirty="0" smtClean="0">
                <a:solidFill>
                  <a:schemeClr val="tx1"/>
                </a:solidFill>
              </a:rPr>
              <a:t>┴</a:t>
            </a:r>
            <a:r>
              <a:rPr lang="ru-RU" dirty="0" smtClean="0">
                <a:solidFill>
                  <a:schemeClr val="tx1"/>
                </a:solidFill>
              </a:rPr>
              <a:t> вектора,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b="1" dirty="0" smtClean="0">
                <a:solidFill>
                  <a:schemeClr val="tx1"/>
                </a:solidFill>
              </a:rPr>
              <a:t>шаг спирали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p</a:t>
            </a:r>
            <a:r>
              <a:rPr lang="ru-RU" dirty="0" smtClean="0">
                <a:solidFill>
                  <a:schemeClr val="tx1"/>
                </a:solidFill>
              </a:rPr>
              <a:t> – от модуля </a:t>
            </a:r>
            <a:r>
              <a:rPr lang="ru-RU" b="1" dirty="0" smtClean="0">
                <a:solidFill>
                  <a:schemeClr val="tx1"/>
                </a:solidFill>
              </a:rPr>
              <a:t>продольной составляющей </a:t>
            </a:r>
            <a:r>
              <a:rPr lang="ru-RU" b="1" dirty="0" err="1" smtClean="0">
                <a:solidFill>
                  <a:schemeClr val="tx1"/>
                </a:solidFill>
              </a:rPr>
              <a:t>υ</a:t>
            </a:r>
            <a:r>
              <a:rPr lang="ru-RU" b="1" baseline="-25000" dirty="0" smtClean="0">
                <a:solidFill>
                  <a:schemeClr val="tx1"/>
                </a:solidFill>
              </a:rPr>
              <a:t>||</a:t>
            </a:r>
          </a:p>
          <a:p>
            <a:r>
              <a:rPr lang="ru-RU" b="1" dirty="0" smtClean="0"/>
              <a:t>траектория заряженной частицы как бы навивается на линии магнитной индукции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7586" name="Picture 2" descr="C:\Program Files\Physicon\Open Physics 2.5 part 2\content\chapter1\section\paragraph18\images\1-18-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7" y="0"/>
            <a:ext cx="4071934" cy="67020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6143668" cy="2357454"/>
          </a:xfrm>
        </p:spPr>
        <p:txBody>
          <a:bodyPr/>
          <a:lstStyle/>
          <a:p>
            <a:r>
              <a:rPr lang="ru-RU" dirty="0" smtClean="0"/>
              <a:t>Движение заряженной частицы по спирали в однородном магнитном поле</a:t>
            </a:r>
            <a:endParaRPr lang="ru-RU" dirty="0"/>
          </a:p>
        </p:txBody>
      </p:sp>
      <p:pic>
        <p:nvPicPr>
          <p:cNvPr id="67588" name="Picture 4" descr="C:\Program Files\Physicon\Open Physics 2.5 part 2\content\chapter1\section\paragraph18\images\1-18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871543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5718048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Быстрые заряженные частицы из космоса (главным образом от Солнца) «захватываются» магнитным полем Земли и образуют так называемые </a:t>
            </a:r>
            <a:r>
              <a:rPr lang="ru-RU" b="1" dirty="0" smtClean="0">
                <a:solidFill>
                  <a:srgbClr val="C00000"/>
                </a:solidFill>
              </a:rPr>
              <a:t>радиационные пояса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Магнитное поле Земли</a:t>
            </a:r>
            <a:endParaRPr lang="ru-RU" dirty="0"/>
          </a:p>
        </p:txBody>
      </p:sp>
      <p:pic>
        <p:nvPicPr>
          <p:cNvPr id="68610" name="Picture 2" descr="C:\Program Files\Physicon\Open Physics 2.5 part 2\content\chapter1\section\paragraph18\images\1-18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496"/>
            <a:ext cx="5419725" cy="3714751"/>
          </a:xfrm>
          <a:prstGeom prst="rect">
            <a:avLst/>
          </a:prstGeom>
          <a:noFill/>
        </p:spPr>
      </p:pic>
      <p:pic>
        <p:nvPicPr>
          <p:cNvPr id="5" name="Picture 2" descr="http://files.school-collection.edu.ru/dlrstore/f5cabbe2-0385-d90a-c23c-83b72a86e63c/1829_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2876550" cy="2857500"/>
          </a:xfrm>
          <a:prstGeom prst="rect">
            <a:avLst/>
          </a:prstGeom>
          <a:noFill/>
        </p:spPr>
      </p:pic>
      <p:pic>
        <p:nvPicPr>
          <p:cNvPr id="6" name="Picture 6" descr="http://files.school-collection.edu.ru/dlrstore/f5cabbe2-0385-d90a-c23c-83b72a86e63c/1829_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03963"/>
            <a:ext cx="4071966" cy="3053975"/>
          </a:xfrm>
          <a:prstGeom prst="rect">
            <a:avLst/>
          </a:prstGeom>
          <a:noFill/>
        </p:spPr>
      </p:pic>
      <p:pic>
        <p:nvPicPr>
          <p:cNvPr id="7" name="Picture 10" descr="http://antwrp.gsfc.nasa.gov/apod/fap/image/0211/field_glatz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0"/>
            <a:ext cx="4857784" cy="363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ЕГЭ 2001-2010 (</a:t>
            </a:r>
            <a:r>
              <a:rPr lang="ru-RU" dirty="0" err="1" smtClean="0"/>
              <a:t>Демо</a:t>
            </a:r>
            <a:r>
              <a:rPr lang="ru-RU" dirty="0" smtClean="0"/>
              <a:t>, КИМ)</a:t>
            </a:r>
          </a:p>
          <a:p>
            <a:pPr>
              <a:defRPr/>
            </a:pPr>
            <a:r>
              <a:rPr lang="ru-RU" dirty="0" smtClean="0"/>
              <a:t>ГИА-9 2008-2010 (</a:t>
            </a:r>
            <a:r>
              <a:rPr lang="ru-RU" dirty="0" err="1" smtClean="0"/>
              <a:t>Демо</a:t>
            </a:r>
            <a:r>
              <a:rPr lang="ru-RU" dirty="0" smtClean="0"/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задачи: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71736" y="2857496"/>
            <a:ext cx="5657864" cy="31432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Элементы содержания, проверяемые на ЕГЭ</a:t>
            </a:r>
            <a:r>
              <a:rPr lang="ru-RU" dirty="0" smtClean="0"/>
              <a:t> </a:t>
            </a:r>
            <a:r>
              <a:rPr lang="ru-RU" b="1" dirty="0" smtClean="0"/>
              <a:t>2010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Взаимодействие магнитов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Магнитное поле проводника с током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Действие магнитного поля на проводник с током. Сила Ампера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Сила Лоренца 	</a:t>
            </a:r>
          </a:p>
        </p:txBody>
      </p:sp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1928794" y="228600"/>
            <a:ext cx="6377006" cy="21288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повторение основных понятий, законов и формул </a:t>
            </a:r>
            <a:br>
              <a:rPr lang="ru-RU" dirty="0" smtClean="0"/>
            </a:br>
            <a:r>
              <a:rPr lang="ru-RU" i="1" dirty="0" smtClean="0"/>
              <a:t>МАГНИТНОГО ПОЛЯ 	</a:t>
            </a:r>
            <a:br>
              <a:rPr lang="ru-RU" i="1" dirty="0" smtClean="0"/>
            </a:br>
            <a:r>
              <a:rPr lang="ru-RU" dirty="0" smtClean="0"/>
              <a:t> в соответствии с кодификатором ЕГЭ.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543560" cy="4500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(ГИА 2010 г.) 11. </a:t>
            </a:r>
            <a:r>
              <a:rPr lang="ru-RU" sz="3100" dirty="0" smtClean="0"/>
              <a:t>На рисунке представлена картина линий магнитного поля, полученная с помощью железных опилок от</a:t>
            </a:r>
            <a:br>
              <a:rPr lang="ru-RU" sz="3100" dirty="0" smtClean="0"/>
            </a:br>
            <a:r>
              <a:rPr lang="ru-RU" sz="3100" dirty="0" smtClean="0"/>
              <a:t>двух полосовых магнитов. Каким полюсам полосовых магнитов соответствуют области 1 и 2?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43340" y="4714884"/>
            <a:ext cx="5000660" cy="200026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1 – северному полюсу, 2 – южному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 – северному полюсу, 1 – южному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 1, и 2 – южному полюсу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 1, и 2 – северному полюсу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538422" cy="399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797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2002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А18. </a:t>
            </a:r>
            <a:r>
              <a:rPr lang="ru-RU" sz="2400" dirty="0" smtClean="0"/>
              <a:t>В однородном магнитном поле находится рамка, по которой начинает течь ток (см. рис.). Сила, действующая на верхнюю сторону рамки, направлена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вниз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вверх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из плоскости листа на нас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плоскость листа от нас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433776" cy="365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71876"/>
            <a:ext cx="485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500570"/>
            <a:ext cx="542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732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2002 г. А</a:t>
            </a:r>
            <a:r>
              <a:rPr lang="en-US" sz="2800" dirty="0" smtClean="0">
                <a:solidFill>
                  <a:srgbClr val="FF0000"/>
                </a:solidFill>
              </a:rPr>
              <a:t>20</a:t>
            </a:r>
            <a:r>
              <a:rPr lang="ru-RU" sz="2800" dirty="0" smtClean="0">
                <a:solidFill>
                  <a:srgbClr val="FF0000"/>
                </a:solidFill>
              </a:rPr>
              <a:t>(КИМ). </a:t>
            </a:r>
            <a:r>
              <a:rPr lang="ru-RU" sz="2800" dirty="0" smtClean="0"/>
              <a:t>На рисунке представлены два способа вращения рамки в однородном магнитном поле.</a:t>
            </a:r>
            <a:r>
              <a:rPr lang="en-US" sz="28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800" dirty="0" smtClean="0"/>
              <a:t>Ток в рамке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57694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</a:t>
            </a:r>
            <a:r>
              <a:rPr lang="en-US" sz="2800" dirty="0" smtClean="0"/>
              <a:t> </a:t>
            </a:r>
            <a:r>
              <a:rPr lang="ru-RU" sz="2800" dirty="0" smtClean="0"/>
              <a:t>возникает в обоих случаях </a:t>
            </a:r>
          </a:p>
          <a:p>
            <a:r>
              <a:rPr lang="ru-RU" sz="2800" dirty="0" smtClean="0"/>
              <a:t>2)</a:t>
            </a:r>
            <a:r>
              <a:rPr lang="en-US" sz="2800" dirty="0" smtClean="0"/>
              <a:t> </a:t>
            </a:r>
            <a:r>
              <a:rPr lang="ru-RU" sz="2800" dirty="0" smtClean="0"/>
              <a:t>не возникает ни в одном из случаев</a:t>
            </a:r>
          </a:p>
          <a:p>
            <a:r>
              <a:rPr lang="ru-RU" sz="2800" dirty="0" smtClean="0"/>
              <a:t>3)</a:t>
            </a:r>
            <a:r>
              <a:rPr lang="en-US" sz="2800" dirty="0" smtClean="0"/>
              <a:t> </a:t>
            </a:r>
            <a:r>
              <a:rPr lang="ru-RU" sz="2800" dirty="0" smtClean="0"/>
              <a:t>возникает только во втором случае</a:t>
            </a:r>
          </a:p>
          <a:p>
            <a:r>
              <a:rPr lang="ru-RU" sz="2800" dirty="0" smtClean="0"/>
              <a:t>4)</a:t>
            </a:r>
            <a:r>
              <a:rPr lang="en-US" sz="2800" dirty="0" smtClean="0"/>
              <a:t> </a:t>
            </a:r>
            <a:r>
              <a:rPr lang="ru-RU" sz="2800" dirty="0" smtClean="0"/>
              <a:t>возникает только в первом случае		</a:t>
            </a:r>
            <a:endParaRPr lang="ru-RU" sz="28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3026158" y="1643050"/>
          <a:ext cx="5474913" cy="2286016"/>
        </p:xfrm>
        <a:graphic>
          <a:graphicData uri="http://schemas.openxmlformats.org/presentationml/2006/ole">
            <p:oleObj spid="_x0000_s31745" name="Picture" r:id="rId3" imgW="2714244" imgH="1133856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29642" cy="29860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2002 г. А31 (КИМ). </a:t>
            </a:r>
            <a:r>
              <a:rPr lang="ru-RU" sz="3200" dirty="0" smtClean="0"/>
              <a:t>В магнитное поле влетает электрон и движется по дуге окружности (см. рис). По какой из траекторий (1, 2, 3 или 4) будет двигаться протон, влетев в это поле с такой же скоростью?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14752"/>
            <a:ext cx="4505337" cy="21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385762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>
            <a:noAutofit/>
          </a:bodyPr>
          <a:lstStyle/>
          <a:p>
            <a:pPr hangingPunct="0"/>
            <a:r>
              <a:rPr lang="ru-RU" sz="2400" b="1" dirty="0" smtClean="0">
                <a:solidFill>
                  <a:srgbClr val="FF0000"/>
                </a:solidFill>
              </a:rPr>
              <a:t>(ЕГЭ 2003 г., КИМ) А1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3200" dirty="0" smtClean="0"/>
              <a:t>Что нужно сделать для того, чтобы изменить полюса магнитного поля катушки с током? </a:t>
            </a:r>
            <a:endParaRPr lang="ru-RU" sz="3200" b="1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571744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уменьшить силу тока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изменить направление тока в катушке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отключить источник тока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увеличить силу тока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1143008"/>
          </a:xfrm>
        </p:spPr>
        <p:txBody>
          <a:bodyPr>
            <a:noAutofit/>
          </a:bodyPr>
          <a:lstStyle/>
          <a:p>
            <a:pPr hangingPunct="0"/>
            <a:r>
              <a:rPr lang="ru-RU" sz="2400" b="1" dirty="0" smtClean="0">
                <a:solidFill>
                  <a:srgbClr val="FF0000"/>
                </a:solidFill>
              </a:rPr>
              <a:t>(ЕГЭ 2003 г.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8. </a:t>
            </a:r>
            <a:r>
              <a:rPr lang="ru-RU" sz="3200" dirty="0" smtClean="0"/>
              <a:t>Магнит выводят из кольца так, как показано на рисунке. Какой полюс магнита ближе к кольцу?</a:t>
            </a:r>
            <a:endParaRPr lang="ru-RU" sz="3200" b="1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256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северный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южный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отрицательный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 smtClean="0"/>
              <a:t>положительный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5296472" cy="2000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297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2004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А14. </a:t>
            </a:r>
            <a:r>
              <a:rPr lang="ru-RU" sz="2800" dirty="0" smtClean="0"/>
              <a:t>Если перед экраном электронно-лучевой трубки осциллографа поместить постоянный магнит так, как показано на рисунке, то электронный луч сместится из точки О в направлении, указанном стрелкой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86190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Б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Г</a:t>
            </a:r>
            <a:endParaRPr lang="ru-RU" sz="20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357554" y="3143248"/>
          <a:ext cx="5457843" cy="3275307"/>
        </p:xfrm>
        <a:graphic>
          <a:graphicData uri="http://schemas.openxmlformats.org/presentationml/2006/ole">
            <p:oleObj spid="_x0000_s37890" name="Picture" r:id="rId3" imgW="2448000" imgH="147204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364333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(ЕГЭ 2005 г., ДЕМО) А18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3200" dirty="0" smtClean="0"/>
              <a:t>Ион </a:t>
            </a:r>
            <a:r>
              <a:rPr lang="en-US" sz="3200" dirty="0" smtClean="0"/>
              <a:t>Na</a:t>
            </a:r>
            <a:r>
              <a:rPr lang="ru-RU" sz="3200" baseline="30000" dirty="0" smtClean="0"/>
              <a:t>+</a:t>
            </a:r>
            <a:r>
              <a:rPr lang="ru-RU" sz="3200" dirty="0" smtClean="0"/>
              <a:t> массой </a:t>
            </a:r>
            <a:r>
              <a:rPr lang="en-US" sz="3200" dirty="0" smtClean="0"/>
              <a:t>m</a:t>
            </a:r>
            <a:r>
              <a:rPr lang="ru-RU" sz="3200" dirty="0" smtClean="0"/>
              <a:t> влетает в магнитное поле со скоростью  перпендикулярно линиям индукции магнитного поля      и движется по дуге окружности радиуса </a:t>
            </a:r>
            <a:r>
              <a:rPr lang="en-US" sz="3200" dirty="0" smtClean="0"/>
              <a:t>R</a:t>
            </a:r>
            <a:r>
              <a:rPr lang="ru-RU" sz="3200" dirty="0" smtClean="0"/>
              <a:t>. Модуль вектора индукции магнитного поля можно рассчитать, пользуясь выражением</a:t>
            </a:r>
            <a:endParaRPr lang="ru-RU" sz="3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785794"/>
            <a:ext cx="328614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8072462" y="1071546"/>
          <a:ext cx="295275" cy="447675"/>
        </p:xfrm>
        <a:graphic>
          <a:graphicData uri="http://schemas.openxmlformats.org/presentationml/2006/ole">
            <p:oleObj spid="_x0000_s41988" name="Picture" r:id="rId4" imgW="161814" imgH="238141" progId="Word.Picture.8">
              <p:embed/>
            </p:oleObj>
          </a:graphicData>
        </a:graphic>
      </p:graphicFrame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572008"/>
            <a:ext cx="7582629" cy="85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643446"/>
            <a:ext cx="928694" cy="76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5092" cy="36433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ЕГЭ – 2006, ДЕМО. А 29.</a:t>
            </a:r>
            <a:r>
              <a:rPr lang="ru-RU" sz="2400" dirty="0" smtClean="0"/>
              <a:t> </a:t>
            </a:r>
            <a:r>
              <a:rPr lang="ru-RU" sz="2800" dirty="0" smtClean="0"/>
              <a:t>Участок проводника длиной 10 см находится в магнитном поле индукцией 50 мТл. Сила Ампера при перемещении проводника на 8 см в направлении своего действия совершает работу 0,004 Дж. Чему равна сила тока, протекающего по проводнику? Проводник расположен перпендикулярно линиям магнитной индукции.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4429132"/>
            <a:ext cx="3357586" cy="2071702"/>
          </a:xfrm>
        </p:spPr>
        <p:txBody>
          <a:bodyPr>
            <a:normAutofit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dirty="0" smtClean="0"/>
              <a:t>0,01 А     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0,1 А  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10 А     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64 А</a:t>
            </a:r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23574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2006 г., ДЕМО) А18. </a:t>
            </a:r>
            <a:r>
              <a:rPr lang="ru-RU" sz="2400" dirty="0" smtClean="0"/>
              <a:t>Электрон </a:t>
            </a:r>
            <a:r>
              <a:rPr lang="en-US" sz="2400" dirty="0" smtClean="0"/>
              <a:t>e</a:t>
            </a:r>
            <a:r>
              <a:rPr lang="ru-RU" sz="2400" baseline="30000" dirty="0" smtClean="0"/>
              <a:t>–</a:t>
            </a:r>
            <a:r>
              <a:rPr lang="ru-RU" sz="2400" dirty="0" smtClean="0"/>
              <a:t>, влетевший в зазор между полюсами электромагнита, имеет горизонтально направленную скорость      , перпендикулярную вектору индукции магнитного поля      (см. рисунок). Куда направлена действующая на электрон сила Лоренца      ? 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4929222" cy="2214578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вертикально вниз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вертикально вверх 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 горизонтально влево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 горизонтально вправо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928670"/>
            <a:ext cx="319089" cy="40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357298"/>
            <a:ext cx="342901" cy="3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1643050"/>
            <a:ext cx="409577" cy="44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061" name="Object 5"/>
          <p:cNvGraphicFramePr>
            <a:graphicFrameLocks/>
          </p:cNvGraphicFramePr>
          <p:nvPr/>
        </p:nvGraphicFramePr>
        <p:xfrm>
          <a:off x="4071934" y="2214554"/>
          <a:ext cx="4673620" cy="2286016"/>
        </p:xfrm>
        <a:graphic>
          <a:graphicData uri="http://schemas.openxmlformats.org/presentationml/2006/ole">
            <p:oleObj spid="_x0000_s45061" name="Picture" r:id="rId6" imgW="2728080" imgH="1447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4400"/>
          </a:xfrm>
        </p:spPr>
        <p:txBody>
          <a:bodyPr/>
          <a:lstStyle/>
          <a:p>
            <a:r>
              <a:rPr lang="ru-RU" dirty="0" smtClean="0"/>
              <a:t>Взаимодействие магнитов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5072066" cy="592932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Магнитных зарядов не существует</a:t>
            </a:r>
          </a:p>
          <a:p>
            <a:r>
              <a:rPr lang="ru-RU" b="1" dirty="0" smtClean="0"/>
              <a:t>Источниками</a:t>
            </a:r>
            <a:r>
              <a:rPr lang="ru-RU" dirty="0" smtClean="0"/>
              <a:t> магнитного поля являются </a:t>
            </a:r>
            <a:r>
              <a:rPr lang="ru-RU" b="1" dirty="0" smtClean="0">
                <a:solidFill>
                  <a:srgbClr val="FF0000"/>
                </a:solidFill>
              </a:rPr>
              <a:t>движущиеся электрические заряды (токи)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rgbClr val="FF0000"/>
                </a:solidFill>
              </a:rPr>
              <a:t>постоянные магниты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Магнитное поле </a:t>
            </a:r>
            <a:r>
              <a:rPr lang="ru-RU" b="1" dirty="0" smtClean="0"/>
              <a:t>возникает</a:t>
            </a:r>
            <a:r>
              <a:rPr lang="ru-RU" dirty="0" smtClean="0"/>
              <a:t> в пространстве, </a:t>
            </a:r>
            <a:r>
              <a:rPr lang="ru-RU" b="1" dirty="0" smtClean="0">
                <a:solidFill>
                  <a:srgbClr val="FF0000"/>
                </a:solidFill>
              </a:rPr>
              <a:t>окружающем проводники с током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Магнитное поле, в отличие от электрического, </a:t>
            </a:r>
            <a:r>
              <a:rPr lang="ru-RU" b="1" dirty="0" smtClean="0"/>
              <a:t>оказывает силовое действие </a:t>
            </a:r>
            <a:r>
              <a:rPr lang="ru-RU" dirty="0" smtClean="0"/>
              <a:t>только </a:t>
            </a:r>
            <a:r>
              <a:rPr lang="ru-RU" b="1" dirty="0" smtClean="0">
                <a:solidFill>
                  <a:srgbClr val="FF0000"/>
                </a:solidFill>
              </a:rPr>
              <a:t>на движущиеся заряды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токи</a:t>
            </a:r>
            <a:r>
              <a:rPr lang="ru-RU" dirty="0" smtClean="0"/>
              <a:t>).</a:t>
            </a:r>
          </a:p>
        </p:txBody>
      </p:sp>
      <p:pic>
        <p:nvPicPr>
          <p:cNvPr id="49154" name="Picture 2" descr="http://ndce.edu.ru/katalog_img/equipment/4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857628"/>
            <a:ext cx="3990975" cy="2857500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78678"/>
            <a:ext cx="3952892" cy="355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19288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2007 г., ДЕМО) А20. </a:t>
            </a:r>
            <a:r>
              <a:rPr lang="ru-RU" sz="2400" dirty="0" smtClean="0"/>
              <a:t>На рисунке изображен проволочный виток, по которому течет электрический ток в направлении, указанном стрелкой. Виток расположен в горизонтальной плоскости. В центре витка вектор индукции магнитного поля тока направлен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85720" y="4143380"/>
            <a:ext cx="8429684" cy="250033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вертикально вверх </a:t>
            </a:r>
            <a:r>
              <a:rPr lang="en-US" dirty="0" smtClean="0">
                <a:sym typeface="Symbol"/>
              </a:rPr>
              <a:t></a:t>
            </a:r>
            <a:endParaRPr lang="ru-RU" dirty="0" smtClean="0"/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горизонтально влево </a:t>
            </a:r>
            <a:r>
              <a:rPr lang="ru-RU" dirty="0" smtClean="0">
                <a:sym typeface="Symbol"/>
              </a:rPr>
              <a:t></a:t>
            </a:r>
            <a:endParaRPr lang="ru-RU" dirty="0" smtClean="0"/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горизонтально вправо </a:t>
            </a:r>
            <a:r>
              <a:rPr lang="ru-RU" dirty="0" smtClean="0">
                <a:sym typeface="Symbol"/>
              </a:rPr>
              <a:t></a:t>
            </a:r>
            <a:endParaRPr lang="ru-RU" dirty="0" smtClean="0"/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вертикально вниз </a:t>
            </a:r>
            <a:r>
              <a:rPr lang="en-US" dirty="0" smtClean="0">
                <a:sym typeface="Symbol"/>
              </a:rPr>
              <a:t></a:t>
            </a:r>
            <a:endParaRPr lang="ru-RU" dirty="0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534818" y="2571744"/>
          <a:ext cx="5128187" cy="1714512"/>
        </p:xfrm>
        <a:graphic>
          <a:graphicData uri="http://schemas.openxmlformats.org/presentationml/2006/ole">
            <p:oleObj spid="_x0000_s47106" name="Picture" r:id="rId3" imgW="1590840" imgH="5335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40719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2008 г., ДЕМО) А23. </a:t>
            </a:r>
            <a:r>
              <a:rPr lang="ru-RU" sz="2800" dirty="0" smtClean="0"/>
              <a:t>Два первоначально покоившихся электрона ускоряются в электрическом поле: первый в поле с разностью потенциалов U, второй – 2U. Ускорившиеся электроны попадают в однородное магнитное поле, линии индукции которого перпендикулярны скорости движения электронов. Отношение радиусов кривизны траекторий первого и второго электронов в магнитном поле равно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82800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14818"/>
            <a:ext cx="1000129" cy="8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28" cy="27146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(ЕГЭ 2009 г., ДЕМО) А15. </a:t>
            </a:r>
            <a:r>
              <a:rPr lang="ru-RU" sz="2800" dirty="0" smtClean="0"/>
              <a:t>На рисунке изображен проволочный виток, по которому течет электрический ток в направлении, указанном стрелкой. Виток расположен в вертикальной плоскости. В центре витка вектор индукции магнитного поля тока направлен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714752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вертикально вверх ↑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вертикально вниз </a:t>
            </a:r>
            <a:r>
              <a:rPr lang="ru-RU" sz="2400" dirty="0" err="1" smtClean="0"/>
              <a:t>↓</a:t>
            </a:r>
            <a:r>
              <a:rPr lang="ru-RU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горизонтально вправо →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горизонтально влево ← 	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928934"/>
            <a:ext cx="2576521" cy="30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3932" cy="21431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2010 г., ДЕМО) А16. </a:t>
            </a:r>
            <a:r>
              <a:rPr lang="ru-RU" sz="2400" dirty="0" smtClean="0"/>
              <a:t>На рисунке изображен цилиндрический проводник, по которому течет электрический ток. Направление тока указано стрелкой. Как направлен вектор магнитной индукции создаваемого током магнитного поля в точке С?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643314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плоскости рисунка вверх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плоскости рисунка вниз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от нас перпендикулярно плоскости рисунка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 нам перпендикулярно плоскости рисунка 	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786058"/>
            <a:ext cx="1471619" cy="392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3932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2010 г., ДЕМО) А19.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643314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1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2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8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4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86842" cy="230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762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</a:rPr>
              <a:t>Используемая литература</a:t>
            </a:r>
          </a:p>
        </p:txBody>
      </p:sp>
      <p:sp>
        <p:nvSpPr>
          <p:cNvPr id="63491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857364"/>
            <a:ext cx="8543956" cy="5000636"/>
          </a:xfrm>
        </p:spPr>
        <p:txBody>
          <a:bodyPr>
            <a:normAutofit fontScale="85000" lnSpcReduction="10000"/>
          </a:bodyPr>
          <a:lstStyle/>
          <a:p>
            <a:pPr marL="370332" lvl="0" indent="-342900">
              <a:buFont typeface="+mj-lt"/>
              <a:buAutoNum type="arabicPeriod"/>
            </a:pPr>
            <a:r>
              <a:rPr lang="ru-RU" sz="1900" b="1" dirty="0" smtClean="0">
                <a:solidFill>
                  <a:schemeClr val="tx1"/>
                </a:solidFill>
              </a:rPr>
              <a:t>Берков, А.В. и др. Самое полное издание типовых вариантов реальных заданий ЕГЭ 2010, Физика [Текст]: учебное пособие для выпускников. ср. учеб. заведений   / А.В. Берков, В.А. Грибов. – ООО "Издательство </a:t>
            </a:r>
            <a:r>
              <a:rPr lang="ru-RU" sz="1900" b="1" dirty="0" err="1" smtClean="0">
                <a:solidFill>
                  <a:schemeClr val="tx1"/>
                </a:solidFill>
              </a:rPr>
              <a:t>Астрель</a:t>
            </a:r>
            <a:r>
              <a:rPr lang="ru-RU" sz="1900" b="1" dirty="0" smtClean="0">
                <a:solidFill>
                  <a:schemeClr val="tx1"/>
                </a:solidFill>
              </a:rPr>
              <a:t>", 2009. – 160 с.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</a:p>
          <a:p>
            <a:pPr marL="370332" lvl="0" indent="-342900">
              <a:buFont typeface="+mj-lt"/>
              <a:buAutoNum type="arabicPeriod"/>
            </a:pPr>
            <a:r>
              <a:rPr lang="ru-RU" sz="1900" b="1" dirty="0" smtClean="0">
                <a:solidFill>
                  <a:schemeClr val="tx1"/>
                </a:solidFill>
              </a:rPr>
              <a:t>Взаимодействие постоянных магнитов. Единая коллекция цифровых образовательных ресурсов/ </a:t>
            </a:r>
            <a:r>
              <a:rPr lang="en-US" sz="1900" b="1" dirty="0" smtClean="0">
                <a:solidFill>
                  <a:schemeClr val="tx1"/>
                </a:solidFill>
              </a:rPr>
              <a:t>http</a:t>
            </a:r>
            <a:r>
              <a:rPr lang="ru-RU" sz="1900" b="1" dirty="0" smtClean="0">
                <a:solidFill>
                  <a:schemeClr val="tx1"/>
                </a:solidFill>
              </a:rPr>
              <a:t>://</a:t>
            </a:r>
            <a:r>
              <a:rPr lang="en-US" sz="1900" b="1" dirty="0" smtClean="0">
                <a:solidFill>
                  <a:schemeClr val="tx1"/>
                </a:solidFill>
              </a:rPr>
              <a:t>school</a:t>
            </a:r>
            <a:r>
              <a:rPr lang="ru-RU" sz="1900" b="1" dirty="0" smtClean="0">
                <a:solidFill>
                  <a:schemeClr val="tx1"/>
                </a:solidFill>
              </a:rPr>
              <a:t>-</a:t>
            </a:r>
            <a:r>
              <a:rPr lang="en-US" sz="1900" b="1" dirty="0" smtClean="0">
                <a:solidFill>
                  <a:schemeClr val="tx1"/>
                </a:solidFill>
              </a:rPr>
              <a:t>collection</a:t>
            </a:r>
            <a:r>
              <a:rPr lang="ru-RU" sz="1900" b="1" dirty="0" smtClean="0">
                <a:solidFill>
                  <a:schemeClr val="tx1"/>
                </a:solidFill>
              </a:rPr>
              <a:t>.</a:t>
            </a:r>
            <a:r>
              <a:rPr lang="en-US" sz="1900" b="1" dirty="0" err="1" smtClean="0">
                <a:solidFill>
                  <a:schemeClr val="tx1"/>
                </a:solidFill>
              </a:rPr>
              <a:t>edu</a:t>
            </a:r>
            <a:r>
              <a:rPr lang="ru-RU" sz="1900" b="1" dirty="0" smtClean="0">
                <a:solidFill>
                  <a:schemeClr val="tx1"/>
                </a:solidFill>
              </a:rPr>
              <a:t>.</a:t>
            </a:r>
            <a:r>
              <a:rPr lang="en-US" sz="1900" b="1" dirty="0" err="1" smtClean="0">
                <a:solidFill>
                  <a:schemeClr val="tx1"/>
                </a:solidFill>
              </a:rPr>
              <a:t>ru</a:t>
            </a:r>
            <a:r>
              <a:rPr lang="ru-RU" sz="1900" b="1" dirty="0" smtClean="0">
                <a:solidFill>
                  <a:schemeClr val="tx1"/>
                </a:solidFill>
              </a:rPr>
              <a:t>/</a:t>
            </a:r>
            <a:r>
              <a:rPr lang="en-US" sz="1900" b="1" dirty="0" smtClean="0">
                <a:solidFill>
                  <a:schemeClr val="tx1"/>
                </a:solidFill>
              </a:rPr>
              <a:t>catalog</a:t>
            </a:r>
            <a:r>
              <a:rPr lang="ru-RU" sz="1900" b="1" dirty="0" smtClean="0">
                <a:solidFill>
                  <a:schemeClr val="tx1"/>
                </a:solidFill>
              </a:rPr>
              <a:t>/</a:t>
            </a:r>
            <a:r>
              <a:rPr lang="en-US" sz="1900" b="1" dirty="0" err="1" smtClean="0">
                <a:solidFill>
                  <a:schemeClr val="tx1"/>
                </a:solidFill>
              </a:rPr>
              <a:t>rubr</a:t>
            </a:r>
            <a:r>
              <a:rPr lang="ru-RU" sz="1900" b="1" dirty="0" smtClean="0">
                <a:solidFill>
                  <a:schemeClr val="tx1"/>
                </a:solidFill>
              </a:rPr>
              <a:t>/8</a:t>
            </a:r>
            <a:r>
              <a:rPr lang="en-US" sz="1900" b="1" dirty="0" smtClean="0">
                <a:solidFill>
                  <a:schemeClr val="tx1"/>
                </a:solidFill>
              </a:rPr>
              <a:t>f</a:t>
            </a:r>
            <a:r>
              <a:rPr lang="ru-RU" sz="1900" b="1" dirty="0" smtClean="0">
                <a:solidFill>
                  <a:schemeClr val="tx1"/>
                </a:solidFill>
              </a:rPr>
              <a:t>5</a:t>
            </a:r>
            <a:r>
              <a:rPr lang="en-US" sz="1900" b="1" dirty="0" smtClean="0">
                <a:solidFill>
                  <a:schemeClr val="tx1"/>
                </a:solidFill>
              </a:rPr>
              <a:t>d</a:t>
            </a:r>
            <a:r>
              <a:rPr lang="ru-RU" sz="1900" b="1" dirty="0" smtClean="0">
                <a:solidFill>
                  <a:schemeClr val="tx1"/>
                </a:solidFill>
              </a:rPr>
              <a:t>7210-86</a:t>
            </a:r>
            <a:r>
              <a:rPr lang="en-US" sz="1900" b="1" dirty="0" smtClean="0">
                <a:solidFill>
                  <a:schemeClr val="tx1"/>
                </a:solidFill>
              </a:rPr>
              <a:t>a</a:t>
            </a:r>
            <a:r>
              <a:rPr lang="ru-RU" sz="1900" b="1" dirty="0" smtClean="0">
                <a:solidFill>
                  <a:schemeClr val="tx1"/>
                </a:solidFill>
              </a:rPr>
              <a:t>6-11</a:t>
            </a:r>
            <a:r>
              <a:rPr lang="en-US" sz="1900" b="1" dirty="0" err="1" smtClean="0">
                <a:solidFill>
                  <a:schemeClr val="tx1"/>
                </a:solidFill>
              </a:rPr>
              <a:t>da</a:t>
            </a:r>
            <a:r>
              <a:rPr lang="ru-RU" sz="1900" b="1" dirty="0" smtClean="0">
                <a:solidFill>
                  <a:schemeClr val="tx1"/>
                </a:solidFill>
              </a:rPr>
              <a:t>-</a:t>
            </a:r>
            <a:r>
              <a:rPr lang="en-US" sz="1900" b="1" dirty="0" smtClean="0">
                <a:solidFill>
                  <a:schemeClr val="tx1"/>
                </a:solidFill>
              </a:rPr>
              <a:t>a</a:t>
            </a:r>
            <a:r>
              <a:rPr lang="ru-RU" sz="1900" b="1" dirty="0" smtClean="0">
                <a:solidFill>
                  <a:schemeClr val="tx1"/>
                </a:solidFill>
              </a:rPr>
              <a:t>72</a:t>
            </a:r>
            <a:r>
              <a:rPr lang="en-US" sz="1900" b="1" dirty="0" smtClean="0">
                <a:solidFill>
                  <a:schemeClr val="tx1"/>
                </a:solidFill>
              </a:rPr>
              <a:t>b</a:t>
            </a:r>
            <a:r>
              <a:rPr lang="ru-RU" sz="1900" b="1" dirty="0" smtClean="0">
                <a:solidFill>
                  <a:schemeClr val="tx1"/>
                </a:solidFill>
              </a:rPr>
              <a:t>-0800200</a:t>
            </a:r>
            <a:r>
              <a:rPr lang="en-US" sz="1900" b="1" dirty="0" smtClean="0">
                <a:solidFill>
                  <a:schemeClr val="tx1"/>
                </a:solidFill>
              </a:rPr>
              <a:t>c</a:t>
            </a:r>
            <a:r>
              <a:rPr lang="ru-RU" sz="1900" b="1" dirty="0" smtClean="0">
                <a:solidFill>
                  <a:schemeClr val="tx1"/>
                </a:solidFill>
              </a:rPr>
              <a:t>9</a:t>
            </a:r>
            <a:r>
              <a:rPr lang="en-US" sz="1900" b="1" dirty="0" smtClean="0">
                <a:solidFill>
                  <a:schemeClr val="tx1"/>
                </a:solidFill>
              </a:rPr>
              <a:t>a</a:t>
            </a:r>
            <a:r>
              <a:rPr lang="ru-RU" sz="1900" b="1" dirty="0" smtClean="0">
                <a:solidFill>
                  <a:schemeClr val="tx1"/>
                </a:solidFill>
              </a:rPr>
              <a:t>66/21870/?</a:t>
            </a:r>
            <a:r>
              <a:rPr lang="en-US" sz="1900" b="1" dirty="0" smtClean="0">
                <a:solidFill>
                  <a:schemeClr val="tx1"/>
                </a:solidFill>
              </a:rPr>
              <a:t>interface</a:t>
            </a:r>
            <a:r>
              <a:rPr lang="ru-RU" sz="1900" b="1" dirty="0" smtClean="0">
                <a:solidFill>
                  <a:schemeClr val="tx1"/>
                </a:solidFill>
              </a:rPr>
              <a:t>=</a:t>
            </a:r>
            <a:r>
              <a:rPr lang="en-US" sz="1900" b="1" dirty="0" smtClean="0">
                <a:solidFill>
                  <a:schemeClr val="tx1"/>
                </a:solidFill>
              </a:rPr>
              <a:t>pupil</a:t>
            </a:r>
            <a:r>
              <a:rPr lang="ru-RU" sz="1900" b="1" dirty="0" smtClean="0">
                <a:solidFill>
                  <a:schemeClr val="tx1"/>
                </a:solidFill>
              </a:rPr>
              <a:t>&amp;</a:t>
            </a:r>
            <a:r>
              <a:rPr lang="en-US" sz="1900" b="1" dirty="0" smtClean="0">
                <a:solidFill>
                  <a:schemeClr val="tx1"/>
                </a:solidFill>
              </a:rPr>
              <a:t>class</a:t>
            </a:r>
            <a:r>
              <a:rPr lang="ru-RU" sz="1900" b="1" dirty="0" smtClean="0">
                <a:solidFill>
                  <a:schemeClr val="tx1"/>
                </a:solidFill>
              </a:rPr>
              <a:t>=50&amp;</a:t>
            </a:r>
            <a:r>
              <a:rPr lang="en-US" sz="1900" b="1" dirty="0" smtClean="0">
                <a:solidFill>
                  <a:schemeClr val="tx1"/>
                </a:solidFill>
              </a:rPr>
              <a:t>sort</a:t>
            </a:r>
            <a:r>
              <a:rPr lang="ru-RU" sz="1900" b="1" dirty="0" smtClean="0">
                <a:solidFill>
                  <a:schemeClr val="tx1"/>
                </a:solidFill>
              </a:rPr>
              <a:t>= </a:t>
            </a:r>
            <a:endParaRPr lang="ru-RU" sz="1900" dirty="0" smtClean="0">
              <a:solidFill>
                <a:schemeClr val="tx1"/>
              </a:solidFill>
            </a:endParaRPr>
          </a:p>
          <a:p>
            <a:pPr marL="370332" lvl="0" indent="-342900">
              <a:buFont typeface="+mj-lt"/>
              <a:buAutoNum type="arabicPeriod"/>
            </a:pPr>
            <a:r>
              <a:rPr lang="ru-RU" sz="1900" b="1" dirty="0" smtClean="0">
                <a:solidFill>
                  <a:schemeClr val="tx1"/>
                </a:solidFill>
              </a:rPr>
              <a:t>Касьянов, В.А. Физика, 11 класс [Текст]: учебник для общеобразовательных школ / В.А. Касьянов. – ООО "Дрофа", 2004. – 116 с.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</a:p>
          <a:p>
            <a:pPr marL="370332" lvl="0" indent="-342900">
              <a:buFont typeface="+mj-lt"/>
              <a:buAutoNum type="arabicPeriod"/>
            </a:pPr>
            <a:r>
              <a:rPr lang="ru-RU" sz="1900" b="1" dirty="0" smtClean="0">
                <a:solidFill>
                  <a:schemeClr val="tx1"/>
                </a:solidFill>
              </a:rPr>
              <a:t>Магнитное поле. Материал из </a:t>
            </a:r>
            <a:r>
              <a:rPr lang="ru-RU" sz="1900" b="1" dirty="0" err="1" smtClean="0">
                <a:solidFill>
                  <a:schemeClr val="tx1"/>
                </a:solidFill>
              </a:rPr>
              <a:t>Википедии</a:t>
            </a:r>
            <a:r>
              <a:rPr lang="ru-RU" sz="1900" b="1" dirty="0" smtClean="0">
                <a:solidFill>
                  <a:schemeClr val="tx1"/>
                </a:solidFill>
              </a:rPr>
              <a:t> — свободной энциклопедии / </a:t>
            </a:r>
            <a:r>
              <a:rPr lang="en-US" sz="1900" b="1" u="sng" dirty="0" smtClean="0">
                <a:hlinkClick r:id="rId2"/>
              </a:rPr>
              <a:t>http</a:t>
            </a:r>
            <a:r>
              <a:rPr lang="ru-RU" sz="1900" b="1" u="sng" dirty="0" smtClean="0">
                <a:hlinkClick r:id="rId2"/>
              </a:rPr>
              <a:t>://</a:t>
            </a:r>
            <a:r>
              <a:rPr lang="en-US" sz="1900" b="1" u="sng" dirty="0" err="1" smtClean="0">
                <a:hlinkClick r:id="rId2"/>
              </a:rPr>
              <a:t>ru</a:t>
            </a:r>
            <a:r>
              <a:rPr lang="ru-RU" sz="1900" b="1" u="sng" dirty="0" smtClean="0">
                <a:hlinkClick r:id="rId2"/>
              </a:rPr>
              <a:t>.</a:t>
            </a:r>
            <a:r>
              <a:rPr lang="en-US" sz="1900" b="1" u="sng" dirty="0" err="1" smtClean="0">
                <a:hlinkClick r:id="rId2"/>
              </a:rPr>
              <a:t>wikipedia</a:t>
            </a:r>
            <a:r>
              <a:rPr lang="ru-RU" sz="1900" b="1" u="sng" dirty="0" smtClean="0">
                <a:hlinkClick r:id="rId2"/>
              </a:rPr>
              <a:t>.</a:t>
            </a:r>
            <a:r>
              <a:rPr lang="en-US" sz="1900" b="1" u="sng" dirty="0" smtClean="0">
                <a:hlinkClick r:id="rId2"/>
              </a:rPr>
              <a:t>org</a:t>
            </a:r>
            <a:r>
              <a:rPr lang="ru-RU" sz="1900" b="1" u="sng" dirty="0" smtClean="0">
                <a:hlinkClick r:id="rId2"/>
              </a:rPr>
              <a:t>/</a:t>
            </a:r>
            <a:r>
              <a:rPr lang="en-US" sz="1900" b="1" u="sng" dirty="0" smtClean="0">
                <a:hlinkClick r:id="rId2"/>
              </a:rPr>
              <a:t>wiki</a:t>
            </a:r>
            <a:r>
              <a:rPr lang="ru-RU" sz="1900" b="1" u="sng" dirty="0" smtClean="0">
                <a:hlinkClick r:id="rId2"/>
              </a:rPr>
              <a:t>/%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0%9</a:t>
            </a:r>
            <a:r>
              <a:rPr lang="en-US" sz="1900" b="1" u="sng" dirty="0" smtClean="0">
                <a:hlinkClick r:id="rId2"/>
              </a:rPr>
              <a:t>C</a:t>
            </a:r>
            <a:r>
              <a:rPr lang="ru-RU" sz="1900" b="1" u="sng" dirty="0" smtClean="0">
                <a:hlinkClick r:id="rId2"/>
              </a:rPr>
              <a:t>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</a:t>
            </a:r>
            <a:r>
              <a:rPr lang="ru-RU" sz="1900" b="1" u="sng" dirty="0" smtClean="0">
                <a:hlinkClick r:id="rId2"/>
              </a:rPr>
              <a:t>3%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BD</a:t>
            </a:r>
            <a:r>
              <a:rPr lang="ru-RU" sz="1900" b="1" u="sng" dirty="0" smtClean="0">
                <a:hlinkClick r:id="rId2"/>
              </a:rPr>
              <a:t>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</a:t>
            </a:r>
            <a:r>
              <a:rPr lang="ru-RU" sz="1900" b="1" u="sng" dirty="0" smtClean="0">
                <a:hlinkClick r:id="rId2"/>
              </a:rPr>
              <a:t>8%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1%82%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BD</a:t>
            </a:r>
            <a:r>
              <a:rPr lang="ru-RU" sz="1900" b="1" u="sng" dirty="0" smtClean="0">
                <a:hlinkClick r:id="rId2"/>
              </a:rPr>
              <a:t>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BE</a:t>
            </a:r>
            <a:r>
              <a:rPr lang="ru-RU" sz="1900" b="1" u="sng" dirty="0" smtClean="0">
                <a:hlinkClick r:id="rId2"/>
              </a:rPr>
              <a:t>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</a:t>
            </a:r>
            <a:r>
              <a:rPr lang="ru-RU" sz="1900" b="1" u="sng" dirty="0" smtClean="0">
                <a:hlinkClick r:id="rId2"/>
              </a:rPr>
              <a:t>5_%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BF</a:t>
            </a:r>
            <a:r>
              <a:rPr lang="ru-RU" sz="1900" b="1" u="sng" dirty="0" smtClean="0">
                <a:hlinkClick r:id="rId2"/>
              </a:rPr>
              <a:t>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BE</a:t>
            </a:r>
            <a:r>
              <a:rPr lang="ru-RU" sz="1900" b="1" u="sng" dirty="0" smtClean="0">
                <a:hlinkClick r:id="rId2"/>
              </a:rPr>
              <a:t>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BB</a:t>
            </a:r>
            <a:r>
              <a:rPr lang="ru-RU" sz="1900" b="1" u="sng" dirty="0" smtClean="0">
                <a:hlinkClick r:id="rId2"/>
              </a:rPr>
              <a:t>%</a:t>
            </a:r>
            <a:r>
              <a:rPr lang="en-US" sz="1900" b="1" u="sng" dirty="0" smtClean="0">
                <a:hlinkClick r:id="rId2"/>
              </a:rPr>
              <a:t>D</a:t>
            </a:r>
            <a:r>
              <a:rPr lang="ru-RU" sz="1900" b="1" u="sng" dirty="0" smtClean="0">
                <a:hlinkClick r:id="rId2"/>
              </a:rPr>
              <a:t>0%</a:t>
            </a:r>
            <a:r>
              <a:rPr lang="en-US" sz="1900" b="1" u="sng" dirty="0" smtClean="0">
                <a:hlinkClick r:id="rId2"/>
              </a:rPr>
              <a:t>B</a:t>
            </a:r>
            <a:r>
              <a:rPr lang="ru-RU" sz="1900" b="1" u="sng" dirty="0" smtClean="0">
                <a:hlinkClick r:id="rId2"/>
              </a:rPr>
              <a:t>5</a:t>
            </a:r>
            <a:r>
              <a:rPr lang="ru-RU" sz="1900" b="1" dirty="0" smtClean="0"/>
              <a:t> </a:t>
            </a:r>
            <a:endParaRPr lang="ru-RU" sz="1900" dirty="0" smtClean="0"/>
          </a:p>
          <a:p>
            <a:pPr marL="370332" lvl="0" indent="-342900">
              <a:buFont typeface="+mj-lt"/>
              <a:buAutoNum type="arabicPeriod"/>
            </a:pPr>
            <a:r>
              <a:rPr lang="ru-RU" sz="1900" b="1" dirty="0" err="1" smtClean="0">
                <a:solidFill>
                  <a:schemeClr val="tx1"/>
                </a:solidFill>
              </a:rPr>
              <a:t>Мякишев</a:t>
            </a:r>
            <a:r>
              <a:rPr lang="ru-RU" sz="1900" b="1" dirty="0" smtClean="0">
                <a:solidFill>
                  <a:schemeClr val="tx1"/>
                </a:solidFill>
              </a:rPr>
              <a:t>, Г.Я. и др. Физика. 11 класс  [Текст]: учебник для общеобразовательных школ   / учебник для общеобразовательных школ Г.Я. </a:t>
            </a:r>
            <a:r>
              <a:rPr lang="ru-RU" sz="1900" b="1" dirty="0" err="1" smtClean="0">
                <a:solidFill>
                  <a:schemeClr val="tx1"/>
                </a:solidFill>
              </a:rPr>
              <a:t>Мякишев</a:t>
            </a:r>
            <a:r>
              <a:rPr lang="ru-RU" sz="1900" b="1" dirty="0" smtClean="0">
                <a:solidFill>
                  <a:schemeClr val="tx1"/>
                </a:solidFill>
              </a:rPr>
              <a:t>, Б.Б. </a:t>
            </a:r>
            <a:r>
              <a:rPr lang="ru-RU" sz="1900" b="1" dirty="0" err="1" smtClean="0">
                <a:solidFill>
                  <a:schemeClr val="tx1"/>
                </a:solidFill>
              </a:rPr>
              <a:t>Буховцев</a:t>
            </a:r>
            <a:r>
              <a:rPr lang="ru-RU" sz="1900" b="1" dirty="0" smtClean="0">
                <a:solidFill>
                  <a:schemeClr val="tx1"/>
                </a:solidFill>
              </a:rPr>
              <a:t> . –" Просвещение ", 2009. – 166 с.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</a:p>
          <a:p>
            <a:pPr marL="370332" lvl="0" indent="-342900">
              <a:buFont typeface="+mj-lt"/>
              <a:buAutoNum type="arabicPeriod"/>
            </a:pPr>
            <a:r>
              <a:rPr lang="ru-RU" sz="1900" b="1" dirty="0" smtClean="0">
                <a:solidFill>
                  <a:schemeClr val="tx1"/>
                </a:solidFill>
              </a:rPr>
              <a:t>Открытая физика [текст, рисунки]/ </a:t>
            </a:r>
            <a:r>
              <a:rPr lang="en-US" sz="1900" b="1" dirty="0" smtClean="0">
                <a:solidFill>
                  <a:schemeClr val="tx1"/>
                </a:solidFill>
              </a:rPr>
              <a:t>http</a:t>
            </a:r>
            <a:r>
              <a:rPr lang="ru-RU" sz="1900" b="1" dirty="0" smtClean="0">
                <a:solidFill>
                  <a:schemeClr val="tx1"/>
                </a:solidFill>
              </a:rPr>
              <a:t>://</a:t>
            </a:r>
            <a:r>
              <a:rPr lang="en-US" sz="1900" b="1" dirty="0" smtClean="0">
                <a:solidFill>
                  <a:schemeClr val="tx1"/>
                </a:solidFill>
              </a:rPr>
              <a:t>www</a:t>
            </a:r>
            <a:r>
              <a:rPr lang="ru-RU" sz="1900" b="1" dirty="0" smtClean="0">
                <a:solidFill>
                  <a:schemeClr val="tx1"/>
                </a:solidFill>
              </a:rPr>
              <a:t>.</a:t>
            </a:r>
            <a:r>
              <a:rPr lang="en-US" sz="1900" b="1" dirty="0" smtClean="0">
                <a:solidFill>
                  <a:schemeClr val="tx1"/>
                </a:solidFill>
              </a:rPr>
              <a:t>physics</a:t>
            </a:r>
            <a:r>
              <a:rPr lang="ru-RU" sz="1900" b="1" dirty="0" smtClean="0">
                <a:solidFill>
                  <a:schemeClr val="tx1"/>
                </a:solidFill>
              </a:rPr>
              <a:t>.</a:t>
            </a:r>
            <a:r>
              <a:rPr lang="en-US" sz="1900" b="1" dirty="0" err="1" smtClean="0">
                <a:solidFill>
                  <a:schemeClr val="tx1"/>
                </a:solidFill>
              </a:rPr>
              <a:t>ru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endParaRPr lang="ru-RU" sz="1900" dirty="0" smtClean="0">
              <a:solidFill>
                <a:schemeClr val="tx1"/>
              </a:solidFill>
            </a:endParaRPr>
          </a:p>
          <a:p>
            <a:pPr marL="370332" lvl="0" indent="-342900">
              <a:buFont typeface="+mj-lt"/>
              <a:buAutoNum type="arabicPeriod"/>
            </a:pPr>
            <a:r>
              <a:rPr lang="ru-RU" sz="1900" b="1" dirty="0" smtClean="0">
                <a:solidFill>
                  <a:schemeClr val="tx1"/>
                </a:solidFill>
              </a:rPr>
              <a:t>Подготовка к ЕГЭ </a:t>
            </a:r>
            <a:r>
              <a:rPr lang="ru-RU" sz="1900" u="sng" dirty="0" smtClean="0">
                <a:hlinkClick r:id="rId3"/>
              </a:rPr>
              <a:t>/</a:t>
            </a:r>
            <a:r>
              <a:rPr lang="en-US" sz="1900" u="sng" dirty="0" smtClean="0">
                <a:hlinkClick r:id="rId3"/>
              </a:rPr>
              <a:t>http</a:t>
            </a:r>
            <a:r>
              <a:rPr lang="ru-RU" sz="1900" u="sng" dirty="0" smtClean="0">
                <a:hlinkClick r:id="rId3"/>
              </a:rPr>
              <a:t>://</a:t>
            </a:r>
            <a:r>
              <a:rPr lang="en-US" sz="1900" u="sng" dirty="0" err="1" smtClean="0">
                <a:hlinkClick r:id="rId3"/>
              </a:rPr>
              <a:t>egephizika</a:t>
            </a:r>
            <a:r>
              <a:rPr lang="ru-RU" sz="1900" dirty="0" smtClean="0"/>
              <a:t> </a:t>
            </a:r>
          </a:p>
          <a:p>
            <a:pPr marL="370332" lvl="0" indent="-342900">
              <a:buFont typeface="+mj-lt"/>
              <a:buAutoNum type="arabicPeriod"/>
            </a:pPr>
            <a:r>
              <a:rPr lang="ru-RU" sz="1900" b="1" dirty="0" smtClean="0">
                <a:solidFill>
                  <a:schemeClr val="tx1"/>
                </a:solidFill>
              </a:rPr>
              <a:t>Федеральный институт педагогических измерений. Контрольные измерительные материалы (КИМ) Физика //[Электронный ресурс]// </a:t>
            </a:r>
            <a:r>
              <a:rPr lang="en-US" sz="1900" b="1" u="sng" dirty="0" smtClean="0">
                <a:hlinkClick r:id="rId4"/>
              </a:rPr>
              <a:t>http</a:t>
            </a:r>
            <a:r>
              <a:rPr lang="ru-RU" sz="1900" b="1" u="sng" dirty="0" smtClean="0">
                <a:hlinkClick r:id="rId4"/>
              </a:rPr>
              <a:t>://</a:t>
            </a:r>
            <a:r>
              <a:rPr lang="en-US" sz="1900" b="1" u="sng" dirty="0" err="1" smtClean="0">
                <a:hlinkClick r:id="rId4"/>
              </a:rPr>
              <a:t>fipi</a:t>
            </a:r>
            <a:r>
              <a:rPr lang="ru-RU" sz="1900" b="1" u="sng" dirty="0" smtClean="0">
                <a:hlinkClick r:id="rId4"/>
              </a:rPr>
              <a:t>.</a:t>
            </a:r>
            <a:r>
              <a:rPr lang="en-US" sz="1900" b="1" u="sng" dirty="0" err="1" smtClean="0">
                <a:hlinkClick r:id="rId4"/>
              </a:rPr>
              <a:t>ru</a:t>
            </a:r>
            <a:r>
              <a:rPr lang="ru-RU" sz="1900" b="1" u="sng" dirty="0" smtClean="0">
                <a:hlinkClick r:id="rId4"/>
              </a:rPr>
              <a:t>/</a:t>
            </a:r>
            <a:r>
              <a:rPr lang="en-US" sz="1900" b="1" u="sng" dirty="0" smtClean="0">
                <a:hlinkClick r:id="rId4"/>
              </a:rPr>
              <a:t>view</a:t>
            </a:r>
            <a:r>
              <a:rPr lang="ru-RU" sz="1900" b="1" u="sng" dirty="0" smtClean="0">
                <a:hlinkClick r:id="rId4"/>
              </a:rPr>
              <a:t>/</a:t>
            </a:r>
            <a:r>
              <a:rPr lang="en-US" sz="1900" b="1" u="sng" dirty="0" smtClean="0">
                <a:hlinkClick r:id="rId4"/>
              </a:rPr>
              <a:t>sections</a:t>
            </a:r>
            <a:r>
              <a:rPr lang="ru-RU" sz="1900" b="1" u="sng" dirty="0" smtClean="0">
                <a:hlinkClick r:id="rId4"/>
              </a:rPr>
              <a:t>/92/</a:t>
            </a:r>
            <a:r>
              <a:rPr lang="en-US" sz="1900" b="1" u="sng" dirty="0" smtClean="0">
                <a:hlinkClick r:id="rId4"/>
              </a:rPr>
              <a:t>docs</a:t>
            </a:r>
            <a:r>
              <a:rPr lang="ru-RU" sz="1900" b="1" u="sng" dirty="0" smtClean="0">
                <a:hlinkClick r:id="rId4"/>
              </a:rPr>
              <a:t>/</a:t>
            </a:r>
            <a:r>
              <a:rPr lang="ru-RU" b="1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Магнитная стрелка</a:t>
            </a:r>
            <a:endParaRPr lang="ru-RU" dirty="0"/>
          </a:p>
        </p:txBody>
      </p:sp>
      <p:pic>
        <p:nvPicPr>
          <p:cNvPr id="6" name="Магнитнная стрел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Магнитные полюса</a:t>
            </a:r>
            <a:endParaRPr lang="ru-RU" dirty="0"/>
          </a:p>
        </p:txBody>
      </p:sp>
      <p:pic>
        <p:nvPicPr>
          <p:cNvPr id="3" name="Магнитные полюс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728682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Program Files\Physicon\Open Physics 2.5 part 2\content\javagifs\63166759419020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285860"/>
            <a:ext cx="357190" cy="642942"/>
          </a:xfrm>
          <a:prstGeom prst="rect">
            <a:avLst/>
          </a:prstGeom>
          <a:noFill/>
        </p:spPr>
      </p:pic>
      <p:pic>
        <p:nvPicPr>
          <p:cNvPr id="53252" name="Picture 4" descr="C:\Program Files\Physicon\Open Physics 2.5 part 2\content\chapter1\section\paragraph16\images\1-16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5382" y="3005142"/>
            <a:ext cx="4588618" cy="3852858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0"/>
            <a:ext cx="4500594" cy="6858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 </a:t>
            </a:r>
            <a:r>
              <a:rPr lang="ru-RU" sz="2400" b="1" dirty="0" smtClean="0"/>
              <a:t>положительное направление вектора </a:t>
            </a:r>
            <a:r>
              <a:rPr lang="ru-RU" sz="2400" dirty="0" smtClean="0"/>
              <a:t>принимается направление </a:t>
            </a:r>
            <a:r>
              <a:rPr lang="ru-RU" sz="2400" b="1" dirty="0" smtClean="0">
                <a:solidFill>
                  <a:srgbClr val="FF0000"/>
                </a:solidFill>
              </a:rPr>
              <a:t>от южного полюса S к северному полюсу N </a:t>
            </a:r>
            <a:r>
              <a:rPr lang="ru-RU" sz="2400" dirty="0" smtClean="0"/>
              <a:t>магнитной стрелки, свободно устанавливающейся в магнитном поле.</a:t>
            </a:r>
          </a:p>
          <a:p>
            <a:r>
              <a:rPr lang="ru-RU" sz="2400" dirty="0" smtClean="0"/>
              <a:t>Модуль вектора магнитной индукции равен отношению максимального значения силы Ампера, действующей на прямой проводник с током, к силе тока I в проводнике и его длине </a:t>
            </a:r>
            <a:r>
              <a:rPr lang="ru-RU" sz="2400" dirty="0" err="1" smtClean="0"/>
              <a:t>Δl</a:t>
            </a:r>
            <a:r>
              <a:rPr lang="ru-RU" sz="2400" dirty="0" smtClean="0"/>
              <a:t>:</a:t>
            </a:r>
          </a:p>
        </p:txBody>
      </p:sp>
      <p:pic>
        <p:nvPicPr>
          <p:cNvPr id="53254" name="Picture 6" descr="C:\Program Files\Physicon\Open Physics 2.5 part 2\content\javagifs\63166759419505-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429264"/>
            <a:ext cx="1500198" cy="116682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44" y="214290"/>
            <a:ext cx="5429256" cy="364331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Вектор магнитной индукции     </a:t>
            </a:r>
            <a:r>
              <a:rPr lang="ru-RU" sz="1800" dirty="0" smtClean="0"/>
              <a:t>является </a:t>
            </a:r>
            <a:r>
              <a:rPr lang="ru-RU" sz="1800" b="1" dirty="0" smtClean="0"/>
              <a:t>силовой характеристикой </a:t>
            </a:r>
            <a:r>
              <a:rPr lang="ru-RU" sz="1800" dirty="0" smtClean="0"/>
              <a:t>магнитного поля и определяет силы, действующие на токи или движущиеся заряды в магнитном поле.</a:t>
            </a:r>
          </a:p>
          <a:p>
            <a:r>
              <a:rPr lang="ru-RU" sz="1800" dirty="0" smtClean="0"/>
              <a:t>В системе единиц СИ </a:t>
            </a:r>
            <a:r>
              <a:rPr lang="ru-RU" sz="1800" b="1" dirty="0" smtClean="0"/>
              <a:t>за единицу магнитной индукции</a:t>
            </a:r>
            <a:r>
              <a:rPr lang="ru-RU" sz="1800" dirty="0" smtClean="0"/>
              <a:t> принята индукция такого магнитного поля, в котором на каждый метр длины проводника </a:t>
            </a:r>
            <a:r>
              <a:rPr lang="ru-RU" sz="1800" b="1" dirty="0" smtClean="0"/>
              <a:t>при силе тока 1 А</a:t>
            </a:r>
            <a:r>
              <a:rPr lang="ru-RU" sz="1800" dirty="0" smtClean="0"/>
              <a:t> действует максимальная </a:t>
            </a:r>
            <a:r>
              <a:rPr lang="ru-RU" sz="1800" b="1" dirty="0" smtClean="0"/>
              <a:t>сила Ампера 1 Н</a:t>
            </a:r>
            <a:r>
              <a:rPr lang="ru-RU" sz="1800" dirty="0" smtClean="0"/>
              <a:t>. Эта единица называется </a:t>
            </a:r>
            <a:r>
              <a:rPr lang="ru-RU" sz="1800" b="1" dirty="0" smtClean="0">
                <a:solidFill>
                  <a:srgbClr val="FF0000"/>
                </a:solidFill>
              </a:rPr>
              <a:t>тесла</a:t>
            </a:r>
            <a:r>
              <a:rPr lang="ru-RU" sz="1800" dirty="0" smtClean="0"/>
              <a:t> (</a:t>
            </a:r>
            <a:r>
              <a:rPr lang="ru-RU" sz="1800" b="1" i="1" dirty="0" smtClean="0">
                <a:solidFill>
                  <a:srgbClr val="FF0000"/>
                </a:solidFill>
              </a:rPr>
              <a:t>Тл</a:t>
            </a:r>
            <a:r>
              <a:rPr lang="ru-RU" sz="1800" dirty="0" smtClean="0"/>
              <a:t>). 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/>
          <a:lstStyle/>
          <a:p>
            <a:r>
              <a:rPr lang="ru-RU" sz="3200" b="1" dirty="0" smtClean="0"/>
              <a:t>Магнитные линии</a:t>
            </a:r>
            <a:endParaRPr lang="ru-RU" sz="3200" b="1" dirty="0"/>
          </a:p>
        </p:txBody>
      </p:sp>
      <p:pic>
        <p:nvPicPr>
          <p:cNvPr id="4" name="Picture 2" descr="http://light-fizika.my1.ru/_si/0/5674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23854"/>
            <a:ext cx="5357850" cy="4034146"/>
          </a:xfrm>
          <a:prstGeom prst="rect">
            <a:avLst/>
          </a:prstGeom>
          <a:noFill/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9467" y="500042"/>
            <a:ext cx="711453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14290"/>
            <a:ext cx="3428992" cy="1357322"/>
          </a:xfrm>
        </p:spPr>
        <p:txBody>
          <a:bodyPr/>
          <a:lstStyle/>
          <a:p>
            <a:r>
              <a:rPr lang="ru-RU" b="1" dirty="0" smtClean="0"/>
              <a:t>Магнитные линии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7693"/>
            <a:ext cx="58578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Линии магнитной индукции </a:t>
            </a:r>
            <a:r>
              <a:rPr lang="ru-RU" sz="2400" dirty="0" smtClean="0"/>
              <a:t>– это линии, в каждой точке которых </a:t>
            </a:r>
            <a:r>
              <a:rPr lang="ru-RU" sz="2400" b="1" dirty="0" smtClean="0"/>
              <a:t>вектор направлен по касательной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Линии магнитной индукции всегда </a:t>
            </a:r>
            <a:r>
              <a:rPr lang="ru-RU" sz="2400" b="1" dirty="0" smtClean="0">
                <a:solidFill>
                  <a:srgbClr val="FF0000"/>
                </a:solidFill>
              </a:rPr>
              <a:t>замкнуты</a:t>
            </a:r>
            <a:r>
              <a:rPr lang="ru-RU" sz="2400" dirty="0" smtClean="0"/>
              <a:t>, они нигде не обрываются.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Силовые поля, обладающие этим свойством, называются </a:t>
            </a:r>
            <a:r>
              <a:rPr lang="ru-RU" sz="2400" b="1" dirty="0" smtClean="0">
                <a:solidFill>
                  <a:srgbClr val="FF0000"/>
                </a:solidFill>
              </a:rPr>
              <a:t>вихревыми</a:t>
            </a:r>
            <a:r>
              <a:rPr lang="ru-RU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Для определения </a:t>
            </a:r>
            <a:r>
              <a:rPr lang="ru-RU" sz="2400" b="1" dirty="0" smtClean="0"/>
              <a:t>направления вектора магнитного поля </a:t>
            </a:r>
            <a:r>
              <a:rPr lang="ru-RU" sz="2400" dirty="0" smtClean="0"/>
              <a:t>прямолинейного проводника также можно пользоваться </a:t>
            </a:r>
            <a:r>
              <a:rPr lang="ru-RU" sz="2400" b="1" dirty="0" smtClean="0">
                <a:solidFill>
                  <a:srgbClr val="FF0000"/>
                </a:solidFill>
              </a:rPr>
              <a:t>правилом буравчика</a:t>
            </a:r>
            <a:r>
              <a:rPr lang="ru-RU" sz="24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направление</a:t>
            </a:r>
            <a:r>
              <a:rPr lang="ru-RU" sz="2400" dirty="0" smtClean="0"/>
              <a:t> вращения </a:t>
            </a:r>
            <a:r>
              <a:rPr lang="ru-RU" sz="2400" b="1" dirty="0" smtClean="0"/>
              <a:t>рукоятки</a:t>
            </a:r>
            <a:r>
              <a:rPr lang="ru-RU" sz="2400" dirty="0" smtClean="0"/>
              <a:t> буравчика </a:t>
            </a:r>
            <a:r>
              <a:rPr lang="ru-RU" sz="2400" b="1" dirty="0" smtClean="0">
                <a:solidFill>
                  <a:srgbClr val="FF0000"/>
                </a:solidFill>
              </a:rPr>
              <a:t>совпадает</a:t>
            </a:r>
            <a:r>
              <a:rPr lang="ru-RU" sz="2400" b="1" dirty="0" smtClean="0"/>
              <a:t> с направлением вектора </a:t>
            </a:r>
            <a:r>
              <a:rPr lang="ru-RU" sz="2400" dirty="0" smtClean="0"/>
              <a:t>если при вращении </a:t>
            </a:r>
            <a:r>
              <a:rPr lang="ru-RU" sz="2400" b="1" dirty="0" smtClean="0"/>
              <a:t>буравчик перемещается в направлении тока</a:t>
            </a:r>
          </a:p>
        </p:txBody>
      </p:sp>
      <p:pic>
        <p:nvPicPr>
          <p:cNvPr id="63490" name="Picture 2" descr="C:\Program Files\Physicon\Open Physics 2.5 part 2\content\chapter1\section\paragraph16\images\1-16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3571868" cy="229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light-fizika.my1.ru/_si/0/5674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048125" cy="3048000"/>
          </a:xfrm>
          <a:prstGeom prst="rect">
            <a:avLst/>
          </a:prstGeom>
          <a:noFill/>
        </p:spPr>
      </p:pic>
      <p:pic>
        <p:nvPicPr>
          <p:cNvPr id="62468" name="Picture 4" descr="http://www.cshc.ru/_mod_files/ce_images/fizika_astronom_elektro/2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314825" cy="3238500"/>
          </a:xfrm>
          <a:prstGeom prst="rect">
            <a:avLst/>
          </a:prstGeom>
          <a:noFill/>
        </p:spPr>
      </p:pic>
      <p:pic>
        <p:nvPicPr>
          <p:cNvPr id="62470" name="Picture 6" descr="http://class-fizika.narod.ru/tabl/sakpost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0025"/>
            <a:ext cx="4762500" cy="6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1348</TotalTime>
  <Words>1539</Words>
  <PresentationFormat>Экран (4:3)</PresentationFormat>
  <Paragraphs>140</Paragraphs>
  <Slides>35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Метро</vt:lpstr>
      <vt:lpstr>Picture</vt:lpstr>
      <vt:lpstr> МАГНИТНОЕ ПОЛЕ   Подготовка к ЕГЭ</vt:lpstr>
      <vt:lpstr>Цель: повторение основных понятий, законов и формул  МАГНИТНОГО ПОЛЯ    в соответствии с кодификатором ЕГЭ.</vt:lpstr>
      <vt:lpstr>Взаимодействие магнитов  </vt:lpstr>
      <vt:lpstr>Магнитная стрелка</vt:lpstr>
      <vt:lpstr>Магнитные полюса</vt:lpstr>
      <vt:lpstr>Слайд 6</vt:lpstr>
      <vt:lpstr>Магнитные линии</vt:lpstr>
      <vt:lpstr>Магнитные линии</vt:lpstr>
      <vt:lpstr>Слайд 9</vt:lpstr>
      <vt:lpstr>Слайд 10</vt:lpstr>
      <vt:lpstr>Магнитное поле проводника с током  </vt:lpstr>
      <vt:lpstr>Действие магнитного поля на проводник с током. Сила Ампера  </vt:lpstr>
      <vt:lpstr>Направление силы Ампера </vt:lpstr>
      <vt:lpstr>Сила Лоренца</vt:lpstr>
      <vt:lpstr>Движение заряженных частиц в вакуумной камере циклотрона. </vt:lpstr>
      <vt:lpstr>Современные масс-спектрометры позволяют измерять массы заряженных частиц с точностью выше 10–4</vt:lpstr>
      <vt:lpstr>Движение заряженной частицы по спирали в однородном магнитном поле</vt:lpstr>
      <vt:lpstr>Магнитное поле Земли</vt:lpstr>
      <vt:lpstr>Рассмотрим задачи: </vt:lpstr>
      <vt:lpstr>(ГИА 2010 г.) 11. На рисунке представлена картина линий магнитного поля, полученная с помощью железных опилок от двух полосовых магнитов. Каким полюсам полосовых магнитов соответствуют области 1 и 2?</vt:lpstr>
      <vt:lpstr>(ЕГЭ 2002 г., Демо) А18. В однородном магнитном поле находится рамка, по которой начинает течь ток (см. рис.). Сила, действующая на верхнюю сторону рамки, направлена </vt:lpstr>
      <vt:lpstr>2002 г. А20(КИМ). На рисунке представлены два способа вращения рамки в однородном магнитном поле.  Ток в рамке</vt:lpstr>
      <vt:lpstr>2002 г. А31 (КИМ). В магнитное поле влетает электрон и движется по дуге окружности (см. рис). По какой из траекторий (1, 2, 3 или 4) будет двигаться протон, влетев в это поле с такой же скоростью?</vt:lpstr>
      <vt:lpstr>(ЕГЭ 2003 г., КИМ) А18. Что нужно сделать для того, чтобы изменить полюса магнитного поля катушки с током? </vt:lpstr>
      <vt:lpstr>(ЕГЭ 2003 г. демо) А28. Магнит выводят из кольца так, как показано на рисунке. Какой полюс магнита ближе к кольцу?</vt:lpstr>
      <vt:lpstr>(ЕГЭ 2004 г., демо) А14. Если перед экраном электронно-лучевой трубки осциллографа поместить постоянный магнит так, как показано на рисунке, то электронный луч сместится из точки О в направлении, указанном стрелкой</vt:lpstr>
      <vt:lpstr>(ЕГЭ 2005 г., ДЕМО) А18. Ион Na+ массой m влетает в магнитное поле со скоростью  перпендикулярно линиям индукции магнитного поля      и движется по дуге окружности радиуса R. Модуль вектора индукции магнитного поля можно рассчитать, пользуясь выражением</vt:lpstr>
      <vt:lpstr>ЕГЭ – 2006, ДЕМО. А 29. Участок проводника длиной 10 см находится в магнитном поле индукцией 50 мТл. Сила Ампера при перемещении проводника на 8 см в направлении своего действия совершает работу 0,004 Дж. Чему равна сила тока, протекающего по проводнику? Проводник расположен перпендикулярно линиям магнитной индукции.</vt:lpstr>
      <vt:lpstr>(ЕГЭ 2006 г., ДЕМО) А18. Электрон e–, влетевший в зазор между полюсами электромагнита, имеет горизонтально направленную скорость      , перпендикулярную вектору индукции магнитного поля      (см. рисунок). Куда направлена действующая на электрон сила Лоренца      ? </vt:lpstr>
      <vt:lpstr>(ЕГЭ 2007 г., ДЕМО) А20. На рисунке изображен проволочный виток, по которому течет электрический ток в направлении, указанном стрелкой. Виток расположен в горизонтальной плоскости. В центре витка вектор индукции магнитного поля тока направлен</vt:lpstr>
      <vt:lpstr>(ЕГЭ 2008 г., ДЕМО) А23. Два первоначально покоившихся электрона ускоряются в электрическом поле: первый в поле с разностью потенциалов U, второй – 2U. Ускорившиеся электроны попадают в однородное магнитное поле, линии индукции которого перпендикулярны скорости движения электронов. Отношение радиусов кривизны траекторий первого и второго электронов в магнитном поле равно</vt:lpstr>
      <vt:lpstr>(ЕГЭ 2009 г., ДЕМО) А15. На рисунке изображен проволочный виток, по которому течет электрический ток в направлении, указанном стрелкой. Виток расположен в вертикальной плоскости. В центре витка вектор индукции магнитного поля тока направлен </vt:lpstr>
      <vt:lpstr>(ЕГЭ 2010 г., ДЕМО) А16. На рисунке изображен цилиндрический проводник, по которому течет электрический ток. Направление тока указано стрелкой. Как направлен вектор магнитной индукции создаваемого током магнитного поля в точке С? </vt:lpstr>
      <vt:lpstr>(ЕГЭ 2010 г., ДЕМО) А19. 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2002 г. А26 (ЕГЭ). Скорость автомобиля массой 500 кг изменяется в соответствии с графиком, приведенным на рисунке. Определите равнодействующую силу в момент времени t  = 3 с.</dc:title>
  <cp:lastModifiedBy>Ирина</cp:lastModifiedBy>
  <cp:revision>120</cp:revision>
  <dcterms:modified xsi:type="dcterms:W3CDTF">2010-05-19T13:24:03Z</dcterms:modified>
</cp:coreProperties>
</file>