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9" r:id="rId3"/>
    <p:sldId id="270" r:id="rId4"/>
    <p:sldId id="271" r:id="rId5"/>
    <p:sldId id="279" r:id="rId6"/>
    <p:sldId id="272" r:id="rId7"/>
    <p:sldId id="282" r:id="rId8"/>
    <p:sldId id="283" r:id="rId9"/>
    <p:sldId id="284" r:id="rId10"/>
    <p:sldId id="281" r:id="rId11"/>
    <p:sldId id="280" r:id="rId12"/>
    <p:sldId id="276" r:id="rId13"/>
    <p:sldId id="277" r:id="rId14"/>
    <p:sldId id="273" r:id="rId15"/>
    <p:sldId id="274" r:id="rId16"/>
    <p:sldId id="275" r:id="rId17"/>
    <p:sldId id="278" r:id="rId18"/>
    <p:sldId id="261" r:id="rId19"/>
    <p:sldId id="263" r:id="rId20"/>
    <p:sldId id="264" r:id="rId21"/>
    <p:sldId id="265" r:id="rId22"/>
    <p:sldId id="266" r:id="rId23"/>
    <p:sldId id="267" r:id="rId24"/>
    <p:sldId id="268" r:id="rId25"/>
    <p:sldId id="269" r:id="rId26"/>
    <p:sldId id="262"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72" y="-3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03.06.2010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03.06.2010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03.06.2010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03.06.2010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03.06.2010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03.06.2010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03.06.2010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03.06.2010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03.06.2010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03.06.2010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03.06.2010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03.06.2010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varson.ru/physics_ser9kvant.html" TargetMode="External"/><Relationship Id="rId2" Type="http://schemas.openxmlformats.org/officeDocument/2006/relationships/hyperlink" Target="http://egephizika/" TargetMode="External"/><Relationship Id="rId1" Type="http://schemas.openxmlformats.org/officeDocument/2006/relationships/slideLayout" Target="../slideLayouts/slideLayout9.xml"/><Relationship Id="rId4" Type="http://schemas.openxmlformats.org/officeDocument/2006/relationships/hyperlink" Target="http://fipi.ru/view/sections/92/doc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i="1" dirty="0" smtClean="0"/>
              <a:t>ФИЗИКА </a:t>
            </a:r>
            <a:r>
              <a:rPr lang="ru-RU" i="1" dirty="0" smtClean="0"/>
              <a:t>И МЕТОДЫ НАУЧНОГО ПОЗНАНИЯ.</a:t>
            </a:r>
            <a:br>
              <a:rPr lang="ru-RU" i="1" dirty="0" smtClean="0"/>
            </a:br>
            <a:r>
              <a:rPr lang="ru-RU" dirty="0" smtClean="0"/>
              <a:t>Подготовка к ЕГЭ</a:t>
            </a:r>
            <a:endParaRPr lang="ru-RU" dirty="0"/>
          </a:p>
        </p:txBody>
      </p:sp>
      <p:sp>
        <p:nvSpPr>
          <p:cNvPr id="3" name="Подзаголовок 2"/>
          <p:cNvSpPr>
            <a:spLocks noGrp="1"/>
          </p:cNvSpPr>
          <p:nvPr>
            <p:ph type="subTitle" idx="1"/>
          </p:nvPr>
        </p:nvSpPr>
        <p:spPr/>
        <p:txBody>
          <a:bodyPr>
            <a:normAutofit fontScale="85000" lnSpcReduction="20000"/>
          </a:bodyPr>
          <a:lstStyle/>
          <a:p>
            <a:pPr>
              <a:defRPr/>
            </a:pPr>
            <a:r>
              <a:rPr lang="ru-RU" dirty="0" smtClean="0"/>
              <a:t>Учитель: Попова И.А.</a:t>
            </a:r>
            <a:br>
              <a:rPr lang="ru-RU" dirty="0" smtClean="0"/>
            </a:br>
            <a:r>
              <a:rPr lang="ru-RU" dirty="0" smtClean="0"/>
              <a:t>МОУ СОШ № 30</a:t>
            </a:r>
          </a:p>
          <a:p>
            <a:pPr>
              <a:defRPr/>
            </a:pPr>
            <a:r>
              <a:rPr lang="ru-RU" dirty="0" smtClean="0"/>
              <a:t>Белово 2010</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Измерительные приборы в России</a:t>
            </a:r>
            <a:endParaRPr lang="ru-RU" dirty="0"/>
          </a:p>
        </p:txBody>
      </p:sp>
      <p:sp>
        <p:nvSpPr>
          <p:cNvPr id="3" name="Содержимое 2"/>
          <p:cNvSpPr>
            <a:spLocks noGrp="1"/>
          </p:cNvSpPr>
          <p:nvPr>
            <p:ph idx="1"/>
          </p:nvPr>
        </p:nvSpPr>
        <p:spPr>
          <a:xfrm>
            <a:off x="0" y="1428736"/>
            <a:ext cx="9144000" cy="5429264"/>
          </a:xfrm>
        </p:spPr>
        <p:txBody>
          <a:bodyPr>
            <a:normAutofit fontScale="85000" lnSpcReduction="10000"/>
          </a:bodyPr>
          <a:lstStyle/>
          <a:p>
            <a:r>
              <a:rPr lang="ru-RU" dirty="0" smtClean="0"/>
              <a:t>Официально к </a:t>
            </a:r>
            <a:r>
              <a:rPr lang="ru-RU" b="1" dirty="0" smtClean="0">
                <a:solidFill>
                  <a:srgbClr val="FF0000"/>
                </a:solidFill>
              </a:rPr>
              <a:t>измерительным приборам </a:t>
            </a:r>
            <a:r>
              <a:rPr lang="ru-RU" dirty="0" smtClean="0"/>
              <a:t>относят только </a:t>
            </a:r>
            <a:r>
              <a:rPr lang="ru-RU" b="1" dirty="0" smtClean="0">
                <a:solidFill>
                  <a:srgbClr val="FF0000"/>
                </a:solidFill>
              </a:rPr>
              <a:t>средства измерения</a:t>
            </a:r>
            <a:r>
              <a:rPr lang="ru-RU" dirty="0" smtClean="0"/>
              <a:t>, включённые в </a:t>
            </a:r>
            <a:r>
              <a:rPr lang="ru-RU" dirty="0" err="1" smtClean="0">
                <a:solidFill>
                  <a:srgbClr val="FF0000"/>
                </a:solidFill>
              </a:rPr>
              <a:t>госреестр</a:t>
            </a:r>
            <a:r>
              <a:rPr lang="ru-RU" dirty="0" smtClean="0"/>
              <a:t>. Внесение в </a:t>
            </a:r>
            <a:r>
              <a:rPr lang="ru-RU" dirty="0" err="1" smtClean="0"/>
              <a:t>Госреестр</a:t>
            </a:r>
            <a:r>
              <a:rPr lang="ru-RU" dirty="0" smtClean="0"/>
              <a:t> средств измерений в обязательном порядке сопровождается утверждением методики поверки средства измерения на предмет соответствия заявленной в сертификате точности. </a:t>
            </a:r>
            <a:endParaRPr lang="ru-RU" dirty="0" smtClean="0"/>
          </a:p>
          <a:p>
            <a:r>
              <a:rPr lang="ru-RU" dirty="0" smtClean="0"/>
              <a:t>Как </a:t>
            </a:r>
            <a:r>
              <a:rPr lang="ru-RU" dirty="0" smtClean="0"/>
              <a:t>правило, реальная точность прибора после </a:t>
            </a:r>
            <a:r>
              <a:rPr lang="ru-RU" dirty="0" smtClean="0">
                <a:solidFill>
                  <a:srgbClr val="FF0000"/>
                </a:solidFill>
              </a:rPr>
              <a:t>калибровки</a:t>
            </a:r>
            <a:r>
              <a:rPr lang="ru-RU" dirty="0" smtClean="0"/>
              <a:t> существенно выше, чем сертифицированная точность. Это связано с тем, что измерительный прибор должен гарантировать паспортную точность не только сразу после калибровки, но в течение всего </a:t>
            </a:r>
            <a:r>
              <a:rPr lang="ru-RU" dirty="0" err="1" smtClean="0"/>
              <a:t>межповерочного</a:t>
            </a:r>
            <a:r>
              <a:rPr lang="ru-RU" dirty="0" smtClean="0"/>
              <a:t> интервала.</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9001156" cy="1142984"/>
          </a:xfrm>
        </p:spPr>
        <p:txBody>
          <a:bodyPr>
            <a:normAutofit fontScale="90000"/>
          </a:bodyPr>
          <a:lstStyle/>
          <a:p>
            <a:r>
              <a:rPr lang="ru-RU" dirty="0" smtClean="0"/>
              <a:t>Измерение физических величин. Международная система единиц</a:t>
            </a:r>
            <a:endParaRPr lang="ru-RU" dirty="0"/>
          </a:p>
        </p:txBody>
      </p:sp>
      <p:sp>
        <p:nvSpPr>
          <p:cNvPr id="3" name="Содержимое 2"/>
          <p:cNvSpPr>
            <a:spLocks noGrp="1"/>
          </p:cNvSpPr>
          <p:nvPr>
            <p:ph idx="1"/>
          </p:nvPr>
        </p:nvSpPr>
        <p:spPr>
          <a:xfrm>
            <a:off x="0" y="1142984"/>
            <a:ext cx="9144000" cy="5715016"/>
          </a:xfrm>
        </p:spPr>
        <p:txBody>
          <a:bodyPr>
            <a:normAutofit fontScale="92500" lnSpcReduction="10000"/>
          </a:bodyPr>
          <a:lstStyle/>
          <a:p>
            <a:r>
              <a:rPr lang="ru-RU" b="1" dirty="0" smtClean="0">
                <a:solidFill>
                  <a:srgbClr val="FF0000"/>
                </a:solidFill>
              </a:rPr>
              <a:t>Единицы </a:t>
            </a:r>
            <a:r>
              <a:rPr lang="ru-RU" b="1" dirty="0" smtClean="0">
                <a:solidFill>
                  <a:srgbClr val="FF0000"/>
                </a:solidFill>
              </a:rPr>
              <a:t>физических величин </a:t>
            </a:r>
            <a:r>
              <a:rPr lang="ru-RU" dirty="0" smtClean="0"/>
              <a:t>можно выбрать произвольно, но тогда возникнут трудности при их сравнении. Поэтому целесообразно ввести систему единиц, охватывающую единицы всех физических величин и позволяющую оперировать с ними.</a:t>
            </a:r>
          </a:p>
          <a:p>
            <a:r>
              <a:rPr lang="ru-RU" dirty="0" smtClean="0"/>
              <a:t>Для построения системы единиц </a:t>
            </a:r>
            <a:r>
              <a:rPr lang="ru-RU" b="1" dirty="0" smtClean="0"/>
              <a:t>произвольно выбирают единицы для нескольких независящих друг от друга физических величин</a:t>
            </a:r>
            <a:r>
              <a:rPr lang="ru-RU" dirty="0" smtClean="0"/>
              <a:t>. Эти единицы называют </a:t>
            </a:r>
            <a:r>
              <a:rPr lang="ru-RU" b="1" dirty="0" smtClean="0">
                <a:solidFill>
                  <a:srgbClr val="FF0000"/>
                </a:solidFill>
              </a:rPr>
              <a:t>основными</a:t>
            </a:r>
            <a:r>
              <a:rPr lang="ru-RU" dirty="0" smtClean="0"/>
              <a:t>. Остальные величины и их единицы выводят из законов, связывающих эти величины с основными. Их называют </a:t>
            </a:r>
            <a:r>
              <a:rPr lang="ru-RU" b="1" dirty="0" smtClean="0"/>
              <a:t>производными</a:t>
            </a:r>
            <a:r>
              <a:rPr lang="ru-RU" b="1" dirty="0" smtClean="0"/>
              <a:t>.</a:t>
            </a:r>
            <a:endParaRPr lang="ru-RU" dirty="0"/>
          </a:p>
        </p:txBody>
      </p:sp>
      <p:pic>
        <p:nvPicPr>
          <p:cNvPr id="7169" name="Picture 1"/>
          <p:cNvPicPr>
            <a:picLocks noChangeAspect="1" noChangeArrowheads="1"/>
          </p:cNvPicPr>
          <p:nvPr/>
        </p:nvPicPr>
        <p:blipFill>
          <a:blip r:embed="rId2"/>
          <a:srcRect/>
          <a:stretch>
            <a:fillRect/>
          </a:stretch>
        </p:blipFill>
        <p:spPr bwMode="auto">
          <a:xfrm>
            <a:off x="0" y="1571612"/>
            <a:ext cx="4463446" cy="5072098"/>
          </a:xfrm>
          <a:prstGeom prst="rect">
            <a:avLst/>
          </a:prstGeom>
          <a:noFill/>
          <a:ln w="9525">
            <a:noFill/>
            <a:miter lim="800000"/>
            <a:headEnd/>
            <a:tailEnd/>
          </a:ln>
          <a:effectLst/>
        </p:spPr>
      </p:pic>
      <p:pic>
        <p:nvPicPr>
          <p:cNvPr id="7170" name="Picture 2"/>
          <p:cNvPicPr>
            <a:picLocks noChangeAspect="1" noChangeArrowheads="1"/>
          </p:cNvPicPr>
          <p:nvPr/>
        </p:nvPicPr>
        <p:blipFill>
          <a:blip r:embed="rId3"/>
          <a:srcRect/>
          <a:stretch>
            <a:fillRect/>
          </a:stretch>
        </p:blipFill>
        <p:spPr bwMode="auto">
          <a:xfrm>
            <a:off x="5444618" y="928670"/>
            <a:ext cx="3699382" cy="1781184"/>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a:srcRect/>
          <a:stretch>
            <a:fillRect/>
          </a:stretch>
        </p:blipFill>
        <p:spPr bwMode="auto">
          <a:xfrm>
            <a:off x="5429256" y="2705106"/>
            <a:ext cx="3714744" cy="415289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additive="base">
                                        <p:cTn id="7" dur="500" fill="hold"/>
                                        <p:tgtEl>
                                          <p:spTgt spid="7169"/>
                                        </p:tgtEl>
                                        <p:attrNameLst>
                                          <p:attrName>ppt_x</p:attrName>
                                        </p:attrNameLst>
                                      </p:cBhvr>
                                      <p:tavLst>
                                        <p:tav tm="0">
                                          <p:val>
                                            <p:strVal val="#ppt_x"/>
                                          </p:val>
                                        </p:tav>
                                        <p:tav tm="100000">
                                          <p:val>
                                            <p:strVal val="#ppt_x"/>
                                          </p:val>
                                        </p:tav>
                                      </p:tavLst>
                                    </p:anim>
                                    <p:anim calcmode="lin" valueType="num">
                                      <p:cBhvr additive="base">
                                        <p:cTn id="8" dur="500" fill="hold"/>
                                        <p:tgtEl>
                                          <p:spTgt spid="71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additive="base">
                                        <p:cTn id="13" dur="500" fill="hold"/>
                                        <p:tgtEl>
                                          <p:spTgt spid="7170"/>
                                        </p:tgtEl>
                                        <p:attrNameLst>
                                          <p:attrName>ppt_x</p:attrName>
                                        </p:attrNameLst>
                                      </p:cBhvr>
                                      <p:tavLst>
                                        <p:tav tm="0">
                                          <p:val>
                                            <p:strVal val="#ppt_x"/>
                                          </p:val>
                                        </p:tav>
                                        <p:tav tm="100000">
                                          <p:val>
                                            <p:strVal val="#ppt_x"/>
                                          </p:val>
                                        </p:tav>
                                      </p:tavLst>
                                    </p:anim>
                                    <p:anim calcmode="lin" valueType="num">
                                      <p:cBhvr additive="base">
                                        <p:cTn id="14"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gtEl>
                                        <p:attrNameLst>
                                          <p:attrName>style.visibility</p:attrName>
                                        </p:attrNameLst>
                                      </p:cBhvr>
                                      <p:to>
                                        <p:strVal val="visible"/>
                                      </p:to>
                                    </p:set>
                                    <p:anim calcmode="lin" valueType="num">
                                      <p:cBhvr additive="base">
                                        <p:cTn id="19" dur="500" fill="hold"/>
                                        <p:tgtEl>
                                          <p:spTgt spid="7171"/>
                                        </p:tgtEl>
                                        <p:attrNameLst>
                                          <p:attrName>ppt_x</p:attrName>
                                        </p:attrNameLst>
                                      </p:cBhvr>
                                      <p:tavLst>
                                        <p:tav tm="0">
                                          <p:val>
                                            <p:strVal val="#ppt_x"/>
                                          </p:val>
                                        </p:tav>
                                        <p:tav tm="100000">
                                          <p:val>
                                            <p:strVal val="#ppt_x"/>
                                          </p:val>
                                        </p:tav>
                                      </p:tavLst>
                                    </p:anim>
                                    <p:anim calcmode="lin" valueType="num">
                                      <p:cBhvr additive="base">
                                        <p:cTn id="20"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71546"/>
          </a:xfrm>
        </p:spPr>
        <p:txBody>
          <a:bodyPr/>
          <a:lstStyle/>
          <a:p>
            <a:r>
              <a:rPr lang="ru-RU" dirty="0" smtClean="0"/>
              <a:t>Международная система единиц</a:t>
            </a:r>
            <a:endParaRPr lang="ru-RU" dirty="0"/>
          </a:p>
        </p:txBody>
      </p:sp>
      <p:sp>
        <p:nvSpPr>
          <p:cNvPr id="3" name="Содержимое 2"/>
          <p:cNvSpPr>
            <a:spLocks noGrp="1"/>
          </p:cNvSpPr>
          <p:nvPr>
            <p:ph idx="1"/>
          </p:nvPr>
        </p:nvSpPr>
        <p:spPr>
          <a:xfrm>
            <a:off x="0" y="1071546"/>
            <a:ext cx="9144000" cy="5786454"/>
          </a:xfrm>
        </p:spPr>
        <p:txBody>
          <a:bodyPr>
            <a:normAutofit fontScale="55000" lnSpcReduction="20000"/>
          </a:bodyPr>
          <a:lstStyle/>
          <a:p>
            <a:r>
              <a:rPr lang="ru-RU" b="1" dirty="0" smtClean="0">
                <a:solidFill>
                  <a:srgbClr val="FF0000"/>
                </a:solidFill>
              </a:rPr>
              <a:t>Система интернациональная (СИ)</a:t>
            </a:r>
            <a:r>
              <a:rPr lang="ru-RU" b="1" dirty="0" smtClean="0"/>
              <a:t>,</a:t>
            </a:r>
            <a:r>
              <a:rPr lang="ru-RU" dirty="0" smtClean="0"/>
              <a:t> а именно только она рассматривается в предлагаемом пособии, строится на семи основных единицах (метр, килограмм, секунда, ампер, кельвин, моль, кандела) и двух дополнительных (радиан и стерадиан</a:t>
            </a:r>
            <a:r>
              <a:rPr lang="ru-RU" dirty="0" smtClean="0"/>
              <a:t>).</a:t>
            </a:r>
          </a:p>
          <a:p>
            <a:r>
              <a:rPr lang="ru-RU" b="1" dirty="0" smtClean="0">
                <a:solidFill>
                  <a:srgbClr val="FF0000"/>
                </a:solidFill>
              </a:rPr>
              <a:t>Метр</a:t>
            </a:r>
            <a:r>
              <a:rPr lang="ru-RU" dirty="0" smtClean="0"/>
              <a:t> (м) — длина пути, проходимого светом в вакууме за 1/299 792 458 с.</a:t>
            </a:r>
          </a:p>
          <a:p>
            <a:r>
              <a:rPr lang="ru-RU" b="1" dirty="0" smtClean="0">
                <a:solidFill>
                  <a:srgbClr val="FF0000"/>
                </a:solidFill>
              </a:rPr>
              <a:t>Килограмм</a:t>
            </a:r>
            <a:r>
              <a:rPr lang="ru-RU" dirty="0" smtClean="0"/>
              <a:t> (кг) — масса, равная массе международного прототипа килограмма (</a:t>
            </a:r>
            <a:r>
              <a:rPr lang="ru-RU" dirty="0" err="1" smtClean="0"/>
              <a:t>платино-иридиевого</a:t>
            </a:r>
            <a:r>
              <a:rPr lang="ru-RU" dirty="0" smtClean="0"/>
              <a:t> цилиндра, хранящегося в Международном бюро мер и весов в Севре, близ Парижа).</a:t>
            </a:r>
          </a:p>
          <a:p>
            <a:r>
              <a:rPr lang="ru-RU" b="1" dirty="0" smtClean="0">
                <a:solidFill>
                  <a:srgbClr val="FF0000"/>
                </a:solidFill>
              </a:rPr>
              <a:t>Секунда</a:t>
            </a:r>
            <a:r>
              <a:rPr lang="ru-RU" dirty="0" smtClean="0"/>
              <a:t> (с)— время, равное 9 192 631 770 периодам излучения, соответствующего переходу между двумя сверхтонкими уровнями основного состояния атома цезия-1ЗЗ.</a:t>
            </a:r>
          </a:p>
          <a:p>
            <a:r>
              <a:rPr lang="ru-RU" b="1" dirty="0" smtClean="0">
                <a:solidFill>
                  <a:srgbClr val="FF0000"/>
                </a:solidFill>
              </a:rPr>
              <a:t>Ампер</a:t>
            </a:r>
            <a:r>
              <a:rPr lang="ru-RU" dirty="0" smtClean="0"/>
              <a:t> (А) — сила неизменяющегося тока, который при прохождении по двум параллельным прямолинейным про- водникам бесконечной длины и ничтожно малого поперечного сечения, расположенным в вакууме на расстоянии 1 м один от другого, создает между этими проводниками силу, равную 2 1О— Н на каждый метр длины.</a:t>
            </a:r>
          </a:p>
          <a:p>
            <a:r>
              <a:rPr lang="ru-RU" b="1" dirty="0" smtClean="0">
                <a:solidFill>
                  <a:srgbClr val="FF0000"/>
                </a:solidFill>
              </a:rPr>
              <a:t>Кельвин</a:t>
            </a:r>
            <a:r>
              <a:rPr lang="ru-RU" dirty="0" smtClean="0"/>
              <a:t> (К) — 1/273,16 часть термодинамической температуры тройной точки воды.</a:t>
            </a:r>
          </a:p>
          <a:p>
            <a:r>
              <a:rPr lang="ru-RU" b="1" dirty="0" smtClean="0">
                <a:solidFill>
                  <a:srgbClr val="FF0000"/>
                </a:solidFill>
              </a:rPr>
              <a:t>Моль</a:t>
            </a:r>
            <a:r>
              <a:rPr lang="ru-RU" dirty="0" smtClean="0"/>
              <a:t> (</a:t>
            </a:r>
            <a:r>
              <a:rPr lang="ru-RU" dirty="0" err="1" smtClean="0"/>
              <a:t>моль</a:t>
            </a:r>
            <a:r>
              <a:rPr lang="ru-RU" dirty="0" smtClean="0"/>
              <a:t>) — количество вещества системы, содержащей столько же структурных элементов, сколько атомов со- держится в нуклиде 12С массой 0,012 кг.</a:t>
            </a:r>
          </a:p>
          <a:p>
            <a:r>
              <a:rPr lang="ru-RU" b="1" dirty="0" smtClean="0"/>
              <a:t>Кандела</a:t>
            </a:r>
            <a:r>
              <a:rPr lang="ru-RU" dirty="0" smtClean="0"/>
              <a:t> (кд) — сила света в заданном направлении источника, испускающего монохроматическое излучение частотой 540.1012 Гц, энергетическая сила света которого в этом направлении составляет 1/683 Вт/ср.</a:t>
            </a:r>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Дополнительные единицы СИ</a:t>
            </a:r>
            <a:endParaRPr lang="ru-RU" dirty="0"/>
          </a:p>
        </p:txBody>
      </p:sp>
      <p:sp>
        <p:nvSpPr>
          <p:cNvPr id="3" name="Содержимое 2"/>
          <p:cNvSpPr>
            <a:spLocks noGrp="1"/>
          </p:cNvSpPr>
          <p:nvPr>
            <p:ph idx="1"/>
          </p:nvPr>
        </p:nvSpPr>
        <p:spPr/>
        <p:txBody>
          <a:bodyPr/>
          <a:lstStyle/>
          <a:p>
            <a:r>
              <a:rPr lang="ru-RU" b="1" dirty="0" smtClean="0"/>
              <a:t>Радиан</a:t>
            </a:r>
            <a:r>
              <a:rPr lang="ru-RU" dirty="0" smtClean="0"/>
              <a:t> (рад) — угол между двумя радиусами окружности, длина дуги между которыми равна радиусу.</a:t>
            </a:r>
          </a:p>
          <a:p>
            <a:r>
              <a:rPr lang="ru-RU" b="1" dirty="0" smtClean="0"/>
              <a:t>Стерадиан</a:t>
            </a:r>
            <a:r>
              <a:rPr lang="ru-RU" dirty="0" smtClean="0"/>
              <a:t> (ср) — телесный угол с вершиной в центре сферы, вырезающей на поверхности сферы площадь, равную площади квадрата со стороной, равной радиусу сферы.</a:t>
            </a:r>
            <a:endParaRPr lang="ru-RU" dirty="0"/>
          </a:p>
        </p:txBody>
      </p:sp>
      <p:pic>
        <p:nvPicPr>
          <p:cNvPr id="2050" name="Picture 2" descr="http://markx.narod.ru/pic/si.gif"/>
          <p:cNvPicPr>
            <a:picLocks noChangeAspect="1" noChangeArrowheads="1"/>
          </p:cNvPicPr>
          <p:nvPr/>
        </p:nvPicPr>
        <p:blipFill>
          <a:blip r:embed="rId2"/>
          <a:srcRect/>
          <a:stretch>
            <a:fillRect/>
          </a:stretch>
        </p:blipFill>
        <p:spPr bwMode="auto">
          <a:xfrm>
            <a:off x="0" y="77765"/>
            <a:ext cx="9040313" cy="67802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686800" cy="838200"/>
          </a:xfrm>
        </p:spPr>
        <p:txBody>
          <a:bodyPr>
            <a:normAutofit fontScale="90000"/>
          </a:bodyPr>
          <a:lstStyle/>
          <a:p>
            <a:r>
              <a:rPr lang="ru-RU" dirty="0" smtClean="0"/>
              <a:t>Моделирование явлений и объектов природы</a:t>
            </a:r>
            <a:endParaRPr lang="ru-RU" dirty="0"/>
          </a:p>
        </p:txBody>
      </p:sp>
      <p:sp>
        <p:nvSpPr>
          <p:cNvPr id="3" name="Содержимое 2"/>
          <p:cNvSpPr>
            <a:spLocks noGrp="1"/>
          </p:cNvSpPr>
          <p:nvPr>
            <p:ph idx="1"/>
          </p:nvPr>
        </p:nvSpPr>
        <p:spPr>
          <a:xfrm>
            <a:off x="0" y="1142984"/>
            <a:ext cx="9144000" cy="5715016"/>
          </a:xfrm>
        </p:spPr>
        <p:txBody>
          <a:bodyPr>
            <a:normAutofit/>
          </a:bodyPr>
          <a:lstStyle/>
          <a:p>
            <a:r>
              <a:rPr lang="ru-RU" b="1" dirty="0" smtClean="0"/>
              <a:t>Моделирование,</a:t>
            </a:r>
            <a:r>
              <a:rPr lang="ru-RU" dirty="0" smtClean="0"/>
              <a:t> исследование объектов познания на их </a:t>
            </a:r>
            <a:r>
              <a:rPr lang="ru-RU" b="1" dirty="0" smtClean="0"/>
              <a:t>моделях</a:t>
            </a:r>
            <a:r>
              <a:rPr lang="ru-RU" dirty="0" smtClean="0"/>
              <a:t>; построение и изучение моделей реально существующих предметов и явлений (живых и неживых систем, инженерных конструкций, разнообразных процессов — физических, химических, биологических, социальных) и конструируемых объектов (для определения, уточнения их характеристик, рационализации способов их построения и т. п.).</a:t>
            </a:r>
            <a:endParaRPr lang="ru-RU" dirty="0"/>
          </a:p>
        </p:txBody>
      </p:sp>
      <p:pic>
        <p:nvPicPr>
          <p:cNvPr id="6145" name="Picture 1"/>
          <p:cNvPicPr>
            <a:picLocks noChangeAspect="1" noChangeArrowheads="1"/>
          </p:cNvPicPr>
          <p:nvPr/>
        </p:nvPicPr>
        <p:blipFill>
          <a:blip r:embed="rId2"/>
          <a:srcRect/>
          <a:stretch>
            <a:fillRect/>
          </a:stretch>
        </p:blipFill>
        <p:spPr bwMode="auto">
          <a:xfrm>
            <a:off x="0" y="1000108"/>
            <a:ext cx="3344776" cy="4429156"/>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srcRect/>
          <a:stretch>
            <a:fillRect/>
          </a:stretch>
        </p:blipFill>
        <p:spPr bwMode="auto">
          <a:xfrm>
            <a:off x="3357554" y="1071546"/>
            <a:ext cx="3214710" cy="4369083"/>
          </a:xfrm>
          <a:prstGeom prst="rect">
            <a:avLst/>
          </a:prstGeom>
          <a:noFill/>
          <a:ln w="9525">
            <a:noFill/>
            <a:miter lim="800000"/>
            <a:headEnd/>
            <a:tailEnd/>
          </a:ln>
          <a:effectLst/>
        </p:spPr>
      </p:pic>
      <p:pic>
        <p:nvPicPr>
          <p:cNvPr id="4" name="Picture 4"/>
          <p:cNvPicPr>
            <a:picLocks noChangeAspect="1" noChangeArrowheads="1"/>
          </p:cNvPicPr>
          <p:nvPr/>
        </p:nvPicPr>
        <p:blipFill>
          <a:blip r:embed="rId4"/>
          <a:srcRect/>
          <a:stretch>
            <a:fillRect/>
          </a:stretch>
        </p:blipFill>
        <p:spPr bwMode="auto">
          <a:xfrm>
            <a:off x="4857752" y="642918"/>
            <a:ext cx="4286248" cy="5131701"/>
          </a:xfrm>
          <a:prstGeom prst="rect">
            <a:avLst/>
          </a:prstGeom>
          <a:noFill/>
          <a:ln w="9525">
            <a:noFill/>
            <a:miter lim="800000"/>
            <a:headEnd/>
            <a:tailEnd/>
          </a:ln>
          <a:effectLst/>
        </p:spPr>
      </p:pic>
      <p:pic>
        <p:nvPicPr>
          <p:cNvPr id="5" name="Picture 5"/>
          <p:cNvPicPr>
            <a:picLocks noChangeAspect="1" noChangeArrowheads="1"/>
          </p:cNvPicPr>
          <p:nvPr/>
        </p:nvPicPr>
        <p:blipFill>
          <a:blip r:embed="rId5"/>
          <a:srcRect/>
          <a:stretch>
            <a:fillRect/>
          </a:stretch>
        </p:blipFill>
        <p:spPr bwMode="auto">
          <a:xfrm>
            <a:off x="4929190" y="555855"/>
            <a:ext cx="4214810" cy="630214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additive="base">
                                        <p:cTn id="7" dur="500" fill="hold"/>
                                        <p:tgtEl>
                                          <p:spTgt spid="6145"/>
                                        </p:tgtEl>
                                        <p:attrNameLst>
                                          <p:attrName>ppt_x</p:attrName>
                                        </p:attrNameLst>
                                      </p:cBhvr>
                                      <p:tavLst>
                                        <p:tav tm="0">
                                          <p:val>
                                            <p:strVal val="#ppt_x"/>
                                          </p:val>
                                        </p:tav>
                                        <p:tav tm="100000">
                                          <p:val>
                                            <p:strVal val="#ppt_x"/>
                                          </p:val>
                                        </p:tav>
                                      </p:tavLst>
                                    </p:anim>
                                    <p:anim calcmode="lin" valueType="num">
                                      <p:cBhvr additive="base">
                                        <p:cTn id="8" dur="500" fill="hold"/>
                                        <p:tgtEl>
                                          <p:spTgt spid="61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Научные гипотезы</a:t>
            </a:r>
            <a:endParaRPr lang="ru-RU" dirty="0"/>
          </a:p>
        </p:txBody>
      </p:sp>
      <p:sp>
        <p:nvSpPr>
          <p:cNvPr id="3" name="Содержимое 2"/>
          <p:cNvSpPr>
            <a:spLocks noGrp="1"/>
          </p:cNvSpPr>
          <p:nvPr>
            <p:ph idx="1"/>
          </p:nvPr>
        </p:nvSpPr>
        <p:spPr/>
        <p:txBody>
          <a:bodyPr/>
          <a:lstStyle/>
          <a:p>
            <a:r>
              <a:rPr lang="ru-RU" b="1" dirty="0" smtClean="0"/>
              <a:t>Гипотеза</a:t>
            </a:r>
            <a:r>
              <a:rPr lang="ru-RU" dirty="0" smtClean="0"/>
              <a:t> — это научное предположение, выдвигаемое для объяснения какого-либо явления и требующее проверки на опыте и теоретического обоснования, для того чтобы стать достоверной научной теорией</a:t>
            </a:r>
            <a:r>
              <a:rPr lang="ru-RU" dirty="0" smtClean="0"/>
              <a:t>.</a:t>
            </a:r>
            <a:endParaRPr lang="ru-RU"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357298"/>
          </a:xfrm>
        </p:spPr>
        <p:txBody>
          <a:bodyPr>
            <a:normAutofit/>
          </a:bodyPr>
          <a:lstStyle/>
          <a:p>
            <a:r>
              <a:rPr lang="ru-RU" dirty="0" smtClean="0"/>
              <a:t>Физические законы и теории, границы их применимости </a:t>
            </a: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В результате обобщения экспериментальных фактов, а также результатов деятельности людей устанавливаются </a:t>
            </a:r>
            <a:r>
              <a:rPr lang="ru-RU" b="1" dirty="0" smtClean="0">
                <a:solidFill>
                  <a:srgbClr val="FF0000"/>
                </a:solidFill>
              </a:rPr>
              <a:t>физические законы</a:t>
            </a:r>
            <a:r>
              <a:rPr lang="ru-RU" b="1" dirty="0" smtClean="0"/>
              <a:t> </a:t>
            </a:r>
            <a:r>
              <a:rPr lang="ru-RU" dirty="0" smtClean="0"/>
              <a:t>— устойчивые повторяющиеся объективные закономерности, существующие в природе. Наиболее важные законы устанавливают связь между физическими величинами, для чего необходимо эти величины измерять.</a:t>
            </a:r>
          </a:p>
          <a:p>
            <a:r>
              <a:rPr lang="ru-RU" b="1" dirty="0" smtClean="0">
                <a:solidFill>
                  <a:srgbClr val="FF0000"/>
                </a:solidFill>
              </a:rPr>
              <a:t>Научный метод</a:t>
            </a:r>
            <a:r>
              <a:rPr lang="ru-RU" dirty="0" smtClean="0"/>
              <a:t>, опираясь на опыт, отыскивают </a:t>
            </a:r>
            <a:r>
              <a:rPr lang="ru-RU" b="1" dirty="0" smtClean="0"/>
              <a:t>количественные</a:t>
            </a:r>
            <a:r>
              <a:rPr lang="ru-RU" dirty="0" smtClean="0"/>
              <a:t> (математически формулируемые) </a:t>
            </a:r>
            <a:r>
              <a:rPr lang="ru-RU" b="1" dirty="0" smtClean="0"/>
              <a:t>законы природы</a:t>
            </a:r>
            <a:r>
              <a:rPr lang="ru-RU" dirty="0" smtClean="0"/>
              <a:t>; открытые законы проверяются практикой</a:t>
            </a:r>
            <a:r>
              <a:rPr lang="ru-RU" dirty="0" smtClean="0"/>
              <a:t>;</a:t>
            </a:r>
            <a:endParaRPr lang="ru-RU" dirty="0" smtClean="0"/>
          </a:p>
        </p:txBody>
      </p:sp>
      <p:pic>
        <p:nvPicPr>
          <p:cNvPr id="4098" name="Picture 2" descr="http://markx.narod.ru/pic/poznanie.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markx.narod.ru/pic/pristav.jpg"/>
          <p:cNvPicPr>
            <a:picLocks noChangeAspect="1" noChangeArrowheads="1"/>
          </p:cNvPicPr>
          <p:nvPr/>
        </p:nvPicPr>
        <p:blipFill>
          <a:blip r:embed="rId2"/>
          <a:srcRect/>
          <a:stretch>
            <a:fillRect/>
          </a:stretch>
        </p:blipFill>
        <p:spPr bwMode="auto">
          <a:xfrm>
            <a:off x="0" y="285728"/>
            <a:ext cx="9204863" cy="657227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type="body" idx="1"/>
          </p:nvPr>
        </p:nvSpPr>
        <p:spPr/>
        <p:txBody>
          <a:bodyPr/>
          <a:lstStyle/>
          <a:p>
            <a:pPr>
              <a:defRPr/>
            </a:pPr>
            <a:r>
              <a:rPr lang="ru-RU" dirty="0" smtClean="0"/>
              <a:t>ЕГЭ 2001-2010 (</a:t>
            </a:r>
            <a:r>
              <a:rPr lang="ru-RU" dirty="0" err="1" smtClean="0"/>
              <a:t>Демо</a:t>
            </a:r>
            <a:r>
              <a:rPr lang="ru-RU" dirty="0" smtClean="0"/>
              <a:t>, КИМ)</a:t>
            </a:r>
          </a:p>
          <a:p>
            <a:pPr>
              <a:defRPr/>
            </a:pPr>
            <a:r>
              <a:rPr lang="ru-RU" dirty="0" smtClean="0"/>
              <a:t>ГИА-9 2008-2010 (</a:t>
            </a:r>
            <a:r>
              <a:rPr lang="ru-RU" dirty="0" err="1" smtClean="0"/>
              <a:t>Демо</a:t>
            </a:r>
            <a:r>
              <a:rPr lang="ru-RU" dirty="0" smtClean="0"/>
              <a:t>)</a:t>
            </a:r>
          </a:p>
        </p:txBody>
      </p:sp>
      <p:sp>
        <p:nvSpPr>
          <p:cNvPr id="2" name="Заголовок 1"/>
          <p:cNvSpPr>
            <a:spLocks noGrp="1"/>
          </p:cNvSpPr>
          <p:nvPr>
            <p:ph type="title"/>
          </p:nvPr>
        </p:nvSpPr>
        <p:spPr/>
        <p:txBody>
          <a:bodyPr/>
          <a:lstStyle/>
          <a:p>
            <a:r>
              <a:rPr lang="ru-RU" dirty="0" smtClean="0"/>
              <a:t>Рассмотрим задачи: </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000892" cy="2214554"/>
          </a:xfrm>
        </p:spPr>
        <p:txBody>
          <a:bodyPr>
            <a:noAutofit/>
          </a:bodyPr>
          <a:lstStyle/>
          <a:p>
            <a:r>
              <a:rPr lang="ru-RU" sz="2400" b="1" dirty="0" smtClean="0">
                <a:solidFill>
                  <a:srgbClr val="FF0000"/>
                </a:solidFill>
              </a:rPr>
              <a:t>(ЕГЭ 2008 г., ДЕМО) А30. </a:t>
            </a:r>
            <a:r>
              <a:rPr lang="ru-RU" sz="2400" dirty="0" smtClean="0"/>
              <a:t>На графике представлены результаты измерения длины пружины при различных значениях массы грузов, лежащих в чашке пружинных весов (рисунок справа). за 1 с, </a:t>
            </a:r>
            <a:endParaRPr lang="ru-RU" sz="2400" dirty="0">
              <a:solidFill>
                <a:srgbClr val="002060"/>
              </a:solidFill>
              <a:effectLst/>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0" name="Прямоугольник 9"/>
          <p:cNvSpPr/>
          <p:nvPr/>
        </p:nvSpPr>
        <p:spPr>
          <a:xfrm>
            <a:off x="357158" y="4214818"/>
            <a:ext cx="3143272" cy="1815882"/>
          </a:xfrm>
          <a:prstGeom prst="rect">
            <a:avLst/>
          </a:prstGeom>
        </p:spPr>
        <p:txBody>
          <a:bodyPr wrap="square">
            <a:spAutoFit/>
          </a:bodyPr>
          <a:lstStyle/>
          <a:p>
            <a:pPr marL="514350" indent="-514350">
              <a:buFont typeface="+mj-lt"/>
              <a:buAutoNum type="arabicPeriod"/>
            </a:pPr>
            <a:r>
              <a:rPr lang="ru-RU" sz="2800" dirty="0" smtClean="0"/>
              <a:t>7 Н/м </a:t>
            </a:r>
          </a:p>
          <a:p>
            <a:pPr marL="514350" indent="-514350">
              <a:buFont typeface="+mj-lt"/>
              <a:buAutoNum type="arabicPeriod"/>
            </a:pPr>
            <a:r>
              <a:rPr lang="ru-RU" sz="2800" dirty="0" smtClean="0"/>
              <a:t>10 Н/м </a:t>
            </a:r>
          </a:p>
          <a:p>
            <a:pPr marL="514350" indent="-514350">
              <a:buFont typeface="+mj-lt"/>
              <a:buAutoNum type="arabicPeriod"/>
            </a:pPr>
            <a:r>
              <a:rPr lang="ru-RU" sz="2800" dirty="0" smtClean="0"/>
              <a:t>20 Н/м </a:t>
            </a:r>
          </a:p>
          <a:p>
            <a:pPr marL="514350" indent="-514350">
              <a:buFont typeface="+mj-lt"/>
              <a:buAutoNum type="arabicPeriod"/>
            </a:pPr>
            <a:r>
              <a:rPr lang="ru-RU" sz="2800" dirty="0" smtClean="0"/>
              <a:t>30 Н/м</a:t>
            </a:r>
          </a:p>
        </p:txBody>
      </p:sp>
      <p:pic>
        <p:nvPicPr>
          <p:cNvPr id="31746" name="Picture 2"/>
          <p:cNvPicPr>
            <a:picLocks noChangeAspect="1" noChangeArrowheads="1"/>
          </p:cNvPicPr>
          <p:nvPr/>
        </p:nvPicPr>
        <p:blipFill>
          <a:blip r:embed="rId2"/>
          <a:srcRect/>
          <a:stretch>
            <a:fillRect/>
          </a:stretch>
        </p:blipFill>
        <p:spPr bwMode="auto">
          <a:xfrm>
            <a:off x="7000893" y="0"/>
            <a:ext cx="2143108" cy="2749648"/>
          </a:xfrm>
          <a:prstGeom prst="rect">
            <a:avLst/>
          </a:prstGeom>
          <a:noFill/>
          <a:ln w="9525">
            <a:noFill/>
            <a:miter lim="800000"/>
            <a:headEnd/>
            <a:tailEnd/>
          </a:ln>
          <a:effectLst/>
        </p:spPr>
      </p:pic>
      <p:pic>
        <p:nvPicPr>
          <p:cNvPr id="31747" name="Picture 3"/>
          <p:cNvPicPr>
            <a:picLocks noChangeAspect="1" noChangeArrowheads="1"/>
          </p:cNvPicPr>
          <p:nvPr/>
        </p:nvPicPr>
        <p:blipFill>
          <a:blip r:embed="rId3"/>
          <a:srcRect/>
          <a:stretch>
            <a:fillRect/>
          </a:stretch>
        </p:blipFill>
        <p:spPr bwMode="auto">
          <a:xfrm>
            <a:off x="3562049" y="2714620"/>
            <a:ext cx="5581951" cy="4143380"/>
          </a:xfrm>
          <a:prstGeom prst="rect">
            <a:avLst/>
          </a:prstGeom>
          <a:noFill/>
          <a:ln w="9525">
            <a:noFill/>
            <a:miter lim="800000"/>
            <a:headEnd/>
            <a:tailEnd/>
          </a:ln>
          <a:effectLst/>
        </p:spPr>
      </p:pic>
      <p:sp>
        <p:nvSpPr>
          <p:cNvPr id="11" name="Заголовок 1"/>
          <p:cNvSpPr txBox="1">
            <a:spLocks/>
          </p:cNvSpPr>
          <p:nvPr/>
        </p:nvSpPr>
        <p:spPr>
          <a:xfrm>
            <a:off x="142844" y="2071678"/>
            <a:ext cx="3500462" cy="2214554"/>
          </a:xfrm>
          <a:prstGeom prst="rect">
            <a:avLst/>
          </a:prstGeom>
        </p:spPr>
        <p:txBody>
          <a:bodyPr vert="horz" anchor="ctr">
            <a:noAutofit/>
          </a:bodyPr>
          <a:lstStyle/>
          <a:p>
            <a:pPr lvl="0">
              <a:spcBef>
                <a:spcPct val="0"/>
              </a:spcBef>
            </a:pPr>
            <a:r>
              <a:rPr lang="ru-RU" sz="2400" dirty="0" smtClean="0"/>
              <a:t>С учетом погрешностей измерений (</a:t>
            </a:r>
            <a:r>
              <a:rPr lang="ru-RU" sz="2400" dirty="0" err="1" smtClean="0"/>
              <a:t>Δm </a:t>
            </a:r>
            <a:r>
              <a:rPr lang="ru-RU" sz="2400" dirty="0" smtClean="0"/>
              <a:t>= ±1 г, </a:t>
            </a:r>
            <a:r>
              <a:rPr lang="ru-RU" sz="2400" dirty="0" err="1" smtClean="0"/>
              <a:t>Δ</a:t>
            </a:r>
            <a:r>
              <a:rPr lang="ru-RU" sz="2400" i="1" dirty="0" err="1" smtClean="0"/>
              <a:t>l </a:t>
            </a:r>
            <a:r>
              <a:rPr lang="ru-RU" sz="2400" i="1" dirty="0" smtClean="0"/>
              <a:t>= ± 0,2 см) </a:t>
            </a:r>
            <a:r>
              <a:rPr lang="ru-RU" sz="2400" dirty="0" smtClean="0"/>
              <a:t>жесткость пружины </a:t>
            </a:r>
            <a:r>
              <a:rPr lang="ru-RU" sz="2400" i="1" dirty="0" err="1" smtClean="0"/>
              <a:t>k</a:t>
            </a:r>
            <a:r>
              <a:rPr lang="ru-RU" sz="2400" i="1" dirty="0" smtClean="0"/>
              <a:t> </a:t>
            </a:r>
            <a:r>
              <a:rPr lang="ru-RU" sz="2400" dirty="0" smtClean="0"/>
              <a:t>приблизительно равна </a:t>
            </a:r>
            <a:endParaRPr kumimoji="0" lang="ru-RU" sz="2400" b="0" u="none" strike="noStrike" kern="1200" cap="all"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2571736" y="2857496"/>
            <a:ext cx="5657864" cy="4000504"/>
          </a:xfrm>
        </p:spPr>
        <p:txBody>
          <a:bodyPr>
            <a:normAutofit fontScale="92500"/>
          </a:bodyPr>
          <a:lstStyle/>
          <a:p>
            <a:pPr eaLnBrk="1" fontAlgn="auto" hangingPunct="1">
              <a:spcAft>
                <a:spcPts val="0"/>
              </a:spcAft>
              <a:buFont typeface="Wingdings 3"/>
              <a:buNone/>
              <a:defRPr/>
            </a:pPr>
            <a:r>
              <a:rPr lang="ru-RU" b="1" dirty="0" smtClean="0"/>
              <a:t>Элементы содержания, проверяемые на ЕГЭ</a:t>
            </a:r>
            <a:r>
              <a:rPr lang="ru-RU" dirty="0" smtClean="0"/>
              <a:t> </a:t>
            </a:r>
            <a:r>
              <a:rPr lang="ru-RU" b="1" dirty="0" smtClean="0"/>
              <a:t>2010</a:t>
            </a:r>
            <a:r>
              <a:rPr lang="ru-RU" dirty="0" smtClean="0"/>
              <a:t>:</a:t>
            </a:r>
          </a:p>
          <a:p>
            <a:endParaRPr lang="ru-RU" dirty="0" smtClean="0"/>
          </a:p>
          <a:p>
            <a:pPr marL="342900" indent="-342900">
              <a:buFont typeface="+mj-lt"/>
              <a:buAutoNum type="arabicPeriod"/>
            </a:pPr>
            <a:r>
              <a:rPr lang="ru-RU" dirty="0" smtClean="0"/>
              <a:t>Наблюдение и описание физических явлений </a:t>
            </a:r>
          </a:p>
          <a:p>
            <a:pPr marL="342900" indent="-342900">
              <a:buFont typeface="+mj-lt"/>
              <a:buAutoNum type="arabicPeriod"/>
            </a:pPr>
            <a:r>
              <a:rPr lang="ru-RU" dirty="0" smtClean="0"/>
              <a:t>Физический эксперимент </a:t>
            </a:r>
          </a:p>
          <a:p>
            <a:pPr marL="342900" indent="-342900">
              <a:buFont typeface="+mj-lt"/>
              <a:buAutoNum type="arabicPeriod"/>
            </a:pPr>
            <a:r>
              <a:rPr lang="ru-RU" dirty="0" smtClean="0"/>
              <a:t>Измерение физических величин. Международная система единиц </a:t>
            </a:r>
          </a:p>
          <a:p>
            <a:pPr marL="342900" indent="-342900">
              <a:buFont typeface="+mj-lt"/>
              <a:buAutoNum type="arabicPeriod"/>
            </a:pPr>
            <a:r>
              <a:rPr lang="ru-RU" dirty="0" smtClean="0"/>
              <a:t>Моделирование явлений и объектов природы </a:t>
            </a:r>
          </a:p>
          <a:p>
            <a:pPr marL="342900" indent="-342900">
              <a:buFont typeface="+mj-lt"/>
              <a:buAutoNum type="arabicPeriod"/>
            </a:pPr>
            <a:r>
              <a:rPr lang="ru-RU" dirty="0" smtClean="0"/>
              <a:t>Научные гипотезы </a:t>
            </a:r>
          </a:p>
          <a:p>
            <a:pPr marL="342900" indent="-342900">
              <a:buFont typeface="+mj-lt"/>
              <a:buAutoNum type="arabicPeriod"/>
            </a:pPr>
            <a:r>
              <a:rPr lang="ru-RU" dirty="0" smtClean="0"/>
              <a:t>Физические законы и теории, границы их применимости 	</a:t>
            </a:r>
          </a:p>
        </p:txBody>
      </p:sp>
      <p:sp>
        <p:nvSpPr>
          <p:cNvPr id="16386" name="Заголовок 3"/>
          <p:cNvSpPr>
            <a:spLocks noGrp="1"/>
          </p:cNvSpPr>
          <p:nvPr>
            <p:ph type="title"/>
          </p:nvPr>
        </p:nvSpPr>
        <p:spPr>
          <a:xfrm>
            <a:off x="1928794" y="228600"/>
            <a:ext cx="6377006" cy="2486020"/>
          </a:xfrm>
        </p:spPr>
        <p:txBody>
          <a:bodyPr>
            <a:normAutofit fontScale="90000"/>
          </a:bodyPr>
          <a:lstStyle/>
          <a:p>
            <a:r>
              <a:rPr lang="ru-RU" dirty="0" smtClean="0"/>
              <a:t>Цель: повторение основных понятий, законов и формул </a:t>
            </a:r>
            <a:br>
              <a:rPr lang="ru-RU" dirty="0" smtClean="0"/>
            </a:br>
            <a:r>
              <a:rPr lang="ru-RU" i="1" dirty="0" smtClean="0"/>
              <a:t>ФИЗИКИ И МЕТОДОВ НАУЧНОГО ПОЗНАНИЯ 	</a:t>
            </a:r>
            <a:br>
              <a:rPr lang="ru-RU" i="1" dirty="0" smtClean="0"/>
            </a:br>
            <a:r>
              <a:rPr lang="ru-RU" dirty="0" smtClean="0"/>
              <a:t> в соответствии с кодификатором ЕГЭ.</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071934" cy="2571744"/>
          </a:xfrm>
        </p:spPr>
        <p:txBody>
          <a:bodyPr>
            <a:noAutofit/>
          </a:bodyPr>
          <a:lstStyle/>
          <a:p>
            <a:r>
              <a:rPr lang="ru-RU" sz="2000" b="1" dirty="0" smtClean="0">
                <a:solidFill>
                  <a:srgbClr val="FF0000"/>
                </a:solidFill>
              </a:rPr>
              <a:t>(ЕГЭ 2009 г., ДЕМО) А7. </a:t>
            </a:r>
            <a:r>
              <a:rPr lang="ru-RU" sz="2000" dirty="0" smtClean="0"/>
              <a:t>На фотографии показана установка для исследования равноускоренного скольжения каретки (1) массой 0,1 кг по наклонной плоскости, </a:t>
            </a:r>
            <a:r>
              <a:rPr lang="ru-RU" sz="2000" dirty="0" err="1" smtClean="0"/>
              <a:t>установ-ленной</a:t>
            </a:r>
            <a:r>
              <a:rPr lang="ru-RU" sz="2000" dirty="0" smtClean="0"/>
              <a:t> под углом 30° к горизонту. </a:t>
            </a:r>
            <a:endParaRPr lang="ru-RU" sz="2000" dirty="0">
              <a:solidFill>
                <a:srgbClr val="0070C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2" name="Прямоугольник 11"/>
          <p:cNvSpPr/>
          <p:nvPr/>
        </p:nvSpPr>
        <p:spPr>
          <a:xfrm>
            <a:off x="4857752" y="5072074"/>
            <a:ext cx="3786214" cy="1569660"/>
          </a:xfrm>
          <a:prstGeom prst="rect">
            <a:avLst/>
          </a:prstGeom>
        </p:spPr>
        <p:txBody>
          <a:bodyPr wrap="square">
            <a:spAutoFit/>
          </a:bodyPr>
          <a:lstStyle/>
          <a:p>
            <a:pPr marL="457200" indent="-457200">
              <a:buFont typeface="+mj-lt"/>
              <a:buAutoNum type="arabicPeriod"/>
            </a:pPr>
            <a:r>
              <a:rPr lang="el-GR" sz="2400" dirty="0" smtClean="0"/>
              <a:t>υ = 1,25</a:t>
            </a:r>
            <a:r>
              <a:rPr lang="en-US" sz="2400" i="1" dirty="0" smtClean="0"/>
              <a:t>t </a:t>
            </a:r>
            <a:endParaRPr lang="ru-RU" sz="2400" i="1" dirty="0" smtClean="0"/>
          </a:p>
          <a:p>
            <a:pPr marL="457200" indent="-457200">
              <a:buFont typeface="+mj-lt"/>
              <a:buAutoNum type="arabicPeriod"/>
            </a:pPr>
            <a:r>
              <a:rPr lang="el-GR" sz="2400" i="1" dirty="0" smtClean="0"/>
              <a:t>υ = 0,5</a:t>
            </a:r>
            <a:r>
              <a:rPr lang="en-US" sz="2400" i="1" dirty="0" smtClean="0"/>
              <a:t>t </a:t>
            </a:r>
            <a:endParaRPr lang="ru-RU" sz="2400" i="1" dirty="0" smtClean="0"/>
          </a:p>
          <a:p>
            <a:pPr marL="457200" indent="-457200">
              <a:buFont typeface="+mj-lt"/>
              <a:buAutoNum type="arabicPeriod"/>
            </a:pPr>
            <a:r>
              <a:rPr lang="el-GR" sz="2400" i="1" dirty="0" smtClean="0"/>
              <a:t>υ = 2,5</a:t>
            </a:r>
            <a:r>
              <a:rPr lang="en-US" sz="2400" i="1" dirty="0" smtClean="0"/>
              <a:t>t </a:t>
            </a:r>
            <a:endParaRPr lang="ru-RU" sz="2400" i="1" dirty="0" smtClean="0"/>
          </a:p>
          <a:p>
            <a:pPr marL="457200" indent="-457200">
              <a:buFont typeface="+mj-lt"/>
              <a:buAutoNum type="arabicPeriod"/>
            </a:pPr>
            <a:r>
              <a:rPr lang="el-GR" sz="2400" i="1" dirty="0" smtClean="0"/>
              <a:t>υ = 1,9</a:t>
            </a:r>
            <a:r>
              <a:rPr lang="en-US" sz="2400" i="1" dirty="0" smtClean="0"/>
              <a:t>t </a:t>
            </a:r>
          </a:p>
        </p:txBody>
      </p:sp>
      <p:pic>
        <p:nvPicPr>
          <p:cNvPr id="32770" name="Picture 2"/>
          <p:cNvPicPr>
            <a:picLocks noChangeAspect="1" noChangeArrowheads="1"/>
          </p:cNvPicPr>
          <p:nvPr/>
        </p:nvPicPr>
        <p:blipFill>
          <a:blip r:embed="rId2"/>
          <a:srcRect/>
          <a:stretch>
            <a:fillRect/>
          </a:stretch>
        </p:blipFill>
        <p:spPr bwMode="auto">
          <a:xfrm>
            <a:off x="4071934" y="1"/>
            <a:ext cx="5072066" cy="3924018"/>
          </a:xfrm>
          <a:prstGeom prst="rect">
            <a:avLst/>
          </a:prstGeom>
          <a:noFill/>
          <a:ln w="9525">
            <a:noFill/>
            <a:miter lim="800000"/>
            <a:headEnd/>
            <a:tailEnd/>
          </a:ln>
          <a:effectLst/>
        </p:spPr>
      </p:pic>
      <p:sp>
        <p:nvSpPr>
          <p:cNvPr id="13" name="Заголовок 1"/>
          <p:cNvSpPr txBox="1">
            <a:spLocks/>
          </p:cNvSpPr>
          <p:nvPr/>
        </p:nvSpPr>
        <p:spPr>
          <a:xfrm>
            <a:off x="0" y="3929066"/>
            <a:ext cx="9144000" cy="1357322"/>
          </a:xfrm>
          <a:prstGeom prst="rect">
            <a:avLst/>
          </a:prstGeom>
        </p:spPr>
        <p:txBody>
          <a:bodyPr vert="horz" anchor="ctr">
            <a:noAutofit/>
          </a:bodyPr>
          <a:lstStyle/>
          <a:p>
            <a:pPr lvl="0">
              <a:spcBef>
                <a:spcPct val="0"/>
              </a:spcBef>
            </a:pPr>
            <a:r>
              <a:rPr lang="ru-RU" sz="2000" dirty="0" smtClean="0"/>
              <a:t>В момент начала движения верхний датчик (А) включает секундомер (2), а при прохождении каретки мимо нижнего датчика (В) секундомер </a:t>
            </a:r>
            <a:r>
              <a:rPr lang="ru-RU" sz="2000" dirty="0" err="1" smtClean="0"/>
              <a:t>вы-ключается</a:t>
            </a:r>
            <a:r>
              <a:rPr lang="ru-RU" sz="2000" dirty="0" smtClean="0"/>
              <a:t>. Числа на линейке обозначают длину в сантиметрах. Какое </a:t>
            </a:r>
            <a:r>
              <a:rPr lang="ru-RU" sz="2000" dirty="0" err="1" smtClean="0"/>
              <a:t>вы-ражение</a:t>
            </a:r>
            <a:r>
              <a:rPr lang="ru-RU" sz="2000" dirty="0" smtClean="0"/>
              <a:t> описывает зависимость скорости каретки от времени? (Все </a:t>
            </a:r>
            <a:r>
              <a:rPr lang="ru-RU" sz="2000" dirty="0" err="1" smtClean="0"/>
              <a:t>вели-чины</a:t>
            </a:r>
            <a:r>
              <a:rPr lang="ru-RU" sz="2000" dirty="0" smtClean="0"/>
              <a:t> указаны в единицах СИ.)</a:t>
            </a:r>
            <a:endParaRPr kumimoji="0" lang="ru-RU" sz="2000" b="0" i="0" u="none" strike="noStrike" kern="1200" cap="all" spc="0" normalizeH="0" baseline="0" noProof="0" dirty="0">
              <a:ln>
                <a:noFill/>
              </a:ln>
              <a:solidFill>
                <a:srgbClr val="0070C0"/>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572528" cy="2500330"/>
          </a:xfrm>
        </p:spPr>
        <p:txBody>
          <a:bodyPr>
            <a:noAutofit/>
          </a:bodyPr>
          <a:lstStyle/>
          <a:p>
            <a:r>
              <a:rPr lang="ru-RU" sz="2000" b="1" dirty="0" smtClean="0">
                <a:solidFill>
                  <a:srgbClr val="FF0000"/>
                </a:solidFill>
              </a:rPr>
              <a:t>(ЕГЭ 2009 г., ДЕМО) А24. </a:t>
            </a:r>
            <a:r>
              <a:rPr lang="ru-RU" sz="2800" dirty="0" smtClean="0"/>
              <a:t>Проводники изготовлены из одного и того же материала. Какую пару проводников нужно выбрать, чтобы на опыте обнаружить зависимость сопротивления проволоки от ее диаметра? </a:t>
            </a:r>
            <a:endParaRPr lang="ru-RU" sz="2800" dirty="0">
              <a:solidFill>
                <a:srgbClr val="0070C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33794" name="Picture 2"/>
          <p:cNvPicPr>
            <a:picLocks noChangeAspect="1" noChangeArrowheads="1"/>
          </p:cNvPicPr>
          <p:nvPr/>
        </p:nvPicPr>
        <p:blipFill>
          <a:blip r:embed="rId2"/>
          <a:srcRect/>
          <a:stretch>
            <a:fillRect/>
          </a:stretch>
        </p:blipFill>
        <p:spPr bwMode="auto">
          <a:xfrm>
            <a:off x="0" y="3643314"/>
            <a:ext cx="9067800" cy="1190625"/>
          </a:xfrm>
          <a:prstGeom prst="rect">
            <a:avLst/>
          </a:prstGeom>
          <a:noFill/>
          <a:ln w="9525">
            <a:noFill/>
            <a:miter lim="800000"/>
            <a:headEnd/>
            <a:tailEnd/>
          </a:ln>
          <a:effectLst/>
        </p:spPr>
      </p:pic>
      <p:pic>
        <p:nvPicPr>
          <p:cNvPr id="33795" name="Picture 3"/>
          <p:cNvPicPr>
            <a:picLocks noChangeAspect="1" noChangeArrowheads="1"/>
          </p:cNvPicPr>
          <p:nvPr/>
        </p:nvPicPr>
        <p:blipFill>
          <a:blip r:embed="rId3"/>
          <a:srcRect/>
          <a:stretch>
            <a:fillRect/>
          </a:stretch>
        </p:blipFill>
        <p:spPr bwMode="auto">
          <a:xfrm>
            <a:off x="4643438" y="3643314"/>
            <a:ext cx="2214578" cy="113985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379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572528" cy="2071702"/>
          </a:xfrm>
        </p:spPr>
        <p:txBody>
          <a:bodyPr>
            <a:noAutofit/>
          </a:bodyPr>
          <a:lstStyle/>
          <a:p>
            <a:r>
              <a:rPr lang="ru-RU" sz="2000" b="1" dirty="0" smtClean="0">
                <a:solidFill>
                  <a:srgbClr val="FF0000"/>
                </a:solidFill>
              </a:rPr>
              <a:t>(ЕГЭ 2009 г., ДЕМО) А25. </a:t>
            </a:r>
            <a:r>
              <a:rPr lang="ru-RU" sz="2800" dirty="0" smtClean="0"/>
              <a:t>Исследовалась зависимость напряжения на обкладках воздушного конденсатора от заряда этого конденсатора. Результаты измерений представлены в таблице. </a:t>
            </a:r>
            <a:endParaRPr lang="ru-RU" sz="2800" dirty="0">
              <a:solidFill>
                <a:srgbClr val="0070C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3" name="Picture 2"/>
          <p:cNvPicPr>
            <a:picLocks noChangeAspect="1" noChangeArrowheads="1"/>
          </p:cNvPicPr>
          <p:nvPr/>
        </p:nvPicPr>
        <p:blipFill>
          <a:blip r:embed="rId2"/>
          <a:srcRect/>
          <a:stretch>
            <a:fillRect/>
          </a:stretch>
        </p:blipFill>
        <p:spPr bwMode="auto">
          <a:xfrm>
            <a:off x="1214414" y="2643182"/>
            <a:ext cx="6743700" cy="647700"/>
          </a:xfrm>
          <a:prstGeom prst="rect">
            <a:avLst/>
          </a:prstGeom>
          <a:noFill/>
          <a:ln w="9525">
            <a:noFill/>
            <a:miter lim="800000"/>
            <a:headEnd/>
            <a:tailEnd/>
          </a:ln>
          <a:effectLst/>
        </p:spPr>
      </p:pic>
      <p:sp>
        <p:nvSpPr>
          <p:cNvPr id="10" name="Заголовок 1"/>
          <p:cNvSpPr txBox="1">
            <a:spLocks/>
          </p:cNvSpPr>
          <p:nvPr/>
        </p:nvSpPr>
        <p:spPr>
          <a:xfrm>
            <a:off x="357158" y="3500438"/>
            <a:ext cx="8572528" cy="1285884"/>
          </a:xfrm>
          <a:prstGeom prst="rect">
            <a:avLst/>
          </a:prstGeom>
        </p:spPr>
        <p:txBody>
          <a:bodyPr vert="horz" anchor="ctr">
            <a:noAutofit/>
          </a:bodyPr>
          <a:lstStyle/>
          <a:p>
            <a:pPr lvl="0">
              <a:spcBef>
                <a:spcPct val="0"/>
              </a:spcBef>
            </a:pPr>
            <a:r>
              <a:rPr lang="ru-RU" sz="2800" cap="all" dirty="0" smtClean="0">
                <a:solidFill>
                  <a:schemeClr val="tx2"/>
                </a:solidFill>
                <a:effectLst>
                  <a:reflection blurRad="12700" stA="48000" endA="300" endPos="55000" dir="5400000" sy="-90000" algn="bl" rotWithShape="0"/>
                </a:effectLst>
                <a:latin typeface="+mj-lt"/>
                <a:ea typeface="+mj-ea"/>
                <a:cs typeface="+mj-cs"/>
              </a:rPr>
              <a:t>Погрешности измерений величин </a:t>
            </a:r>
            <a:r>
              <a:rPr lang="ru-RU" sz="2800" i="1" cap="all" dirty="0" err="1" smtClean="0">
                <a:solidFill>
                  <a:schemeClr val="tx2"/>
                </a:solidFill>
                <a:effectLst>
                  <a:reflection blurRad="12700" stA="48000" endA="300" endPos="55000" dir="5400000" sy="-90000" algn="bl" rotWithShape="0"/>
                </a:effectLst>
                <a:latin typeface="+mj-lt"/>
                <a:ea typeface="+mj-ea"/>
                <a:cs typeface="+mj-cs"/>
              </a:rPr>
              <a:t>q</a:t>
            </a:r>
            <a:r>
              <a:rPr lang="ru-RU" sz="2800" cap="all" dirty="0" smtClean="0">
                <a:solidFill>
                  <a:schemeClr val="tx2"/>
                </a:solidFill>
                <a:effectLst>
                  <a:reflection blurRad="12700" stA="48000" endA="300" endPos="55000" dir="5400000" sy="-90000" algn="bl" rotWithShape="0"/>
                </a:effectLst>
                <a:latin typeface="+mj-lt"/>
                <a:ea typeface="+mj-ea"/>
                <a:cs typeface="+mj-cs"/>
              </a:rPr>
              <a:t> и </a:t>
            </a:r>
            <a:r>
              <a:rPr lang="ru-RU" sz="2800" i="1" cap="all" dirty="0" smtClean="0">
                <a:solidFill>
                  <a:schemeClr val="tx2"/>
                </a:solidFill>
                <a:effectLst>
                  <a:reflection blurRad="12700" stA="48000" endA="300" endPos="55000" dir="5400000" sy="-90000" algn="bl" rotWithShape="0"/>
                </a:effectLst>
                <a:latin typeface="+mj-lt"/>
                <a:ea typeface="+mj-ea"/>
                <a:cs typeface="+mj-cs"/>
              </a:rPr>
              <a:t>U</a:t>
            </a:r>
            <a:r>
              <a:rPr lang="ru-RU" sz="2800" cap="all" dirty="0" smtClean="0">
                <a:solidFill>
                  <a:schemeClr val="tx2"/>
                </a:solidFill>
                <a:effectLst>
                  <a:reflection blurRad="12700" stA="48000" endA="300" endPos="55000" dir="5400000" sy="-90000" algn="bl" rotWithShape="0"/>
                </a:effectLst>
                <a:latin typeface="+mj-lt"/>
                <a:ea typeface="+mj-ea"/>
                <a:cs typeface="+mj-cs"/>
              </a:rPr>
              <a:t> равнялись соответственно 0,05 мкКл и 0,25 кВ. Емкость конденсатора примерно равна </a:t>
            </a:r>
            <a:endParaRPr lang="ru-RU" sz="2800" cap="all" dirty="0">
              <a:solidFill>
                <a:schemeClr val="tx2"/>
              </a:solidFill>
              <a:effectLst>
                <a:reflection blurRad="12700" stA="48000" endA="300" endPos="55000" dir="5400000" sy="-90000" algn="bl" rotWithShape="0"/>
              </a:effectLst>
              <a:latin typeface="+mj-lt"/>
              <a:ea typeface="+mj-ea"/>
              <a:cs typeface="+mj-cs"/>
            </a:endParaRPr>
          </a:p>
        </p:txBody>
      </p:sp>
      <p:sp>
        <p:nvSpPr>
          <p:cNvPr id="11" name="Прямоугольник 10"/>
          <p:cNvSpPr/>
          <p:nvPr/>
        </p:nvSpPr>
        <p:spPr>
          <a:xfrm>
            <a:off x="3071802" y="4857760"/>
            <a:ext cx="3000396" cy="1569660"/>
          </a:xfrm>
          <a:prstGeom prst="rect">
            <a:avLst/>
          </a:prstGeom>
        </p:spPr>
        <p:txBody>
          <a:bodyPr wrap="square">
            <a:spAutoFit/>
          </a:bodyPr>
          <a:lstStyle/>
          <a:p>
            <a:pPr marL="457200" indent="-457200">
              <a:buFont typeface="+mj-lt"/>
              <a:buAutoNum type="arabicPeriod"/>
            </a:pPr>
            <a:r>
              <a:rPr lang="ru-RU" sz="2400" dirty="0" smtClean="0"/>
              <a:t>250 пФ </a:t>
            </a:r>
          </a:p>
          <a:p>
            <a:pPr marL="457200" indent="-457200">
              <a:buFont typeface="+mj-lt"/>
              <a:buAutoNum type="arabicPeriod"/>
            </a:pPr>
            <a:r>
              <a:rPr lang="ru-RU" sz="2400" dirty="0" smtClean="0"/>
              <a:t>10 нФ </a:t>
            </a:r>
          </a:p>
          <a:p>
            <a:pPr marL="457200" indent="-457200">
              <a:buFont typeface="+mj-lt"/>
              <a:buAutoNum type="arabicPeriod"/>
            </a:pPr>
            <a:r>
              <a:rPr lang="ru-RU" sz="2400" dirty="0" smtClean="0"/>
              <a:t>100 пФ </a:t>
            </a:r>
          </a:p>
          <a:p>
            <a:pPr marL="457200" indent="-457200">
              <a:buFont typeface="+mj-lt"/>
              <a:buAutoNum type="arabicPeriod"/>
            </a:pPr>
            <a:r>
              <a:rPr lang="ru-RU" sz="2400" dirty="0" smtClean="0"/>
              <a:t>750 мкФ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1">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143932" cy="3286148"/>
          </a:xfrm>
        </p:spPr>
        <p:txBody>
          <a:bodyPr>
            <a:noAutofit/>
          </a:bodyPr>
          <a:lstStyle/>
          <a:p>
            <a:r>
              <a:rPr lang="ru-RU" sz="2400" b="1" dirty="0" smtClean="0">
                <a:solidFill>
                  <a:srgbClr val="FF0000"/>
                </a:solidFill>
              </a:rPr>
              <a:t>(ЕГЭ 2010 г., ДЕМО) А24. </a:t>
            </a:r>
            <a:br>
              <a:rPr lang="ru-RU" sz="2400" b="1" dirty="0" smtClean="0">
                <a:solidFill>
                  <a:srgbClr val="FF0000"/>
                </a:solidFill>
              </a:rPr>
            </a:br>
            <a:r>
              <a:rPr lang="ru-RU" sz="2400" dirty="0" smtClean="0"/>
              <a:t> Пучок белого света, пройдя через призму, разлагается в спектр. Была выдвинута гипотеза, что ширина спектра, получаемого на стоящем за призмой экране, зависит от угла падения пучка на грань призмы. Необходимо экспериментально проверить эту гипотезу. Какие два опыта из тех, схемы которых представлены ниже, нужно провести для такого исследования? </a:t>
            </a:r>
            <a:endParaRPr lang="ru-RU" sz="2400" dirty="0">
              <a:solidFill>
                <a:srgbClr val="FFFF0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3" name="Прямоугольник 12"/>
          <p:cNvSpPr/>
          <p:nvPr/>
        </p:nvSpPr>
        <p:spPr>
          <a:xfrm>
            <a:off x="6786578" y="5143512"/>
            <a:ext cx="2143140" cy="1569660"/>
          </a:xfrm>
          <a:prstGeom prst="rect">
            <a:avLst/>
          </a:prstGeom>
        </p:spPr>
        <p:txBody>
          <a:bodyPr wrap="square">
            <a:spAutoFit/>
          </a:bodyPr>
          <a:lstStyle/>
          <a:p>
            <a:pPr marL="457200" indent="-457200">
              <a:buFont typeface="+mj-lt"/>
              <a:buAutoNum type="arabicPeriod"/>
            </a:pPr>
            <a:r>
              <a:rPr lang="ru-RU" sz="2400" dirty="0" smtClean="0"/>
              <a:t>Б и Г </a:t>
            </a:r>
          </a:p>
          <a:p>
            <a:pPr marL="457200" indent="-457200">
              <a:buFont typeface="+mj-lt"/>
              <a:buAutoNum type="arabicPeriod"/>
            </a:pPr>
            <a:r>
              <a:rPr lang="ru-RU" sz="2400" dirty="0" smtClean="0"/>
              <a:t>Б и В </a:t>
            </a:r>
          </a:p>
          <a:p>
            <a:pPr marL="457200" indent="-457200">
              <a:buFont typeface="+mj-lt"/>
              <a:buAutoNum type="arabicPeriod"/>
            </a:pPr>
            <a:r>
              <a:rPr lang="ru-RU" sz="2400" dirty="0" smtClean="0"/>
              <a:t>А и Б </a:t>
            </a:r>
          </a:p>
          <a:p>
            <a:pPr marL="457200" indent="-457200">
              <a:buFont typeface="+mj-lt"/>
              <a:buAutoNum type="arabicPeriod"/>
            </a:pPr>
            <a:r>
              <a:rPr lang="ru-RU" sz="2400" dirty="0" smtClean="0"/>
              <a:t>В и Г</a:t>
            </a:r>
          </a:p>
        </p:txBody>
      </p:sp>
      <p:pic>
        <p:nvPicPr>
          <p:cNvPr id="35842" name="Picture 2"/>
          <p:cNvPicPr>
            <a:picLocks noChangeAspect="1" noChangeArrowheads="1"/>
          </p:cNvPicPr>
          <p:nvPr/>
        </p:nvPicPr>
        <p:blipFill>
          <a:blip r:embed="rId2"/>
          <a:srcRect/>
          <a:stretch>
            <a:fillRect/>
          </a:stretch>
        </p:blipFill>
        <p:spPr bwMode="auto">
          <a:xfrm>
            <a:off x="928662" y="3571876"/>
            <a:ext cx="7324725" cy="15430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143932" cy="3286148"/>
          </a:xfrm>
        </p:spPr>
        <p:txBody>
          <a:bodyPr>
            <a:noAutofit/>
          </a:bodyPr>
          <a:lstStyle/>
          <a:p>
            <a:r>
              <a:rPr lang="ru-RU" sz="2400" b="1" dirty="0" smtClean="0">
                <a:solidFill>
                  <a:srgbClr val="FF0000"/>
                </a:solidFill>
              </a:rPr>
              <a:t>(ЕГЭ 2010 г., ДЕМО) А25. </a:t>
            </a:r>
            <a:br>
              <a:rPr lang="ru-RU" sz="2400" b="1" dirty="0" smtClean="0">
                <a:solidFill>
                  <a:srgbClr val="FF0000"/>
                </a:solidFill>
              </a:rPr>
            </a:br>
            <a:r>
              <a:rPr lang="ru-RU" sz="2400" dirty="0" smtClean="0"/>
              <a:t> На рисунке показаны результаты измерения давления постоянной массы разреженного газа при повышении его температуры. Погрешность измерения температуры Δ</a:t>
            </a:r>
            <a:r>
              <a:rPr lang="ru-RU" sz="2400" i="1" dirty="0" smtClean="0"/>
              <a:t>T = ± 10 К, </a:t>
            </a:r>
            <a:r>
              <a:rPr lang="ru-RU" sz="2400" dirty="0" smtClean="0"/>
              <a:t>давления</a:t>
            </a:r>
            <a:r>
              <a:rPr lang="ru-RU" sz="2400" i="1" dirty="0" smtClean="0"/>
              <a:t> </a:t>
            </a:r>
            <a:r>
              <a:rPr lang="ru-RU" sz="2400" i="1" dirty="0" err="1" smtClean="0"/>
              <a:t>Δp </a:t>
            </a:r>
            <a:r>
              <a:rPr lang="ru-RU" sz="2400" i="1" dirty="0" smtClean="0"/>
              <a:t>= ± 2·10</a:t>
            </a:r>
            <a:r>
              <a:rPr lang="ru-RU" sz="2400" i="1" baseline="30000" dirty="0" smtClean="0"/>
              <a:t>4 </a:t>
            </a:r>
            <a:r>
              <a:rPr lang="ru-RU" sz="2400" i="1" dirty="0" smtClean="0"/>
              <a:t>Па. </a:t>
            </a:r>
            <a:r>
              <a:rPr lang="ru-RU" sz="2400" dirty="0" smtClean="0"/>
              <a:t>Газ занимает сосуд объемом </a:t>
            </a:r>
            <a:r>
              <a:rPr lang="ru-RU" sz="2400" i="1" dirty="0" smtClean="0"/>
              <a:t>5 л. </a:t>
            </a:r>
            <a:r>
              <a:rPr lang="ru-RU" sz="2400" dirty="0" smtClean="0"/>
              <a:t>Чему примерно равно число молей газа? </a:t>
            </a:r>
            <a:endParaRPr lang="ru-RU" sz="2400" dirty="0">
              <a:solidFill>
                <a:srgbClr val="FFFF0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3" name="Прямоугольник 12"/>
          <p:cNvSpPr/>
          <p:nvPr/>
        </p:nvSpPr>
        <p:spPr>
          <a:xfrm>
            <a:off x="1357290" y="4071942"/>
            <a:ext cx="2143140" cy="1569660"/>
          </a:xfrm>
          <a:prstGeom prst="rect">
            <a:avLst/>
          </a:prstGeom>
        </p:spPr>
        <p:txBody>
          <a:bodyPr wrap="square">
            <a:spAutoFit/>
          </a:bodyPr>
          <a:lstStyle/>
          <a:p>
            <a:pPr marL="457200" indent="-457200">
              <a:buFont typeface="+mj-lt"/>
              <a:buAutoNum type="arabicPeriod"/>
            </a:pPr>
            <a:r>
              <a:rPr lang="ru-RU" sz="2400" dirty="0" smtClean="0"/>
              <a:t>0,2 </a:t>
            </a:r>
          </a:p>
          <a:p>
            <a:pPr marL="457200" indent="-457200">
              <a:buFont typeface="+mj-lt"/>
              <a:buAutoNum type="arabicPeriod"/>
            </a:pPr>
            <a:r>
              <a:rPr lang="ru-RU" sz="2400" dirty="0" smtClean="0"/>
              <a:t>0,4</a:t>
            </a:r>
          </a:p>
          <a:p>
            <a:pPr marL="457200" indent="-457200">
              <a:buFont typeface="+mj-lt"/>
              <a:buAutoNum type="arabicPeriod"/>
            </a:pPr>
            <a:r>
              <a:rPr lang="ru-RU" sz="2400" dirty="0" smtClean="0"/>
              <a:t>1,0 </a:t>
            </a:r>
          </a:p>
          <a:p>
            <a:pPr marL="457200" indent="-457200">
              <a:buFont typeface="+mj-lt"/>
              <a:buAutoNum type="arabicPeriod"/>
            </a:pPr>
            <a:r>
              <a:rPr lang="ru-RU" sz="2400" dirty="0" smtClean="0"/>
              <a:t>2,0</a:t>
            </a:r>
          </a:p>
        </p:txBody>
      </p:sp>
      <p:pic>
        <p:nvPicPr>
          <p:cNvPr id="36866" name="Picture 2"/>
          <p:cNvPicPr>
            <a:picLocks noChangeAspect="1" noChangeArrowheads="1"/>
          </p:cNvPicPr>
          <p:nvPr/>
        </p:nvPicPr>
        <p:blipFill>
          <a:blip r:embed="rId2"/>
          <a:srcRect/>
          <a:stretch>
            <a:fillRect/>
          </a:stretch>
        </p:blipFill>
        <p:spPr bwMode="auto">
          <a:xfrm>
            <a:off x="4286248" y="3269116"/>
            <a:ext cx="4614871" cy="33221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85728"/>
            <a:ext cx="8858312" cy="2786082"/>
          </a:xfrm>
        </p:spPr>
        <p:txBody>
          <a:bodyPr>
            <a:noAutofit/>
          </a:bodyPr>
          <a:lstStyle/>
          <a:p>
            <a:r>
              <a:rPr lang="ru-RU" sz="2400" b="1" dirty="0" smtClean="0">
                <a:solidFill>
                  <a:srgbClr val="FF0000"/>
                </a:solidFill>
              </a:rPr>
              <a:t>(ЕГЭ 2010 г., ДЕМО) В2. </a:t>
            </a:r>
            <a:br>
              <a:rPr lang="ru-RU" sz="2400" b="1" dirty="0" smtClean="0">
                <a:solidFill>
                  <a:srgbClr val="FF0000"/>
                </a:solidFill>
              </a:rPr>
            </a:br>
            <a:r>
              <a:rPr lang="ru-RU" sz="2400" dirty="0" smtClean="0"/>
              <a:t> Установите соответствие между физическими явлениями и приборами, в которых используются или наблюдаются эти явления. </a:t>
            </a:r>
            <a:br>
              <a:rPr lang="ru-RU" sz="2400" dirty="0" smtClean="0"/>
            </a:br>
            <a:r>
              <a:rPr lang="ru-RU" sz="2400" dirty="0" smtClean="0"/>
              <a:t>ФИЗИЧЕСКИЕ ЯВЛЕНИЯ 	ПРИБОР 	</a:t>
            </a:r>
            <a:br>
              <a:rPr lang="ru-RU" sz="2400" dirty="0" smtClean="0"/>
            </a:br>
            <a:endParaRPr lang="ru-RU" sz="2400" dirty="0">
              <a:solidFill>
                <a:srgbClr val="FFFF00"/>
              </a:solidFill>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7047"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87050" name="Rectangle 10"/>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graphicFrame>
        <p:nvGraphicFramePr>
          <p:cNvPr id="13" name="Таблица 12"/>
          <p:cNvGraphicFramePr>
            <a:graphicFrameLocks noGrp="1"/>
          </p:cNvGraphicFramePr>
          <p:nvPr/>
        </p:nvGraphicFramePr>
        <p:xfrm>
          <a:off x="571472" y="2571744"/>
          <a:ext cx="8001056" cy="1854200"/>
        </p:xfrm>
        <a:graphic>
          <a:graphicData uri="http://schemas.openxmlformats.org/drawingml/2006/table">
            <a:tbl>
              <a:tblPr firstRow="1" bandRow="1">
                <a:tableStyleId>{5C22544A-7EE6-4342-B048-85BDC9FD1C3A}</a:tableStyleId>
              </a:tblPr>
              <a:tblGrid>
                <a:gridCol w="4000528"/>
                <a:gridCol w="4000528"/>
              </a:tblGrid>
              <a:tr h="370840">
                <a:tc>
                  <a:txBody>
                    <a:bodyPr/>
                    <a:lstStyle/>
                    <a:p>
                      <a:pPr algn="ctr"/>
                      <a:r>
                        <a:rPr kumimoji="0" lang="ru-RU" sz="1800" b="1" kern="1200" baseline="0" dirty="0" smtClean="0">
                          <a:solidFill>
                            <a:schemeClr val="lt1"/>
                          </a:solidFill>
                          <a:latin typeface="+mn-lt"/>
                          <a:ea typeface="+mn-ea"/>
                          <a:cs typeface="+mn-cs"/>
                        </a:rPr>
                        <a:t>ФИЗИЧЕСКИЕ ЯВЛЕНИЯ </a:t>
                      </a:r>
                    </a:p>
                  </a:txBody>
                  <a:tcPr/>
                </a:tc>
                <a:tc>
                  <a:txBody>
                    <a:bodyPr/>
                    <a:lstStyle/>
                    <a:p>
                      <a:pPr algn="ctr"/>
                      <a:r>
                        <a:rPr kumimoji="0" lang="ru-RU" sz="1800" b="1" kern="1200" baseline="0" dirty="0" smtClean="0">
                          <a:solidFill>
                            <a:schemeClr val="lt1"/>
                          </a:solidFill>
                          <a:latin typeface="+mn-lt"/>
                          <a:ea typeface="+mn-ea"/>
                          <a:cs typeface="+mn-cs"/>
                        </a:rPr>
                        <a:t>ПРИБОР</a:t>
                      </a:r>
                    </a:p>
                  </a:txBody>
                  <a:tcPr/>
                </a:tc>
              </a:tr>
              <a:tr h="370840">
                <a:tc>
                  <a:txBody>
                    <a:bodyPr/>
                    <a:lstStyle/>
                    <a:p>
                      <a:r>
                        <a:rPr kumimoji="0" lang="ru-RU" sz="1800" kern="1200" baseline="0" dirty="0" smtClean="0">
                          <a:solidFill>
                            <a:schemeClr val="dk1"/>
                          </a:solidFill>
                          <a:latin typeface="+mn-lt"/>
                          <a:ea typeface="+mn-ea"/>
                          <a:cs typeface="+mn-cs"/>
                        </a:rPr>
                        <a:t>А) Ионизация газа 	</a:t>
                      </a:r>
                    </a:p>
                  </a:txBody>
                  <a:tcPr/>
                </a:tc>
                <a:tc>
                  <a:txBody>
                    <a:bodyPr/>
                    <a:lstStyle/>
                    <a:p>
                      <a:r>
                        <a:rPr kumimoji="0" lang="ru-RU" sz="1800" kern="1200" baseline="0" dirty="0" smtClean="0">
                          <a:solidFill>
                            <a:schemeClr val="dk1"/>
                          </a:solidFill>
                          <a:latin typeface="+mn-lt"/>
                          <a:ea typeface="+mn-ea"/>
                          <a:cs typeface="+mn-cs"/>
                        </a:rPr>
                        <a:t>1) Дифракционная решетка 	</a:t>
                      </a:r>
                    </a:p>
                  </a:txBody>
                  <a:tcPr/>
                </a:tc>
              </a:tr>
              <a:tr h="370840">
                <a:tc>
                  <a:txBody>
                    <a:bodyPr/>
                    <a:lstStyle/>
                    <a:p>
                      <a:r>
                        <a:rPr kumimoji="0" lang="ru-RU" sz="1800" kern="1200" baseline="0" dirty="0" smtClean="0">
                          <a:solidFill>
                            <a:schemeClr val="dk1"/>
                          </a:solidFill>
                          <a:latin typeface="+mn-lt"/>
                          <a:ea typeface="+mn-ea"/>
                          <a:cs typeface="+mn-cs"/>
                        </a:rPr>
                        <a:t>Б)  Линейчатый спектр </a:t>
                      </a:r>
                      <a:endParaRPr lang="ru-RU" dirty="0"/>
                    </a:p>
                  </a:txBody>
                  <a:tcPr/>
                </a:tc>
                <a:tc>
                  <a:txBody>
                    <a:bodyPr/>
                    <a:lstStyle/>
                    <a:p>
                      <a:r>
                        <a:rPr kumimoji="0" lang="ru-RU" sz="1800" kern="1200" baseline="0" dirty="0" smtClean="0">
                          <a:solidFill>
                            <a:schemeClr val="dk1"/>
                          </a:solidFill>
                          <a:latin typeface="+mn-lt"/>
                          <a:ea typeface="+mn-ea"/>
                          <a:cs typeface="+mn-cs"/>
                        </a:rPr>
                        <a:t>2) Просветленный объектив</a:t>
                      </a:r>
                      <a:endParaRPr lang="ru-RU" dirty="0"/>
                    </a:p>
                  </a:txBody>
                  <a:tcPr/>
                </a:tc>
              </a:tr>
              <a:tr h="370840">
                <a:tc>
                  <a:txBody>
                    <a:bodyPr/>
                    <a:lstStyle/>
                    <a:p>
                      <a:endParaRPr lang="ru-RU"/>
                    </a:p>
                  </a:txBody>
                  <a:tcPr/>
                </a:tc>
                <a:tc>
                  <a:txBody>
                    <a:bodyPr/>
                    <a:lstStyle/>
                    <a:p>
                      <a:r>
                        <a:rPr kumimoji="0" lang="ru-RU" sz="1800" kern="1200" baseline="0" dirty="0" smtClean="0">
                          <a:solidFill>
                            <a:schemeClr val="dk1"/>
                          </a:solidFill>
                          <a:latin typeface="+mn-lt"/>
                          <a:ea typeface="+mn-ea"/>
                          <a:cs typeface="+mn-cs"/>
                        </a:rPr>
                        <a:t>3) Счетчик Гейгера </a:t>
                      </a:r>
                      <a:endParaRPr lang="ru-RU" dirty="0"/>
                    </a:p>
                  </a:txBody>
                  <a:tcPr/>
                </a:tc>
              </a:tr>
              <a:tr h="370840">
                <a:tc>
                  <a:txBody>
                    <a:bodyPr/>
                    <a:lstStyle/>
                    <a:p>
                      <a:endParaRPr lang="ru-RU"/>
                    </a:p>
                  </a:txBody>
                  <a:tcPr/>
                </a:tc>
                <a:tc>
                  <a:txBody>
                    <a:bodyPr/>
                    <a:lstStyle/>
                    <a:p>
                      <a:r>
                        <a:rPr kumimoji="0" lang="ru-RU" sz="1800" kern="1200" baseline="0" dirty="0" smtClean="0">
                          <a:solidFill>
                            <a:schemeClr val="dk1"/>
                          </a:solidFill>
                          <a:latin typeface="+mn-lt"/>
                          <a:ea typeface="+mn-ea"/>
                          <a:cs typeface="+mn-cs"/>
                        </a:rPr>
                        <a:t>4) Призменный спектроскоп </a:t>
                      </a:r>
                      <a:endParaRPr lang="ru-RU" dirty="0"/>
                    </a:p>
                  </a:txBody>
                  <a:tcPr/>
                </a:tc>
              </a:tr>
            </a:tbl>
          </a:graphicData>
        </a:graphic>
      </p:graphicFrame>
      <p:graphicFrame>
        <p:nvGraphicFramePr>
          <p:cNvPr id="14" name="Таблица 13"/>
          <p:cNvGraphicFramePr>
            <a:graphicFrameLocks noGrp="1"/>
          </p:cNvGraphicFramePr>
          <p:nvPr/>
        </p:nvGraphicFramePr>
        <p:xfrm>
          <a:off x="3000364" y="5000636"/>
          <a:ext cx="3214710" cy="928694"/>
        </p:xfrm>
        <a:graphic>
          <a:graphicData uri="http://schemas.openxmlformats.org/drawingml/2006/table">
            <a:tbl>
              <a:tblPr firstRow="1" bandRow="1">
                <a:tableStyleId>{5C22544A-7EE6-4342-B048-85BDC9FD1C3A}</a:tableStyleId>
              </a:tblPr>
              <a:tblGrid>
                <a:gridCol w="1607355"/>
                <a:gridCol w="1607355"/>
              </a:tblGrid>
              <a:tr h="370840">
                <a:tc>
                  <a:txBody>
                    <a:bodyPr/>
                    <a:lstStyle/>
                    <a:p>
                      <a:pPr algn="ctr"/>
                      <a:r>
                        <a:rPr lang="ru-RU" dirty="0" smtClean="0"/>
                        <a:t>А</a:t>
                      </a:r>
                      <a:endParaRPr lang="ru-RU" dirty="0"/>
                    </a:p>
                  </a:txBody>
                  <a:tcPr/>
                </a:tc>
                <a:tc>
                  <a:txBody>
                    <a:bodyPr/>
                    <a:lstStyle/>
                    <a:p>
                      <a:pPr algn="ctr"/>
                      <a:r>
                        <a:rPr lang="ru-RU" dirty="0" smtClean="0"/>
                        <a:t>Б</a:t>
                      </a:r>
                      <a:endParaRPr lang="ru-RU" dirty="0"/>
                    </a:p>
                  </a:txBody>
                  <a:tcPr/>
                </a:tc>
              </a:tr>
              <a:tr h="557854">
                <a:tc>
                  <a:txBody>
                    <a:bodyPr/>
                    <a:lstStyle/>
                    <a:p>
                      <a:endParaRPr lang="ru-RU"/>
                    </a:p>
                  </a:txBody>
                  <a:tcPr/>
                </a:tc>
                <a:tc>
                  <a:txBody>
                    <a:bodyPr/>
                    <a:lstStyle/>
                    <a:p>
                      <a:endParaRPr lang="ru-RU" dirty="0"/>
                    </a:p>
                  </a:txBody>
                  <a:tcPr/>
                </a:tc>
              </a:tr>
            </a:tbl>
          </a:graphicData>
        </a:graphic>
      </p:graphicFrame>
      <p:sp>
        <p:nvSpPr>
          <p:cNvPr id="15" name="Прямоугольная выноска 14"/>
          <p:cNvSpPr/>
          <p:nvPr/>
        </p:nvSpPr>
        <p:spPr>
          <a:xfrm>
            <a:off x="3500430" y="5429264"/>
            <a:ext cx="714380" cy="500066"/>
          </a:xfrm>
          <a:prstGeom prst="wedgeRectCallout">
            <a:avLst>
              <a:gd name="adj1" fmla="val -41126"/>
              <a:gd name="adj2" fmla="val -378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3</a:t>
            </a:r>
            <a:endParaRPr lang="ru-RU" sz="2800" b="1" dirty="0"/>
          </a:p>
        </p:txBody>
      </p:sp>
      <p:sp>
        <p:nvSpPr>
          <p:cNvPr id="16" name="Прямоугольная выноска 15"/>
          <p:cNvSpPr/>
          <p:nvPr/>
        </p:nvSpPr>
        <p:spPr>
          <a:xfrm>
            <a:off x="5072066" y="5429264"/>
            <a:ext cx="714380" cy="500066"/>
          </a:xfrm>
          <a:prstGeom prst="wedgeRectCallout">
            <a:avLst>
              <a:gd name="adj1" fmla="val -41126"/>
              <a:gd name="adj2" fmla="val -378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4</a:t>
            </a:r>
            <a:endParaRPr lang="ru-RU"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Заголовок 1"/>
          <p:cNvSpPr>
            <a:spLocks noGrp="1"/>
          </p:cNvSpPr>
          <p:nvPr>
            <p:ph type="title"/>
          </p:nvPr>
        </p:nvSpPr>
        <p:spPr>
          <a:xfrm>
            <a:off x="571472" y="5786454"/>
            <a:ext cx="8229600" cy="676275"/>
          </a:xfrm>
        </p:spPr>
        <p:txBody>
          <a:bodyPr/>
          <a:lstStyle/>
          <a:p>
            <a:pPr eaLnBrk="1" hangingPunct="1"/>
            <a:r>
              <a:rPr lang="ru-RU" dirty="0" smtClean="0"/>
              <a:t>Используемая литература</a:t>
            </a:r>
          </a:p>
        </p:txBody>
      </p:sp>
      <p:sp>
        <p:nvSpPr>
          <p:cNvPr id="63491" name="Текст 3"/>
          <p:cNvSpPr>
            <a:spLocks noGrp="1"/>
          </p:cNvSpPr>
          <p:nvPr>
            <p:ph type="body" sz="half" idx="2"/>
          </p:nvPr>
        </p:nvSpPr>
        <p:spPr>
          <a:xfrm>
            <a:off x="142844" y="214290"/>
            <a:ext cx="8858312" cy="5643602"/>
          </a:xfrm>
        </p:spPr>
        <p:txBody>
          <a:bodyPr>
            <a:normAutofit fontScale="92500" lnSpcReduction="10000"/>
          </a:bodyPr>
          <a:lstStyle/>
          <a:p>
            <a:pPr marL="342900" lvl="0" indent="-342900">
              <a:buFont typeface="+mj-lt"/>
              <a:buAutoNum type="arabicPeriod"/>
            </a:pPr>
            <a:r>
              <a:rPr lang="ru-RU" sz="1600" dirty="0" smtClean="0"/>
              <a:t>Берков, А.В. и др. Самое полное издание типовых вариантов реальных заданий ЕГЭ 2010, Физика [Текст]: учебное пособие для выпускников. ср. учеб. заведений   / А.В. Берков, В.А. Грибов. – ООО "Издательство </a:t>
            </a:r>
            <a:r>
              <a:rPr lang="ru-RU" sz="1600" dirty="0" err="1" smtClean="0"/>
              <a:t>Астрель</a:t>
            </a:r>
            <a:r>
              <a:rPr lang="ru-RU" sz="1600" dirty="0" smtClean="0"/>
              <a:t>", 2009. – 160 с. </a:t>
            </a:r>
          </a:p>
          <a:p>
            <a:pPr marL="342900" lvl="0" indent="-342900">
              <a:buFont typeface="+mj-lt"/>
              <a:buAutoNum type="arabicPeriod"/>
            </a:pPr>
            <a:r>
              <a:rPr lang="ru-RU" sz="1600" dirty="0" smtClean="0"/>
              <a:t>Единая коллекция цифровых образовательных ресурсов / </a:t>
            </a:r>
            <a:r>
              <a:rPr lang="en-US" sz="1600" dirty="0" smtClean="0"/>
              <a:t>http</a:t>
            </a:r>
            <a:r>
              <a:rPr lang="ru-RU" sz="1600" dirty="0" smtClean="0"/>
              <a:t>://</a:t>
            </a:r>
            <a:r>
              <a:rPr lang="en-US" sz="1600" dirty="0" smtClean="0"/>
              <a:t>school</a:t>
            </a:r>
            <a:r>
              <a:rPr lang="ru-RU" sz="1600" dirty="0" smtClean="0"/>
              <a:t>-</a:t>
            </a:r>
            <a:r>
              <a:rPr lang="en-US" sz="1600" dirty="0" smtClean="0"/>
              <a:t>collection</a:t>
            </a:r>
            <a:r>
              <a:rPr lang="ru-RU" sz="1600" dirty="0" smtClean="0"/>
              <a:t>.</a:t>
            </a:r>
            <a:r>
              <a:rPr lang="en-US" sz="1600" dirty="0" err="1" smtClean="0"/>
              <a:t>edu</a:t>
            </a:r>
            <a:r>
              <a:rPr lang="ru-RU" sz="1600" dirty="0" smtClean="0"/>
              <a:t>.</a:t>
            </a:r>
            <a:r>
              <a:rPr lang="en-US" sz="1600" dirty="0" err="1" smtClean="0"/>
              <a:t>ru</a:t>
            </a:r>
            <a:r>
              <a:rPr lang="ru-RU" sz="1600" dirty="0" smtClean="0"/>
              <a:t>/</a:t>
            </a:r>
            <a:r>
              <a:rPr lang="en-US" sz="1600" dirty="0" smtClean="0"/>
              <a:t>catalog</a:t>
            </a:r>
            <a:r>
              <a:rPr lang="ru-RU" sz="1600" dirty="0" smtClean="0"/>
              <a:t>/</a:t>
            </a:r>
            <a:r>
              <a:rPr lang="en-US" sz="1600" dirty="0" smtClean="0"/>
              <a:t>search</a:t>
            </a:r>
            <a:r>
              <a:rPr lang="ru-RU" sz="1600" dirty="0" smtClean="0"/>
              <a:t>/?</a:t>
            </a:r>
            <a:r>
              <a:rPr lang="en-US" sz="1600" dirty="0" smtClean="0"/>
              <a:t>text</a:t>
            </a:r>
            <a:r>
              <a:rPr lang="ru-RU" sz="1600" dirty="0" smtClean="0"/>
              <a:t>=%</a:t>
            </a:r>
            <a:r>
              <a:rPr lang="en-US" sz="1600" dirty="0" smtClean="0"/>
              <a:t>DF</a:t>
            </a:r>
            <a:r>
              <a:rPr lang="ru-RU" sz="1600" dirty="0" smtClean="0"/>
              <a:t>%</a:t>
            </a:r>
            <a:r>
              <a:rPr lang="en-US" sz="1600" dirty="0" smtClean="0"/>
              <a:t>E</a:t>
            </a:r>
            <a:r>
              <a:rPr lang="ru-RU" sz="1600" dirty="0" smtClean="0"/>
              <a:t>4%</a:t>
            </a:r>
            <a:r>
              <a:rPr lang="en-US" sz="1600" dirty="0" smtClean="0"/>
              <a:t>E</a:t>
            </a:r>
            <a:r>
              <a:rPr lang="ru-RU" sz="1600" dirty="0" smtClean="0"/>
              <a:t>5%</a:t>
            </a:r>
            <a:r>
              <a:rPr lang="en-US" sz="1600" dirty="0" smtClean="0"/>
              <a:t>F</a:t>
            </a:r>
            <a:r>
              <a:rPr lang="ru-RU" sz="1600" dirty="0" smtClean="0"/>
              <a:t>0%</a:t>
            </a:r>
            <a:r>
              <a:rPr lang="en-US" sz="1600" dirty="0" smtClean="0"/>
              <a:t>ED</a:t>
            </a:r>
            <a:r>
              <a:rPr lang="ru-RU" sz="1600" dirty="0" smtClean="0"/>
              <a:t>%</a:t>
            </a:r>
            <a:r>
              <a:rPr lang="en-US" sz="1600" dirty="0" smtClean="0"/>
              <a:t>FB</a:t>
            </a:r>
            <a:r>
              <a:rPr lang="ru-RU" sz="1600" dirty="0" smtClean="0"/>
              <a:t>%</a:t>
            </a:r>
            <a:r>
              <a:rPr lang="en-US" sz="1600" dirty="0" smtClean="0"/>
              <a:t>E</a:t>
            </a:r>
            <a:r>
              <a:rPr lang="ru-RU" sz="1600" dirty="0" smtClean="0"/>
              <a:t>5+%</a:t>
            </a:r>
            <a:r>
              <a:rPr lang="en-US" sz="1600" dirty="0" smtClean="0"/>
              <a:t>F</a:t>
            </a:r>
            <a:r>
              <a:rPr lang="ru-RU" sz="1600" dirty="0" smtClean="0"/>
              <a:t>0%</a:t>
            </a:r>
            <a:r>
              <a:rPr lang="en-US" sz="1600" dirty="0" smtClean="0"/>
              <a:t>E</a:t>
            </a:r>
            <a:r>
              <a:rPr lang="ru-RU" sz="1600" dirty="0" smtClean="0"/>
              <a:t>5%</a:t>
            </a:r>
            <a:r>
              <a:rPr lang="en-US" sz="1600" dirty="0" smtClean="0"/>
              <a:t>E</a:t>
            </a:r>
            <a:r>
              <a:rPr lang="ru-RU" sz="1600" dirty="0" smtClean="0"/>
              <a:t>0%</a:t>
            </a:r>
            <a:r>
              <a:rPr lang="en-US" sz="1600" dirty="0" smtClean="0"/>
              <a:t>EA</a:t>
            </a:r>
            <a:r>
              <a:rPr lang="ru-RU" sz="1600" dirty="0" smtClean="0"/>
              <a:t>%</a:t>
            </a:r>
            <a:r>
              <a:rPr lang="en-US" sz="1600" dirty="0" smtClean="0"/>
              <a:t>F</a:t>
            </a:r>
            <a:r>
              <a:rPr lang="ru-RU" sz="1600" dirty="0" smtClean="0"/>
              <a:t>6%</a:t>
            </a:r>
            <a:r>
              <a:rPr lang="en-US" sz="1600" dirty="0" smtClean="0"/>
              <a:t>E</a:t>
            </a:r>
            <a:r>
              <a:rPr lang="ru-RU" sz="1600" dirty="0" smtClean="0"/>
              <a:t>8%</a:t>
            </a:r>
            <a:r>
              <a:rPr lang="en-US" sz="1600" dirty="0" smtClean="0"/>
              <a:t>E</a:t>
            </a:r>
            <a:r>
              <a:rPr lang="ru-RU" sz="1600" dirty="0" smtClean="0"/>
              <a:t>8.+%</a:t>
            </a:r>
            <a:r>
              <a:rPr lang="en-US" sz="1600" dirty="0" smtClean="0"/>
              <a:t>D</a:t>
            </a:r>
            <a:r>
              <a:rPr lang="ru-RU" sz="1600" dirty="0" smtClean="0"/>
              <a:t>6%</a:t>
            </a:r>
            <a:r>
              <a:rPr lang="en-US" sz="1600" dirty="0" smtClean="0"/>
              <a:t>E</a:t>
            </a:r>
            <a:r>
              <a:rPr lang="ru-RU" sz="1600" dirty="0" smtClean="0"/>
              <a:t>5%</a:t>
            </a:r>
            <a:r>
              <a:rPr lang="en-US" sz="1600" dirty="0" smtClean="0"/>
              <a:t>EF</a:t>
            </a:r>
            <a:r>
              <a:rPr lang="ru-RU" sz="1600" dirty="0" smtClean="0"/>
              <a:t>%</a:t>
            </a:r>
            <a:r>
              <a:rPr lang="en-US" sz="1600" dirty="0" smtClean="0"/>
              <a:t>ED</a:t>
            </a:r>
            <a:r>
              <a:rPr lang="ru-RU" sz="1600" dirty="0" smtClean="0"/>
              <a:t>%</a:t>
            </a:r>
            <a:r>
              <a:rPr lang="en-US" sz="1600" dirty="0" smtClean="0"/>
              <a:t>E</a:t>
            </a:r>
            <a:r>
              <a:rPr lang="ru-RU" sz="1600" dirty="0" smtClean="0"/>
              <a:t>0%</a:t>
            </a:r>
            <a:r>
              <a:rPr lang="en-US" sz="1600" dirty="0" smtClean="0"/>
              <a:t>FF</a:t>
            </a:r>
            <a:r>
              <a:rPr lang="ru-RU" sz="1600" dirty="0" smtClean="0"/>
              <a:t>+%</a:t>
            </a:r>
            <a:r>
              <a:rPr lang="en-US" sz="1600" dirty="0" smtClean="0"/>
              <a:t>F</a:t>
            </a:r>
            <a:r>
              <a:rPr lang="ru-RU" sz="1600" dirty="0" smtClean="0"/>
              <a:t>0%</a:t>
            </a:r>
            <a:r>
              <a:rPr lang="en-US" sz="1600" dirty="0" smtClean="0"/>
              <a:t>E</a:t>
            </a:r>
            <a:r>
              <a:rPr lang="ru-RU" sz="1600" dirty="0" smtClean="0"/>
              <a:t>5%</a:t>
            </a:r>
            <a:r>
              <a:rPr lang="en-US" sz="1600" dirty="0" smtClean="0"/>
              <a:t>E</a:t>
            </a:r>
            <a:r>
              <a:rPr lang="ru-RU" sz="1600" dirty="0" smtClean="0"/>
              <a:t>0%</a:t>
            </a:r>
            <a:r>
              <a:rPr lang="en-US" sz="1600" dirty="0" smtClean="0"/>
              <a:t>EA</a:t>
            </a:r>
            <a:r>
              <a:rPr lang="ru-RU" sz="1600" dirty="0" smtClean="0"/>
              <a:t>%</a:t>
            </a:r>
            <a:r>
              <a:rPr lang="en-US" sz="1600" dirty="0" smtClean="0"/>
              <a:t>F</a:t>
            </a:r>
            <a:r>
              <a:rPr lang="ru-RU" sz="1600" dirty="0" smtClean="0"/>
              <a:t>6%</a:t>
            </a:r>
            <a:r>
              <a:rPr lang="en-US" sz="1600" dirty="0" smtClean="0"/>
              <a:t>E</a:t>
            </a:r>
            <a:r>
              <a:rPr lang="ru-RU" sz="1600" dirty="0" smtClean="0"/>
              <a:t>8%</a:t>
            </a:r>
            <a:r>
              <a:rPr lang="en-US" sz="1600" dirty="0" smtClean="0"/>
              <a:t>FF</a:t>
            </a:r>
            <a:r>
              <a:rPr lang="ru-RU" sz="1600" dirty="0" smtClean="0"/>
              <a:t>+%</a:t>
            </a:r>
            <a:r>
              <a:rPr lang="en-US" sz="1600" dirty="0" smtClean="0"/>
              <a:t>E</a:t>
            </a:r>
            <a:r>
              <a:rPr lang="ru-RU" sz="1600" dirty="0" smtClean="0"/>
              <a:t>4%</a:t>
            </a:r>
            <a:r>
              <a:rPr lang="en-US" sz="1600" dirty="0" smtClean="0"/>
              <a:t>E</a:t>
            </a:r>
            <a:r>
              <a:rPr lang="ru-RU" sz="1600" dirty="0" smtClean="0"/>
              <a:t>5%</a:t>
            </a:r>
            <a:r>
              <a:rPr lang="en-US" sz="1600" dirty="0" smtClean="0"/>
              <a:t>EB</a:t>
            </a:r>
            <a:r>
              <a:rPr lang="ru-RU" sz="1600" dirty="0" smtClean="0"/>
              <a:t>%</a:t>
            </a:r>
            <a:r>
              <a:rPr lang="en-US" sz="1600" dirty="0" smtClean="0"/>
              <a:t>E</a:t>
            </a:r>
            <a:r>
              <a:rPr lang="ru-RU" sz="1600" dirty="0" smtClean="0"/>
              <a:t>5%</a:t>
            </a:r>
            <a:r>
              <a:rPr lang="en-US" sz="1600" dirty="0" smtClean="0"/>
              <a:t>ED</a:t>
            </a:r>
            <a:r>
              <a:rPr lang="ru-RU" sz="1600" dirty="0" smtClean="0"/>
              <a:t>%</a:t>
            </a:r>
            <a:r>
              <a:rPr lang="en-US" sz="1600" dirty="0" smtClean="0"/>
              <a:t>E</a:t>
            </a:r>
            <a:r>
              <a:rPr lang="ru-RU" sz="1600" dirty="0" smtClean="0"/>
              <a:t>8%</a:t>
            </a:r>
            <a:r>
              <a:rPr lang="en-US" sz="1600" dirty="0" smtClean="0"/>
              <a:t>FF</a:t>
            </a:r>
            <a:r>
              <a:rPr lang="ru-RU" sz="1600" dirty="0" smtClean="0"/>
              <a:t>+%</a:t>
            </a:r>
            <a:r>
              <a:rPr lang="en-US" sz="1600" dirty="0" smtClean="0"/>
              <a:t>FF</a:t>
            </a:r>
            <a:r>
              <a:rPr lang="ru-RU" sz="1600" dirty="0" smtClean="0"/>
              <a:t>%</a:t>
            </a:r>
            <a:r>
              <a:rPr lang="en-US" sz="1600" dirty="0" smtClean="0"/>
              <a:t>E</a:t>
            </a:r>
            <a:r>
              <a:rPr lang="ru-RU" sz="1600" dirty="0" smtClean="0"/>
              <a:t>4%</a:t>
            </a:r>
            <a:r>
              <a:rPr lang="en-US" sz="1600" dirty="0" smtClean="0"/>
              <a:t>E</a:t>
            </a:r>
            <a:r>
              <a:rPr lang="ru-RU" sz="1600" dirty="0" smtClean="0"/>
              <a:t>5%</a:t>
            </a:r>
            <a:r>
              <a:rPr lang="en-US" sz="1600" dirty="0" smtClean="0"/>
              <a:t>F</a:t>
            </a:r>
            <a:r>
              <a:rPr lang="ru-RU" sz="1600" dirty="0" smtClean="0"/>
              <a:t>0&amp;</a:t>
            </a:r>
            <a:r>
              <a:rPr lang="en-US" sz="1600" dirty="0" err="1" smtClean="0"/>
              <a:t>tg</a:t>
            </a:r>
            <a:r>
              <a:rPr lang="ru-RU" sz="1600" dirty="0" smtClean="0"/>
              <a:t>=&amp;</a:t>
            </a:r>
            <a:r>
              <a:rPr lang="en-US" sz="1600" dirty="0" smtClean="0"/>
              <a:t>interface</a:t>
            </a:r>
            <a:r>
              <a:rPr lang="ru-RU" sz="1600" dirty="0" smtClean="0"/>
              <a:t>=</a:t>
            </a:r>
            <a:r>
              <a:rPr lang="en-US" sz="1600" dirty="0" smtClean="0"/>
              <a:t>pupil </a:t>
            </a:r>
            <a:endParaRPr lang="ru-RU" sz="1600" dirty="0" smtClean="0"/>
          </a:p>
          <a:p>
            <a:pPr marL="342900" lvl="0" indent="-342900">
              <a:buFont typeface="+mj-lt"/>
              <a:buAutoNum type="arabicPeriod"/>
            </a:pPr>
            <a:r>
              <a:rPr lang="ru-RU" sz="1600" dirty="0" smtClean="0"/>
              <a:t>Касьянов, В.А. Физика, 11 класс [Текст]: учебник для общеобразовательных школ / В.А. Касьянов. – ООО "Дрофа", 2004. – 116 с. </a:t>
            </a:r>
          </a:p>
          <a:p>
            <a:pPr marL="342900" lvl="0" indent="-342900">
              <a:buFont typeface="+mj-lt"/>
              <a:buAutoNum type="arabicPeriod"/>
            </a:pPr>
            <a:r>
              <a:rPr lang="ru-RU" sz="1600" dirty="0" err="1" smtClean="0"/>
              <a:t>Мякишев</a:t>
            </a:r>
            <a:r>
              <a:rPr lang="ru-RU" sz="1600" dirty="0" smtClean="0"/>
              <a:t>, Г.Я. и др. Физика. 11 класс  [Текст]: учебник для общеобразовательных школ   / учебник для общеобразовательных школ Г.Я. </a:t>
            </a:r>
            <a:r>
              <a:rPr lang="ru-RU" sz="1600" dirty="0" err="1" smtClean="0"/>
              <a:t>Мякишев</a:t>
            </a:r>
            <a:r>
              <a:rPr lang="ru-RU" sz="1600" dirty="0" smtClean="0"/>
              <a:t>, Б.Б. </a:t>
            </a:r>
            <a:r>
              <a:rPr lang="ru-RU" sz="1600" dirty="0" err="1" smtClean="0"/>
              <a:t>Буховцев</a:t>
            </a:r>
            <a:r>
              <a:rPr lang="ru-RU" sz="1600" dirty="0" smtClean="0"/>
              <a:t> . –" Просвещение ", 2009. – 166 с. </a:t>
            </a:r>
          </a:p>
          <a:p>
            <a:pPr marL="342900" lvl="0" indent="-342900">
              <a:buFont typeface="+mj-lt"/>
              <a:buAutoNum type="arabicPeriod"/>
            </a:pPr>
            <a:r>
              <a:rPr lang="ru-RU" sz="1600" dirty="0" smtClean="0"/>
              <a:t>Открытая физика [текст, рисунки]/ </a:t>
            </a:r>
            <a:r>
              <a:rPr lang="en-US" sz="1600" dirty="0" smtClean="0"/>
              <a:t>http</a:t>
            </a:r>
            <a:r>
              <a:rPr lang="ru-RU" sz="1600" dirty="0" smtClean="0"/>
              <a:t>://</a:t>
            </a:r>
            <a:r>
              <a:rPr lang="en-US" sz="1600" dirty="0" smtClean="0"/>
              <a:t>www</a:t>
            </a:r>
            <a:r>
              <a:rPr lang="ru-RU" sz="1600" dirty="0" smtClean="0"/>
              <a:t>.</a:t>
            </a:r>
            <a:r>
              <a:rPr lang="en-US" sz="1600" dirty="0" smtClean="0"/>
              <a:t>physics</a:t>
            </a:r>
            <a:r>
              <a:rPr lang="ru-RU" sz="1600" dirty="0" smtClean="0"/>
              <a:t>.</a:t>
            </a:r>
            <a:r>
              <a:rPr lang="en-US" sz="1600" dirty="0" err="1" smtClean="0"/>
              <a:t>ru</a:t>
            </a:r>
            <a:r>
              <a:rPr lang="en-US" sz="1600" dirty="0" smtClean="0"/>
              <a:t> </a:t>
            </a:r>
            <a:endParaRPr lang="ru-RU" sz="1600" dirty="0" smtClean="0"/>
          </a:p>
          <a:p>
            <a:pPr marL="342900" lvl="0" indent="-342900">
              <a:buFont typeface="+mj-lt"/>
              <a:buAutoNum type="arabicPeriod"/>
            </a:pPr>
            <a:r>
              <a:rPr lang="ru-RU" sz="1600" dirty="0" smtClean="0"/>
              <a:t>Погрешность измерения. Материал из </a:t>
            </a:r>
            <a:r>
              <a:rPr lang="ru-RU" sz="1600" dirty="0" err="1" smtClean="0"/>
              <a:t>Википедии</a:t>
            </a:r>
            <a:r>
              <a:rPr lang="ru-RU" sz="1600" dirty="0" smtClean="0"/>
              <a:t> — свободной энциклопедии / http://ru.wikipedia.org/wiki/%D0%9F%D0%BE%D0%B3%D1%80%D0%B5%D1%88%D0%BD%D0%BE%D1%81%D1%82%D1%8C</a:t>
            </a:r>
          </a:p>
          <a:p>
            <a:pPr marL="342900" lvl="0" indent="-342900">
              <a:buFont typeface="+mj-lt"/>
              <a:buAutoNum type="arabicPeriod"/>
            </a:pPr>
            <a:r>
              <a:rPr lang="ru-RU" sz="1600" dirty="0" smtClean="0"/>
              <a:t>Подготовка к ЕГЭ </a:t>
            </a:r>
            <a:r>
              <a:rPr lang="ru-RU" sz="1600" u="sng" dirty="0" smtClean="0">
                <a:hlinkClick r:id="rId2"/>
              </a:rPr>
              <a:t>/</a:t>
            </a:r>
            <a:r>
              <a:rPr lang="en-US" sz="1600" u="sng" dirty="0" smtClean="0">
                <a:hlinkClick r:id="rId2"/>
              </a:rPr>
              <a:t>http</a:t>
            </a:r>
            <a:r>
              <a:rPr lang="ru-RU" sz="1600" u="sng" dirty="0" smtClean="0">
                <a:hlinkClick r:id="rId2"/>
              </a:rPr>
              <a:t>://</a:t>
            </a:r>
            <a:r>
              <a:rPr lang="en-US" sz="1600" u="sng" dirty="0" err="1" smtClean="0">
                <a:hlinkClick r:id="rId2"/>
              </a:rPr>
              <a:t>egephizika</a:t>
            </a:r>
            <a:r>
              <a:rPr lang="ru-RU" sz="1600" dirty="0" smtClean="0"/>
              <a:t> </a:t>
            </a:r>
          </a:p>
          <a:p>
            <a:pPr marL="342900" lvl="0" indent="-342900">
              <a:buFont typeface="+mj-lt"/>
              <a:buAutoNum type="arabicPeriod"/>
            </a:pPr>
            <a:r>
              <a:rPr lang="ru-RU" sz="1600" dirty="0" smtClean="0"/>
              <a:t>Подготовка к ЕГЭ и ГИА по физике / </a:t>
            </a:r>
            <a:r>
              <a:rPr lang="en-US" sz="1600" dirty="0" smtClean="0"/>
              <a:t>http</a:t>
            </a:r>
            <a:r>
              <a:rPr lang="ru-RU" sz="1600" dirty="0" smtClean="0"/>
              <a:t>://</a:t>
            </a:r>
            <a:r>
              <a:rPr lang="en-US" sz="1600" dirty="0" err="1" smtClean="0"/>
              <a:t>fizkaf</a:t>
            </a:r>
            <a:r>
              <a:rPr lang="ru-RU" sz="1600" dirty="0" smtClean="0"/>
              <a:t>.</a:t>
            </a:r>
            <a:r>
              <a:rPr lang="en-US" sz="1600" dirty="0" err="1" smtClean="0"/>
              <a:t>narod</a:t>
            </a:r>
            <a:r>
              <a:rPr lang="ru-RU" sz="1600" dirty="0" smtClean="0"/>
              <a:t>.</a:t>
            </a:r>
            <a:r>
              <a:rPr lang="en-US" sz="1600" dirty="0" err="1" smtClean="0"/>
              <a:t>ru</a:t>
            </a:r>
            <a:r>
              <a:rPr lang="ru-RU" sz="1600" dirty="0" smtClean="0"/>
              <a:t>/</a:t>
            </a:r>
            <a:r>
              <a:rPr lang="en-US" sz="1600" dirty="0" smtClean="0"/>
              <a:t>study</a:t>
            </a:r>
            <a:r>
              <a:rPr lang="ru-RU" sz="1600" dirty="0" smtClean="0"/>
              <a:t>.</a:t>
            </a:r>
            <a:r>
              <a:rPr lang="en-US" sz="1600" dirty="0" err="1" smtClean="0"/>
              <a:t>htm</a:t>
            </a:r>
            <a:r>
              <a:rPr lang="en-US" sz="1600" dirty="0" smtClean="0"/>
              <a:t> </a:t>
            </a:r>
            <a:endParaRPr lang="ru-RU" sz="1600" dirty="0" smtClean="0"/>
          </a:p>
          <a:p>
            <a:pPr marL="342900" lvl="0" indent="-342900">
              <a:buFont typeface="+mj-lt"/>
              <a:buAutoNum type="arabicPeriod"/>
            </a:pPr>
            <a:r>
              <a:rPr lang="ru-RU" sz="1600" dirty="0" smtClean="0"/>
              <a:t>Полный комплект цветных таблиц по физике. Весь курс средней школы 100 таблиц формата А1. . Издательство ВАРСОН / </a:t>
            </a:r>
            <a:r>
              <a:rPr lang="en-US" sz="1600" u="sng" dirty="0" smtClean="0">
                <a:hlinkClick r:id="rId3"/>
              </a:rPr>
              <a:t>http://www.varson.ru/physics_ser9kvant.html</a:t>
            </a:r>
            <a:r>
              <a:rPr lang="ru-RU" sz="1600" dirty="0" smtClean="0"/>
              <a:t> </a:t>
            </a:r>
          </a:p>
          <a:p>
            <a:pPr marL="342900" lvl="0" indent="-342900">
              <a:buFont typeface="+mj-lt"/>
              <a:buAutoNum type="arabicPeriod"/>
            </a:pPr>
            <a:r>
              <a:rPr lang="ru-RU" sz="1600" dirty="0" smtClean="0"/>
              <a:t>Федеральный институт педагогических измерений. Контрольные измерите </a:t>
            </a:r>
            <a:r>
              <a:rPr lang="en-US" sz="1600" dirty="0" smtClean="0"/>
              <a:t>http</a:t>
            </a:r>
            <a:r>
              <a:rPr lang="ru-RU" sz="1600" dirty="0" smtClean="0"/>
              <a:t>://</a:t>
            </a:r>
            <a:r>
              <a:rPr lang="en-US" sz="1600" dirty="0" smtClean="0"/>
              <a:t>school</a:t>
            </a:r>
            <a:r>
              <a:rPr lang="ru-RU" sz="1600" dirty="0" smtClean="0"/>
              <a:t>-</a:t>
            </a:r>
            <a:r>
              <a:rPr lang="en-US" sz="1600" dirty="0" smtClean="0"/>
              <a:t>collection</a:t>
            </a:r>
            <a:r>
              <a:rPr lang="ru-RU" sz="1600" dirty="0" smtClean="0"/>
              <a:t>.</a:t>
            </a:r>
            <a:r>
              <a:rPr lang="en-US" sz="1600" dirty="0" err="1" smtClean="0"/>
              <a:t>edu</a:t>
            </a:r>
            <a:r>
              <a:rPr lang="ru-RU" sz="1600" dirty="0" smtClean="0"/>
              <a:t>.</a:t>
            </a:r>
            <a:r>
              <a:rPr lang="en-US" sz="1600" dirty="0" err="1" smtClean="0"/>
              <a:t>ru</a:t>
            </a:r>
            <a:r>
              <a:rPr lang="ru-RU" sz="1600" dirty="0" smtClean="0"/>
              <a:t>/</a:t>
            </a:r>
            <a:r>
              <a:rPr lang="en-US" sz="1600" dirty="0" smtClean="0"/>
              <a:t>catalog</a:t>
            </a:r>
            <a:r>
              <a:rPr lang="ru-RU" sz="1600" dirty="0" smtClean="0"/>
              <a:t>/</a:t>
            </a:r>
            <a:r>
              <a:rPr lang="en-US" sz="1600" dirty="0" err="1" smtClean="0"/>
              <a:t>rubr</a:t>
            </a:r>
            <a:r>
              <a:rPr lang="ru-RU" sz="1600" dirty="0" smtClean="0"/>
              <a:t>/8</a:t>
            </a:r>
            <a:r>
              <a:rPr lang="en-US" sz="1600" dirty="0" smtClean="0"/>
              <a:t>f</a:t>
            </a:r>
            <a:r>
              <a:rPr lang="ru-RU" sz="1600" dirty="0" smtClean="0"/>
              <a:t>5</a:t>
            </a:r>
            <a:r>
              <a:rPr lang="en-US" sz="1600" dirty="0" smtClean="0"/>
              <a:t>d</a:t>
            </a:r>
            <a:r>
              <a:rPr lang="ru-RU" sz="1600" dirty="0" smtClean="0"/>
              <a:t>7210-86</a:t>
            </a:r>
            <a:r>
              <a:rPr lang="en-US" sz="1600" dirty="0" smtClean="0"/>
              <a:t>a</a:t>
            </a:r>
            <a:r>
              <a:rPr lang="ru-RU" sz="1600" dirty="0" smtClean="0"/>
              <a:t>6-11</a:t>
            </a:r>
            <a:r>
              <a:rPr lang="en-US" sz="1600" dirty="0" err="1" smtClean="0"/>
              <a:t>da</a:t>
            </a:r>
            <a:r>
              <a:rPr lang="ru-RU" sz="1600" dirty="0" smtClean="0"/>
              <a:t>-</a:t>
            </a:r>
            <a:r>
              <a:rPr lang="en-US" sz="1600" dirty="0" smtClean="0"/>
              <a:t>a</a:t>
            </a:r>
            <a:r>
              <a:rPr lang="ru-RU" sz="1600" dirty="0" smtClean="0"/>
              <a:t>72</a:t>
            </a:r>
            <a:r>
              <a:rPr lang="en-US" sz="1600" dirty="0" smtClean="0"/>
              <a:t>b</a:t>
            </a:r>
            <a:r>
              <a:rPr lang="ru-RU" sz="1600" dirty="0" smtClean="0"/>
              <a:t>-0800200</a:t>
            </a:r>
            <a:r>
              <a:rPr lang="en-US" sz="1600" dirty="0" smtClean="0"/>
              <a:t>c</a:t>
            </a:r>
            <a:r>
              <a:rPr lang="ru-RU" sz="1600" dirty="0" smtClean="0"/>
              <a:t>9</a:t>
            </a:r>
            <a:r>
              <a:rPr lang="en-US" sz="1600" dirty="0" smtClean="0"/>
              <a:t>a</a:t>
            </a:r>
            <a:r>
              <a:rPr lang="ru-RU" sz="1600" dirty="0" smtClean="0"/>
              <a:t>66/22041/?</a:t>
            </a:r>
            <a:r>
              <a:rPr lang="en-US" sz="1600" dirty="0" smtClean="0"/>
              <a:t>interface</a:t>
            </a:r>
            <a:r>
              <a:rPr lang="ru-RU" sz="1600" dirty="0" smtClean="0"/>
              <a:t>=</a:t>
            </a:r>
            <a:r>
              <a:rPr lang="en-US" sz="1600" dirty="0" smtClean="0"/>
              <a:t>pupil</a:t>
            </a:r>
            <a:r>
              <a:rPr lang="ru-RU" sz="1600" dirty="0" smtClean="0"/>
              <a:t>&amp;</a:t>
            </a:r>
            <a:r>
              <a:rPr lang="en-US" sz="1600" dirty="0" smtClean="0"/>
              <a:t>class</a:t>
            </a:r>
            <a:r>
              <a:rPr lang="ru-RU" sz="1600" dirty="0" smtClean="0"/>
              <a:t>=51&amp;</a:t>
            </a:r>
            <a:r>
              <a:rPr lang="en-US" sz="1600" dirty="0" smtClean="0"/>
              <a:t>sort</a:t>
            </a:r>
            <a:r>
              <a:rPr lang="ru-RU" sz="1600" dirty="0" smtClean="0"/>
              <a:t>= </a:t>
            </a:r>
            <a:r>
              <a:rPr lang="ru-RU" sz="1600" dirty="0" err="1" smtClean="0"/>
              <a:t>льные</a:t>
            </a:r>
            <a:r>
              <a:rPr lang="ru-RU" sz="1600" dirty="0" smtClean="0"/>
              <a:t> материалы (КИМ) Физика //[Электронный ресурс]// </a:t>
            </a:r>
            <a:r>
              <a:rPr lang="en-US" sz="1600" u="sng" dirty="0" smtClean="0">
                <a:hlinkClick r:id="rId4"/>
              </a:rPr>
              <a:t>http</a:t>
            </a:r>
            <a:r>
              <a:rPr lang="ru-RU" sz="1600" u="sng" dirty="0" smtClean="0">
                <a:hlinkClick r:id="rId4"/>
              </a:rPr>
              <a:t>://</a:t>
            </a:r>
            <a:r>
              <a:rPr lang="en-US" sz="1600" u="sng" dirty="0" err="1" smtClean="0">
                <a:hlinkClick r:id="rId4"/>
              </a:rPr>
              <a:t>fipi</a:t>
            </a:r>
            <a:r>
              <a:rPr lang="ru-RU" sz="1600" u="sng" dirty="0" smtClean="0">
                <a:hlinkClick r:id="rId4"/>
              </a:rPr>
              <a:t>.</a:t>
            </a:r>
            <a:r>
              <a:rPr lang="en-US" sz="1600" u="sng" dirty="0" err="1" smtClean="0">
                <a:hlinkClick r:id="rId4"/>
              </a:rPr>
              <a:t>ru</a:t>
            </a:r>
            <a:r>
              <a:rPr lang="ru-RU" sz="1600" u="sng" dirty="0" smtClean="0">
                <a:hlinkClick r:id="rId4"/>
              </a:rPr>
              <a:t>/</a:t>
            </a:r>
            <a:r>
              <a:rPr lang="en-US" sz="1600" u="sng" dirty="0" smtClean="0">
                <a:hlinkClick r:id="rId4"/>
              </a:rPr>
              <a:t>view</a:t>
            </a:r>
            <a:r>
              <a:rPr lang="ru-RU" sz="1600" u="sng" dirty="0" smtClean="0">
                <a:hlinkClick r:id="rId4"/>
              </a:rPr>
              <a:t>/</a:t>
            </a:r>
            <a:r>
              <a:rPr lang="en-US" sz="1600" u="sng" dirty="0" smtClean="0">
                <a:hlinkClick r:id="rId4"/>
              </a:rPr>
              <a:t>sections</a:t>
            </a:r>
            <a:r>
              <a:rPr lang="ru-RU" sz="1600" u="sng" dirty="0" smtClean="0">
                <a:hlinkClick r:id="rId4"/>
              </a:rPr>
              <a:t>/92/</a:t>
            </a:r>
            <a:r>
              <a:rPr lang="en-US" sz="1600" u="sng" dirty="0" smtClean="0">
                <a:hlinkClick r:id="rId4"/>
              </a:rPr>
              <a:t>docs</a:t>
            </a:r>
            <a:r>
              <a:rPr lang="ru-RU" sz="1600" u="sng" dirty="0" smtClean="0">
                <a:hlinkClick r:id="rId4"/>
              </a:rPr>
              <a:t>/</a:t>
            </a:r>
            <a:r>
              <a:rPr lang="ru-RU" sz="1600" dirty="0" smtClean="0"/>
              <a:t> </a:t>
            </a:r>
            <a:endParaRPr lang="ru-RU"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686800" cy="838200"/>
          </a:xfrm>
        </p:spPr>
        <p:txBody>
          <a:bodyPr>
            <a:normAutofit fontScale="90000"/>
          </a:bodyPr>
          <a:lstStyle/>
          <a:p>
            <a:r>
              <a:rPr lang="ru-RU" dirty="0" smtClean="0"/>
              <a:t>Наблюдение и описание физических явлений</a:t>
            </a:r>
            <a:endParaRPr lang="ru-RU" dirty="0"/>
          </a:p>
        </p:txBody>
      </p:sp>
      <p:sp>
        <p:nvSpPr>
          <p:cNvPr id="3" name="Содержимое 2"/>
          <p:cNvSpPr>
            <a:spLocks noGrp="1"/>
          </p:cNvSpPr>
          <p:nvPr>
            <p:ph idx="1"/>
          </p:nvPr>
        </p:nvSpPr>
        <p:spPr>
          <a:xfrm>
            <a:off x="0" y="1071546"/>
            <a:ext cx="9144000" cy="5786454"/>
          </a:xfrm>
        </p:spPr>
        <p:txBody>
          <a:bodyPr>
            <a:normAutofit/>
          </a:bodyPr>
          <a:lstStyle/>
          <a:p>
            <a:r>
              <a:rPr lang="ru-RU" b="1" dirty="0" smtClean="0"/>
              <a:t>Основным методом исследования </a:t>
            </a:r>
            <a:r>
              <a:rPr lang="ru-RU" dirty="0" smtClean="0"/>
              <a:t>в физике является </a:t>
            </a:r>
            <a:r>
              <a:rPr lang="ru-RU" b="1" dirty="0" smtClean="0">
                <a:solidFill>
                  <a:srgbClr val="FF0000"/>
                </a:solidFill>
              </a:rPr>
              <a:t>опыт</a:t>
            </a:r>
            <a:r>
              <a:rPr lang="ru-RU" dirty="0" smtClean="0"/>
              <a:t> — основанное на практике </a:t>
            </a:r>
            <a:r>
              <a:rPr lang="ru-RU" dirty="0" smtClean="0"/>
              <a:t>чувственно-эмпирическое </a:t>
            </a:r>
            <a:r>
              <a:rPr lang="ru-RU" dirty="0" smtClean="0"/>
              <a:t>познание объективной действительности, т. е. </a:t>
            </a:r>
            <a:r>
              <a:rPr lang="ru-RU" b="1" dirty="0" smtClean="0">
                <a:solidFill>
                  <a:srgbClr val="FF0000"/>
                </a:solidFill>
              </a:rPr>
              <a:t>наблюдение исследуемых явлений в точно учитываемых условиях</a:t>
            </a:r>
            <a:r>
              <a:rPr lang="ru-RU" dirty="0" smtClean="0"/>
              <a:t>, позволяющих </a:t>
            </a:r>
            <a:r>
              <a:rPr lang="ru-RU" b="1" dirty="0" smtClean="0"/>
              <a:t>следить за ходом явлений </a:t>
            </a:r>
            <a:r>
              <a:rPr lang="ru-RU" dirty="0" smtClean="0"/>
              <a:t>и </a:t>
            </a:r>
            <a:r>
              <a:rPr lang="ru-RU" b="1" dirty="0" smtClean="0"/>
              <a:t>многократно воспроизводить его </a:t>
            </a:r>
            <a:r>
              <a:rPr lang="ru-RU" dirty="0" smtClean="0"/>
              <a:t>при повторении этих условий. для объяснения экспериментальных фактов выдвигаются гипотезы</a:t>
            </a:r>
            <a:r>
              <a:rPr lang="ru-RU" dirty="0" smtClean="0"/>
              <a:t>.</a:t>
            </a:r>
            <a:endParaRPr lang="ru-RU"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686800" cy="838200"/>
          </a:xfrm>
        </p:spPr>
        <p:txBody>
          <a:bodyPr/>
          <a:lstStyle/>
          <a:p>
            <a:r>
              <a:rPr lang="ru-RU" dirty="0" smtClean="0"/>
              <a:t>Физический эксперимент </a:t>
            </a:r>
            <a:endParaRPr lang="ru-RU" dirty="0"/>
          </a:p>
        </p:txBody>
      </p:sp>
      <p:sp>
        <p:nvSpPr>
          <p:cNvPr id="3" name="Содержимое 2"/>
          <p:cNvSpPr>
            <a:spLocks noGrp="1"/>
          </p:cNvSpPr>
          <p:nvPr>
            <p:ph idx="1"/>
          </p:nvPr>
        </p:nvSpPr>
        <p:spPr>
          <a:xfrm>
            <a:off x="0" y="1071546"/>
            <a:ext cx="9144000" cy="5786454"/>
          </a:xfrm>
        </p:spPr>
        <p:txBody>
          <a:bodyPr>
            <a:normAutofit fontScale="92500" lnSpcReduction="10000"/>
          </a:bodyPr>
          <a:lstStyle/>
          <a:p>
            <a:r>
              <a:rPr lang="ru-RU" dirty="0" smtClean="0"/>
              <a:t>Проводя опыт (эксперимент), физик как бы вопрошает природу. А для того, чтобы ее ответ был ясным и четким, требуется особое искусство: вопрос природе нужно задавать так, чтобы исключить различные толкования ответа, т. е. он дол­жен быть однозначным и доказательным. Этот ответ природа дает в виде </a:t>
            </a:r>
            <a:r>
              <a:rPr lang="ru-RU" dirty="0" smtClean="0"/>
              <a:t>показаний </a:t>
            </a:r>
            <a:r>
              <a:rPr lang="ru-RU" dirty="0" smtClean="0"/>
              <a:t>приборов. В прошлом приборы были простыми. Считалось, что тот, кто не способен собрать нужный ему прибор из подручных материалов, имеющихся в любой лаборатории, - стеклянных трубок, обрезков резиновых шлангов, пало­чек, сургуча и т. п. - недостоин звания физика.</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
            <a:ext cx="4500562" cy="3370377"/>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4500562" y="2257757"/>
            <a:ext cx="4643438" cy="46002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9001156" cy="857232"/>
          </a:xfrm>
        </p:spPr>
        <p:txBody>
          <a:bodyPr>
            <a:normAutofit/>
          </a:bodyPr>
          <a:lstStyle/>
          <a:p>
            <a:r>
              <a:rPr lang="ru-RU" dirty="0" smtClean="0"/>
              <a:t>Измерение физических величин. </a:t>
            </a:r>
            <a:endParaRPr lang="ru-RU" dirty="0"/>
          </a:p>
        </p:txBody>
      </p:sp>
      <p:sp>
        <p:nvSpPr>
          <p:cNvPr id="3" name="Содержимое 2"/>
          <p:cNvSpPr>
            <a:spLocks noGrp="1"/>
          </p:cNvSpPr>
          <p:nvPr>
            <p:ph idx="1"/>
          </p:nvPr>
        </p:nvSpPr>
        <p:spPr>
          <a:xfrm>
            <a:off x="0" y="785794"/>
            <a:ext cx="9144000" cy="6072206"/>
          </a:xfrm>
        </p:spPr>
        <p:txBody>
          <a:bodyPr>
            <a:normAutofit fontScale="62500" lnSpcReduction="20000"/>
          </a:bodyPr>
          <a:lstStyle/>
          <a:p>
            <a:r>
              <a:rPr lang="ru-RU" b="1" dirty="0" smtClean="0">
                <a:solidFill>
                  <a:srgbClr val="FF0000"/>
                </a:solidFill>
              </a:rPr>
              <a:t>Измерение физических величин</a:t>
            </a:r>
            <a:r>
              <a:rPr lang="ru-RU" dirty="0" smtClean="0"/>
              <a:t> есть действие, выполняемое с </a:t>
            </a:r>
            <a:r>
              <a:rPr lang="ru-RU" b="1" dirty="0" smtClean="0"/>
              <a:t>помощью средств измерений </a:t>
            </a:r>
            <a:r>
              <a:rPr lang="ru-RU" dirty="0" smtClean="0"/>
              <a:t>для </a:t>
            </a:r>
            <a:r>
              <a:rPr lang="ru-RU" b="1" dirty="0" smtClean="0"/>
              <a:t>нахождения значения физической величины </a:t>
            </a:r>
            <a:r>
              <a:rPr lang="ru-RU" dirty="0" smtClean="0"/>
              <a:t>в принятых единицах. </a:t>
            </a:r>
            <a:endParaRPr lang="ru-RU" dirty="0" smtClean="0"/>
          </a:p>
          <a:p>
            <a:r>
              <a:rPr lang="ru-RU" b="1" dirty="0" smtClean="0">
                <a:solidFill>
                  <a:srgbClr val="FF0000"/>
                </a:solidFill>
              </a:rPr>
              <a:t>Прямое измерение</a:t>
            </a:r>
            <a:r>
              <a:rPr lang="ru-RU" dirty="0" smtClean="0">
                <a:solidFill>
                  <a:srgbClr val="FF0000"/>
                </a:solidFill>
              </a:rPr>
              <a:t> </a:t>
            </a:r>
            <a:r>
              <a:rPr lang="ru-RU" dirty="0" smtClean="0"/>
              <a:t>- </a:t>
            </a:r>
            <a:r>
              <a:rPr lang="ru-RU" dirty="0" err="1" smtClean="0"/>
              <a:t>измерение</a:t>
            </a:r>
            <a:r>
              <a:rPr lang="ru-RU" dirty="0" smtClean="0"/>
              <a:t>, при котором искомое значение величины находят непосредственно из опытных данных. Например: измерение напряжения при помощи вольтметра. </a:t>
            </a:r>
            <a:endParaRPr lang="ru-RU" dirty="0" smtClean="0"/>
          </a:p>
          <a:p>
            <a:r>
              <a:rPr lang="ru-RU" b="1" dirty="0" smtClean="0">
                <a:solidFill>
                  <a:srgbClr val="FF0000"/>
                </a:solidFill>
              </a:rPr>
              <a:t>Косвенное </a:t>
            </a:r>
            <a:r>
              <a:rPr lang="ru-RU" b="1" dirty="0" smtClean="0">
                <a:solidFill>
                  <a:srgbClr val="FF0000"/>
                </a:solidFill>
              </a:rPr>
              <a:t>измерение</a:t>
            </a:r>
            <a:r>
              <a:rPr lang="ru-RU" dirty="0" smtClean="0">
                <a:solidFill>
                  <a:srgbClr val="FF0000"/>
                </a:solidFill>
              </a:rPr>
              <a:t> </a:t>
            </a:r>
            <a:r>
              <a:rPr lang="ru-RU" dirty="0" smtClean="0"/>
              <a:t>- </a:t>
            </a:r>
            <a:r>
              <a:rPr lang="ru-RU" dirty="0" err="1" smtClean="0"/>
              <a:t>измерение</a:t>
            </a:r>
            <a:r>
              <a:rPr lang="ru-RU" dirty="0" smtClean="0"/>
              <a:t>, при котором искомое значение величины находят на основании известной зависимости между этой величиной и величинами, подвергаемыми прямым измерениям. </a:t>
            </a:r>
            <a:endParaRPr lang="ru-RU" dirty="0" smtClean="0"/>
          </a:p>
          <a:p>
            <a:r>
              <a:rPr lang="ru-RU" b="1" dirty="0" smtClean="0">
                <a:solidFill>
                  <a:srgbClr val="FF0000"/>
                </a:solidFill>
              </a:rPr>
              <a:t>Истинное </a:t>
            </a:r>
            <a:r>
              <a:rPr lang="ru-RU" b="1" dirty="0" smtClean="0">
                <a:solidFill>
                  <a:srgbClr val="FF0000"/>
                </a:solidFill>
              </a:rPr>
              <a:t>значение физической величины</a:t>
            </a:r>
            <a:r>
              <a:rPr lang="ru-RU" dirty="0" smtClean="0">
                <a:solidFill>
                  <a:srgbClr val="FF0000"/>
                </a:solidFill>
              </a:rPr>
              <a:t> </a:t>
            </a:r>
            <a:r>
              <a:rPr lang="ru-RU" dirty="0" smtClean="0"/>
              <a:t>- значение физической величины, которое идеальным образом отражает в качественном и количественном отношениях соответствующее свойство данного объекта. Истинное значение практически недостижимо. </a:t>
            </a:r>
            <a:endParaRPr lang="ru-RU" dirty="0" smtClean="0"/>
          </a:p>
          <a:p>
            <a:r>
              <a:rPr lang="ru-RU" b="1" dirty="0" smtClean="0">
                <a:solidFill>
                  <a:srgbClr val="FF0000"/>
                </a:solidFill>
              </a:rPr>
              <a:t>Действительное </a:t>
            </a:r>
            <a:r>
              <a:rPr lang="ru-RU" b="1" dirty="0" smtClean="0">
                <a:solidFill>
                  <a:srgbClr val="FF0000"/>
                </a:solidFill>
              </a:rPr>
              <a:t>значение физической величины</a:t>
            </a:r>
            <a:r>
              <a:rPr lang="ru-RU" dirty="0" smtClean="0">
                <a:solidFill>
                  <a:srgbClr val="FF0000"/>
                </a:solidFill>
              </a:rPr>
              <a:t> </a:t>
            </a:r>
            <a:r>
              <a:rPr lang="ru-RU" dirty="0" smtClean="0"/>
              <a:t>- значение, полученное экспериментальным путем и настолько приближающееся к истинному значению, что для данной цели может быть использовано вместо него. </a:t>
            </a:r>
            <a:endParaRPr lang="ru-RU" dirty="0" smtClean="0"/>
          </a:p>
          <a:p>
            <a:r>
              <a:rPr lang="ru-RU" b="1" dirty="0" smtClean="0">
                <a:solidFill>
                  <a:srgbClr val="FF0000"/>
                </a:solidFill>
              </a:rPr>
              <a:t>Средство </a:t>
            </a:r>
            <a:r>
              <a:rPr lang="ru-RU" b="1" dirty="0" smtClean="0">
                <a:solidFill>
                  <a:srgbClr val="FF0000"/>
                </a:solidFill>
              </a:rPr>
              <a:t>измерений</a:t>
            </a:r>
            <a:r>
              <a:rPr lang="ru-RU" dirty="0" smtClean="0">
                <a:solidFill>
                  <a:srgbClr val="FF0000"/>
                </a:solidFill>
              </a:rPr>
              <a:t> </a:t>
            </a:r>
            <a:r>
              <a:rPr lang="ru-RU" dirty="0" smtClean="0"/>
              <a:t>- техническое средство, используемое при измерениях и имеющее нормированные метрологические характеристики. Метрологическими называют характеристики, которые оказывают влияние на результат и погрешность измерения (например, рабочий диапазон частот, климатические условия и др.).</a:t>
            </a:r>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9001156" cy="1142984"/>
          </a:xfrm>
        </p:spPr>
        <p:txBody>
          <a:bodyPr>
            <a:normAutofit/>
          </a:bodyPr>
          <a:lstStyle/>
          <a:p>
            <a:r>
              <a:rPr lang="ru-RU" dirty="0" smtClean="0"/>
              <a:t>Измерение физических величин. </a:t>
            </a:r>
            <a:endParaRPr lang="ru-RU" dirty="0"/>
          </a:p>
        </p:txBody>
      </p:sp>
      <p:sp>
        <p:nvSpPr>
          <p:cNvPr id="3" name="Содержимое 2"/>
          <p:cNvSpPr>
            <a:spLocks noGrp="1"/>
          </p:cNvSpPr>
          <p:nvPr>
            <p:ph idx="1"/>
          </p:nvPr>
        </p:nvSpPr>
        <p:spPr>
          <a:xfrm>
            <a:off x="0" y="1142984"/>
            <a:ext cx="9144000" cy="5715016"/>
          </a:xfrm>
        </p:spPr>
        <p:txBody>
          <a:bodyPr>
            <a:normAutofit fontScale="85000" lnSpcReduction="10000"/>
          </a:bodyPr>
          <a:lstStyle/>
          <a:p>
            <a:r>
              <a:rPr lang="ru-RU" b="1" dirty="0" smtClean="0">
                <a:solidFill>
                  <a:srgbClr val="FF0000"/>
                </a:solidFill>
              </a:rPr>
              <a:t>Точность </a:t>
            </a:r>
            <a:r>
              <a:rPr lang="ru-RU" b="1" dirty="0" smtClean="0">
                <a:solidFill>
                  <a:srgbClr val="FF0000"/>
                </a:solidFill>
              </a:rPr>
              <a:t>средства измерений</a:t>
            </a:r>
            <a:r>
              <a:rPr lang="ru-RU" dirty="0" smtClean="0"/>
              <a:t> — </a:t>
            </a:r>
            <a:r>
              <a:rPr lang="ru-RU" b="1" dirty="0" smtClean="0"/>
              <a:t>степень совпадения показаний </a:t>
            </a:r>
            <a:r>
              <a:rPr lang="ru-RU" dirty="0" smtClean="0"/>
              <a:t>измерительного прибора с истинным значением измеряемой величины. Чем меньше разница, тем больше точность прибора. Точность </a:t>
            </a:r>
            <a:r>
              <a:rPr lang="ru-RU" b="1" dirty="0" smtClean="0">
                <a:solidFill>
                  <a:srgbClr val="FF0000"/>
                </a:solidFill>
              </a:rPr>
              <a:t>эталона</a:t>
            </a:r>
            <a:r>
              <a:rPr lang="ru-RU" dirty="0" smtClean="0"/>
              <a:t> или </a:t>
            </a:r>
            <a:r>
              <a:rPr lang="ru-RU" b="1" dirty="0" smtClean="0">
                <a:solidFill>
                  <a:srgbClr val="FF0000"/>
                </a:solidFill>
              </a:rPr>
              <a:t>меры</a:t>
            </a:r>
            <a:r>
              <a:rPr lang="ru-RU" dirty="0" smtClean="0"/>
              <a:t> характеризуется погрешностью или степенью </a:t>
            </a:r>
            <a:r>
              <a:rPr lang="ru-RU" b="1" dirty="0" smtClean="0">
                <a:solidFill>
                  <a:srgbClr val="FF0000"/>
                </a:solidFill>
              </a:rPr>
              <a:t>воспроизводимости</a:t>
            </a:r>
            <a:r>
              <a:rPr lang="ru-RU" dirty="0" smtClean="0"/>
              <a:t>. Точность измерительного прибора , откалиброванного по эталону, всегда хуже или равна точности эталона.</a:t>
            </a:r>
            <a:br>
              <a:rPr lang="ru-RU" dirty="0" smtClean="0"/>
            </a:br>
            <a:r>
              <a:rPr lang="ru-RU" b="1" dirty="0" smtClean="0">
                <a:solidFill>
                  <a:srgbClr val="FF0000"/>
                </a:solidFill>
              </a:rPr>
              <a:t>Точность </a:t>
            </a:r>
            <a:r>
              <a:rPr lang="ru-RU" b="1" dirty="0" smtClean="0">
                <a:solidFill>
                  <a:srgbClr val="FF0000"/>
                </a:solidFill>
              </a:rPr>
              <a:t>результата измерений</a:t>
            </a:r>
            <a:r>
              <a:rPr lang="ru-RU" dirty="0" smtClean="0"/>
              <a:t> — одна из характеристик </a:t>
            </a:r>
            <a:r>
              <a:rPr lang="ru-RU" dirty="0" smtClean="0">
                <a:solidFill>
                  <a:srgbClr val="FF0000"/>
                </a:solidFill>
              </a:rPr>
              <a:t>качества</a:t>
            </a:r>
            <a:r>
              <a:rPr lang="ru-RU" dirty="0" smtClean="0"/>
              <a:t> </a:t>
            </a:r>
            <a:r>
              <a:rPr lang="ru-RU" dirty="0" smtClean="0">
                <a:solidFill>
                  <a:srgbClr val="FF0000"/>
                </a:solidFill>
              </a:rPr>
              <a:t>измерения,</a:t>
            </a:r>
            <a:r>
              <a:rPr lang="ru-RU" dirty="0" smtClean="0"/>
              <a:t> отражающая близость к нулю </a:t>
            </a:r>
            <a:r>
              <a:rPr lang="ru-RU" dirty="0" smtClean="0">
                <a:solidFill>
                  <a:srgbClr val="FF0000"/>
                </a:solidFill>
              </a:rPr>
              <a:t>погрешности результата измерения</a:t>
            </a:r>
            <a:r>
              <a:rPr lang="ru-RU" dirty="0" smtClean="0"/>
              <a:t>. Следует отметить, что о повышении качества измерений всегда говорят термином «увеличить точность» — притом, что величина, характеризующая точность, при этом должна уменьшиться</a:t>
            </a:r>
            <a:r>
              <a:rPr lang="ru-RU" dirty="0" smtClean="0"/>
              <a:t>.</a:t>
            </a:r>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9001156" cy="1142984"/>
          </a:xfrm>
        </p:spPr>
        <p:txBody>
          <a:bodyPr>
            <a:normAutofit/>
          </a:bodyPr>
          <a:lstStyle/>
          <a:p>
            <a:r>
              <a:rPr lang="ru-RU" dirty="0" smtClean="0"/>
              <a:t>Измерение физических величин. </a:t>
            </a:r>
            <a:endParaRPr lang="ru-RU" dirty="0"/>
          </a:p>
        </p:txBody>
      </p:sp>
      <p:sp>
        <p:nvSpPr>
          <p:cNvPr id="3" name="Содержимое 2"/>
          <p:cNvSpPr>
            <a:spLocks noGrp="1"/>
          </p:cNvSpPr>
          <p:nvPr>
            <p:ph idx="1"/>
          </p:nvPr>
        </p:nvSpPr>
        <p:spPr>
          <a:xfrm>
            <a:off x="0" y="857232"/>
            <a:ext cx="9144000" cy="5715040"/>
          </a:xfrm>
        </p:spPr>
        <p:txBody>
          <a:bodyPr>
            <a:normAutofit fontScale="77500" lnSpcReduction="20000"/>
          </a:bodyPr>
          <a:lstStyle/>
          <a:p>
            <a:r>
              <a:rPr lang="ru-RU" b="1" dirty="0" smtClean="0">
                <a:solidFill>
                  <a:srgbClr val="FF0000"/>
                </a:solidFill>
              </a:rPr>
              <a:t>Погрешность </a:t>
            </a:r>
            <a:r>
              <a:rPr lang="ru-RU" b="1" dirty="0" smtClean="0">
                <a:solidFill>
                  <a:srgbClr val="FF0000"/>
                </a:solidFill>
              </a:rPr>
              <a:t>измерения</a:t>
            </a:r>
            <a:r>
              <a:rPr lang="ru-RU" dirty="0" smtClean="0"/>
              <a:t> — </a:t>
            </a:r>
            <a:r>
              <a:rPr lang="ru-RU" b="1" dirty="0" smtClean="0"/>
              <a:t>оценка отклонения величины</a:t>
            </a:r>
            <a:r>
              <a:rPr lang="ru-RU" dirty="0" smtClean="0"/>
              <a:t> измеренного значения величины от её истинного значения. Погрешность измерения является </a:t>
            </a:r>
            <a:r>
              <a:rPr lang="ru-RU" b="1" dirty="0" smtClean="0"/>
              <a:t>характеристикой (мерой) точности </a:t>
            </a:r>
            <a:r>
              <a:rPr lang="ru-RU" dirty="0" smtClean="0"/>
              <a:t>измерения</a:t>
            </a:r>
            <a:r>
              <a:rPr lang="ru-RU" dirty="0" smtClean="0"/>
              <a:t>.</a:t>
            </a:r>
          </a:p>
          <a:p>
            <a:r>
              <a:rPr lang="ru-RU" b="1" dirty="0" smtClean="0">
                <a:solidFill>
                  <a:srgbClr val="FF0000"/>
                </a:solidFill>
              </a:rPr>
              <a:t>Погрешность измерительного прибора</a:t>
            </a:r>
            <a:r>
              <a:rPr lang="ru-RU" dirty="0" smtClean="0">
                <a:solidFill>
                  <a:srgbClr val="FF0000"/>
                </a:solidFill>
              </a:rPr>
              <a:t> </a:t>
            </a:r>
            <a:r>
              <a:rPr lang="ru-RU" dirty="0" smtClean="0"/>
              <a:t>- разность между показанием прибора и истинным значением измеряемой </a:t>
            </a:r>
            <a:r>
              <a:rPr lang="ru-RU" dirty="0" smtClean="0"/>
              <a:t>величины</a:t>
            </a:r>
          </a:p>
          <a:p>
            <a:r>
              <a:rPr lang="ru-RU" dirty="0" smtClean="0">
                <a:solidFill>
                  <a:srgbClr val="FF0000"/>
                </a:solidFill>
              </a:rPr>
              <a:t>Погрешность измерения равна половине цены деления прибора</a:t>
            </a:r>
          </a:p>
          <a:p>
            <a:r>
              <a:rPr lang="ru-RU" b="1" dirty="0" smtClean="0">
                <a:solidFill>
                  <a:srgbClr val="FF0000"/>
                </a:solidFill>
              </a:rPr>
              <a:t>Абсолютная погрешность измерения (</a:t>
            </a:r>
            <a:r>
              <a:rPr lang="ru-RU" b="1" i="1" dirty="0" err="1" smtClean="0">
                <a:solidFill>
                  <a:srgbClr val="FF0000"/>
                </a:solidFill>
              </a:rPr>
              <a:t>Δизм</a:t>
            </a:r>
            <a:r>
              <a:rPr lang="ru-RU" b="1" dirty="0" smtClean="0">
                <a:solidFill>
                  <a:srgbClr val="FF0000"/>
                </a:solidFill>
              </a:rPr>
              <a:t>.) </a:t>
            </a:r>
            <a:r>
              <a:rPr lang="ru-RU" dirty="0" smtClean="0"/>
              <a:t>- разность между действительным и истинным значениями измеряемой величины: </a:t>
            </a:r>
            <a:endParaRPr lang="ru-RU" dirty="0" smtClean="0"/>
          </a:p>
          <a:p>
            <a:pPr algn="ctr"/>
            <a:r>
              <a:rPr lang="ru-RU" b="1" i="1" dirty="0" err="1" smtClean="0">
                <a:solidFill>
                  <a:srgbClr val="FF0000"/>
                </a:solidFill>
              </a:rPr>
              <a:t>Δизм</a:t>
            </a:r>
            <a:r>
              <a:rPr lang="ru-RU" b="1" i="1" dirty="0" err="1" smtClean="0">
                <a:solidFill>
                  <a:srgbClr val="FF0000"/>
                </a:solidFill>
              </a:rPr>
              <a:t>.=Хд.</a:t>
            </a:r>
            <a:r>
              <a:rPr lang="ru-RU" b="1" i="1" dirty="0" smtClean="0">
                <a:solidFill>
                  <a:srgbClr val="FF0000"/>
                </a:solidFill>
              </a:rPr>
              <a:t> - </a:t>
            </a:r>
            <a:r>
              <a:rPr lang="ru-RU" b="1" i="1" dirty="0" err="1" smtClean="0">
                <a:solidFill>
                  <a:srgbClr val="FF0000"/>
                </a:solidFill>
              </a:rPr>
              <a:t>Хи</a:t>
            </a:r>
            <a:r>
              <a:rPr lang="ru-RU" dirty="0" smtClean="0"/>
              <a:t>.</a:t>
            </a:r>
          </a:p>
          <a:p>
            <a:r>
              <a:rPr lang="ru-RU" b="1" dirty="0" smtClean="0">
                <a:solidFill>
                  <a:srgbClr val="FF0000"/>
                </a:solidFill>
              </a:rPr>
              <a:t>Относительная погрешность измерения</a:t>
            </a:r>
            <a:r>
              <a:rPr lang="ru-RU" dirty="0" smtClean="0"/>
              <a:t> (</a:t>
            </a:r>
            <a:r>
              <a:rPr lang="ru-RU" b="1" i="1" dirty="0" err="1" smtClean="0">
                <a:solidFill>
                  <a:srgbClr val="FF0000"/>
                </a:solidFill>
              </a:rPr>
              <a:t>δизм</a:t>
            </a:r>
            <a:r>
              <a:rPr lang="ru-RU" dirty="0" smtClean="0"/>
              <a:t>.) - отношение абсолютной погрешности измерения к истинному значению измеряемой величины, выраженное в %: </a:t>
            </a:r>
            <a:endParaRPr lang="ru-RU" dirty="0" smtClean="0"/>
          </a:p>
        </p:txBody>
      </p:sp>
      <p:pic>
        <p:nvPicPr>
          <p:cNvPr id="34817" name="Picture 1" descr="http://www.prist.ru/infos/articles/general_measurement/equation_12.gif"/>
          <p:cNvPicPr>
            <a:picLocks noChangeAspect="1" noChangeArrowheads="1"/>
          </p:cNvPicPr>
          <p:nvPr/>
        </p:nvPicPr>
        <p:blipFill>
          <a:blip r:embed="rId2"/>
          <a:srcRect/>
          <a:stretch>
            <a:fillRect/>
          </a:stretch>
        </p:blipFill>
        <p:spPr bwMode="auto">
          <a:xfrm>
            <a:off x="4297011" y="6143644"/>
            <a:ext cx="1878855" cy="7143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4817"/>
                                        </p:tgtEl>
                                        <p:attrNameLst>
                                          <p:attrName>style.visibility</p:attrName>
                                        </p:attrNameLst>
                                      </p:cBhvr>
                                      <p:to>
                                        <p:strVal val="visible"/>
                                      </p:to>
                                    </p:set>
                                    <p:anim calcmode="lin" valueType="num">
                                      <p:cBhvr additive="base">
                                        <p:cTn id="43" dur="500" fill="hold"/>
                                        <p:tgtEl>
                                          <p:spTgt spid="34817"/>
                                        </p:tgtEl>
                                        <p:attrNameLst>
                                          <p:attrName>ppt_x</p:attrName>
                                        </p:attrNameLst>
                                      </p:cBhvr>
                                      <p:tavLst>
                                        <p:tav tm="0">
                                          <p:val>
                                            <p:strVal val="#ppt_x"/>
                                          </p:val>
                                        </p:tav>
                                        <p:tav tm="100000">
                                          <p:val>
                                            <p:strVal val="#ppt_x"/>
                                          </p:val>
                                        </p:tav>
                                      </p:tavLst>
                                    </p:anim>
                                    <p:anim calcmode="lin" valueType="num">
                                      <p:cBhvr additive="base">
                                        <p:cTn id="44" dur="500" fill="hold"/>
                                        <p:tgtEl>
                                          <p:spTgt spid="348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9001156" cy="1142984"/>
          </a:xfrm>
        </p:spPr>
        <p:txBody>
          <a:bodyPr>
            <a:normAutofit/>
          </a:bodyPr>
          <a:lstStyle/>
          <a:p>
            <a:r>
              <a:rPr lang="ru-RU" dirty="0" smtClean="0"/>
              <a:t>Измерение физических величин. </a:t>
            </a:r>
            <a:endParaRPr lang="ru-RU" dirty="0"/>
          </a:p>
        </p:txBody>
      </p:sp>
      <p:sp>
        <p:nvSpPr>
          <p:cNvPr id="3" name="Содержимое 2"/>
          <p:cNvSpPr>
            <a:spLocks noGrp="1"/>
          </p:cNvSpPr>
          <p:nvPr>
            <p:ph idx="1"/>
          </p:nvPr>
        </p:nvSpPr>
        <p:spPr>
          <a:xfrm>
            <a:off x="0" y="1142984"/>
            <a:ext cx="9144000" cy="5715016"/>
          </a:xfrm>
        </p:spPr>
        <p:txBody>
          <a:bodyPr>
            <a:normAutofit fontScale="92500" lnSpcReduction="20000"/>
          </a:bodyPr>
          <a:lstStyle/>
          <a:p>
            <a:r>
              <a:rPr lang="ru-RU" b="1" dirty="0" smtClean="0">
                <a:solidFill>
                  <a:srgbClr val="FF0000"/>
                </a:solidFill>
              </a:rPr>
              <a:t>Показание </a:t>
            </a:r>
            <a:r>
              <a:rPr lang="ru-RU" b="1" dirty="0" smtClean="0">
                <a:solidFill>
                  <a:srgbClr val="FF0000"/>
                </a:solidFill>
              </a:rPr>
              <a:t>средства измерений</a:t>
            </a:r>
            <a:r>
              <a:rPr lang="ru-RU" dirty="0" smtClean="0">
                <a:solidFill>
                  <a:srgbClr val="FF0000"/>
                </a:solidFill>
              </a:rPr>
              <a:t> </a:t>
            </a:r>
            <a:r>
              <a:rPr lang="ru-RU" dirty="0" smtClean="0"/>
              <a:t>- это значение измеряемой величины, определяемое по отсчетному устройству средства измерений и выраженное в принятых единицах этой величины. </a:t>
            </a:r>
            <a:endParaRPr lang="ru-RU" dirty="0" smtClean="0"/>
          </a:p>
          <a:p>
            <a:r>
              <a:rPr lang="ru-RU" b="1" dirty="0" smtClean="0">
                <a:solidFill>
                  <a:srgbClr val="FF0000"/>
                </a:solidFill>
              </a:rPr>
              <a:t>Цена </a:t>
            </a:r>
            <a:r>
              <a:rPr lang="ru-RU" b="1" dirty="0" smtClean="0">
                <a:solidFill>
                  <a:srgbClr val="FF0000"/>
                </a:solidFill>
              </a:rPr>
              <a:t>деления шкалы </a:t>
            </a:r>
            <a:r>
              <a:rPr lang="ru-RU" dirty="0" smtClean="0"/>
              <a:t>соответствует интервалу между двумя соседними отметками шкалы, выраженному в значениях измеряемой величины</a:t>
            </a:r>
            <a:r>
              <a:rPr lang="ru-RU" dirty="0" smtClean="0"/>
              <a:t>.</a:t>
            </a:r>
          </a:p>
          <a:p>
            <a:r>
              <a:rPr lang="ru-RU" b="1" dirty="0" smtClean="0">
                <a:solidFill>
                  <a:srgbClr val="FF0000"/>
                </a:solidFill>
              </a:rPr>
              <a:t>Принцип измерения</a:t>
            </a:r>
            <a:r>
              <a:rPr lang="ru-RU" dirty="0" smtClean="0">
                <a:solidFill>
                  <a:srgbClr val="FF0000"/>
                </a:solidFill>
              </a:rPr>
              <a:t> </a:t>
            </a:r>
            <a:r>
              <a:rPr lang="ru-RU" dirty="0" smtClean="0"/>
              <a:t>- совокупность физических явлений, на которых основано данное измерение. </a:t>
            </a:r>
            <a:endParaRPr lang="ru-RU" dirty="0" smtClean="0"/>
          </a:p>
          <a:p>
            <a:r>
              <a:rPr lang="ru-RU" b="1" dirty="0" smtClean="0">
                <a:solidFill>
                  <a:srgbClr val="FF0000"/>
                </a:solidFill>
              </a:rPr>
              <a:t>Метод </a:t>
            </a:r>
            <a:r>
              <a:rPr lang="ru-RU" b="1" dirty="0" smtClean="0">
                <a:solidFill>
                  <a:srgbClr val="FF0000"/>
                </a:solidFill>
              </a:rPr>
              <a:t>измерения </a:t>
            </a:r>
            <a:r>
              <a:rPr lang="ru-RU" dirty="0" smtClean="0"/>
              <a:t>- совокупность приемов использования принципов и средств измерений.</a:t>
            </a:r>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732</TotalTime>
  <Words>1799</Words>
  <PresentationFormat>Экран (4:3)</PresentationFormat>
  <Paragraphs>119</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Трек</vt:lpstr>
      <vt:lpstr>ФИЗИКА И МЕТОДЫ НАУЧНОГО ПОЗНАНИЯ. Подготовка к ЕГЭ</vt:lpstr>
      <vt:lpstr>Цель: повторение основных понятий, законов и формул  ФИЗИКИ И МЕТОДОВ НАУЧНОГО ПОЗНАНИЯ    в соответствии с кодификатором ЕГЭ.</vt:lpstr>
      <vt:lpstr>Наблюдение и описание физических явлений</vt:lpstr>
      <vt:lpstr>Физический эксперимент </vt:lpstr>
      <vt:lpstr>Слайд 5</vt:lpstr>
      <vt:lpstr>Измерение физических величин. </vt:lpstr>
      <vt:lpstr>Измерение физических величин. </vt:lpstr>
      <vt:lpstr>Измерение физических величин. </vt:lpstr>
      <vt:lpstr>Измерение физических величин. </vt:lpstr>
      <vt:lpstr>Измерительные приборы в России</vt:lpstr>
      <vt:lpstr>Измерение физических величин. Международная система единиц</vt:lpstr>
      <vt:lpstr>Международная система единиц</vt:lpstr>
      <vt:lpstr>Дополнительные единицы СИ</vt:lpstr>
      <vt:lpstr>Моделирование явлений и объектов природы</vt:lpstr>
      <vt:lpstr>Научные гипотезы</vt:lpstr>
      <vt:lpstr>Физические законы и теории, границы их применимости </vt:lpstr>
      <vt:lpstr>Слайд 17</vt:lpstr>
      <vt:lpstr>Рассмотрим задачи: </vt:lpstr>
      <vt:lpstr>(ЕГЭ 2008 г., ДЕМО) А30. На графике представлены результаты измерения длины пружины при различных значениях массы грузов, лежащих в чашке пружинных весов (рисунок справа). за 1 с, </vt:lpstr>
      <vt:lpstr>(ЕГЭ 2009 г., ДЕМО) А7. На фотографии показана установка для исследования равноускоренного скольжения каретки (1) массой 0,1 кг по наклонной плоскости, установ-ленной под углом 30° к горизонту. </vt:lpstr>
      <vt:lpstr>(ЕГЭ 2009 г., ДЕМО) А24. Проводники изготовлены из одного и того же материала. Какую пару проводников нужно выбрать, чтобы на опыте обнаружить зависимость сопротивления проволоки от ее диаметра? </vt:lpstr>
      <vt:lpstr>(ЕГЭ 2009 г., ДЕМО) А25. Исследовалась зависимость напряжения на обкладках воздушного конденсатора от заряда этого конденсатора. Результаты измерений представлены в таблице. </vt:lpstr>
      <vt:lpstr>(ЕГЭ 2010 г., ДЕМО) А24.   Пучок белого света, пройдя через призму, разлагается в спектр. Была выдвинута гипотеза, что ширина спектра, получаемого на стоящем за призмой экране, зависит от угла падения пучка на грань призмы. Необходимо экспериментально проверить эту гипотезу. Какие два опыта из тех, схемы которых представлены ниже, нужно провести для такого исследования? </vt:lpstr>
      <vt:lpstr>(ЕГЭ 2010 г., ДЕМО) А25.   На рисунке показаны результаты измерения давления постоянной массы разреженного газа при повышении его температуры. Погрешность измерения температуры ΔT = ± 10 К, давления Δp = ± 2·104 Па. Газ занимает сосуд объемом 5 л. Чему примерно равно число молей газа? </vt:lpstr>
      <vt:lpstr>(ЕГЭ 2010 г., ДЕМО) В2.   Установите соответствие между физическими явлениями и приборами, в которых используются или наблюдаются эти явления.  ФИЗИЧЕСКИЕ ЯВЛЕНИЯ  ПРИБОР   </vt:lpstr>
      <vt:lpstr>Используемая литература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2002 г. А26 (ЕГЭ). Скорость автомобиля массой 500 кг изменяется в соответствии с графиком, приведенным на рисунке. Определите равнодействующую силу в момент времени t  = 3 с.</dc:title>
  <cp:lastModifiedBy>Ирина</cp:lastModifiedBy>
  <cp:revision>43</cp:revision>
  <dcterms:modified xsi:type="dcterms:W3CDTF">2010-06-03T11:45:27Z</dcterms:modified>
</cp:coreProperties>
</file>