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96" r:id="rId11"/>
    <p:sldId id="266" r:id="rId12"/>
    <p:sldId id="297" r:id="rId13"/>
    <p:sldId id="291" r:id="rId14"/>
    <p:sldId id="290" r:id="rId15"/>
    <p:sldId id="268" r:id="rId16"/>
    <p:sldId id="267" r:id="rId17"/>
    <p:sldId id="283" r:id="rId18"/>
    <p:sldId id="269" r:id="rId19"/>
    <p:sldId id="286" r:id="rId20"/>
    <p:sldId id="273" r:id="rId21"/>
    <p:sldId id="272" r:id="rId22"/>
    <p:sldId id="287" r:id="rId23"/>
    <p:sldId id="288" r:id="rId24"/>
    <p:sldId id="289" r:id="rId25"/>
    <p:sldId id="300" r:id="rId26"/>
    <p:sldId id="298" r:id="rId27"/>
    <p:sldId id="292" r:id="rId28"/>
    <p:sldId id="276" r:id="rId29"/>
    <p:sldId id="274" r:id="rId30"/>
    <p:sldId id="277" r:id="rId31"/>
    <p:sldId id="279" r:id="rId32"/>
    <p:sldId id="275" r:id="rId33"/>
    <p:sldId id="278" r:id="rId34"/>
    <p:sldId id="294" r:id="rId35"/>
    <p:sldId id="293" r:id="rId36"/>
    <p:sldId id="301" r:id="rId37"/>
    <p:sldId id="299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0760-9C21-4B3D-B254-648B15508CE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E9BD-156C-4DCA-AD3E-6564AD560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01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0760-9C21-4B3D-B254-648B15508CE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E9BD-156C-4DCA-AD3E-6564AD560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74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0760-9C21-4B3D-B254-648B15508CE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E9BD-156C-4DCA-AD3E-6564AD560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64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0760-9C21-4B3D-B254-648B15508CE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E9BD-156C-4DCA-AD3E-6564AD560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9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0760-9C21-4B3D-B254-648B15508CE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E9BD-156C-4DCA-AD3E-6564AD560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96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0760-9C21-4B3D-B254-648B15508CE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E9BD-156C-4DCA-AD3E-6564AD560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0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0760-9C21-4B3D-B254-648B15508CE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E9BD-156C-4DCA-AD3E-6564AD560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64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0760-9C21-4B3D-B254-648B15508CE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E9BD-156C-4DCA-AD3E-6564AD560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24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0760-9C21-4B3D-B254-648B15508CE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E9BD-156C-4DCA-AD3E-6564AD560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2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0760-9C21-4B3D-B254-648B15508CE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E9BD-156C-4DCA-AD3E-6564AD560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9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0760-9C21-4B3D-B254-648B15508CE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E9BD-156C-4DCA-AD3E-6564AD560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29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90760-9C21-4B3D-B254-648B15508CE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8E9BD-156C-4DCA-AD3E-6564AD560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22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rosopeka.ru/kat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7457"/>
            <a:ext cx="10515600" cy="5839506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sz="3600" b="1" dirty="0" smtClean="0"/>
              <a:t>Особенности реализации образовательных программ для инвалидов и лиц с ОВЗ в связи с вступлением в силу Федерального закона «Об образовании в Российской Федерации»: теория и практика. </a:t>
            </a:r>
            <a:br>
              <a:rPr lang="ru-RU" sz="3600" b="1" dirty="0" smtClean="0"/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4083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14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Варианты реализации адаптированных образовательных программ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2739"/>
            <a:ext cx="10515600" cy="4351338"/>
          </a:xfrm>
        </p:spPr>
        <p:txBody>
          <a:bodyPr/>
          <a:lstStyle/>
          <a:p>
            <a:endParaRPr lang="ru-RU" dirty="0" smtClean="0"/>
          </a:p>
          <a:p>
            <a:pPr algn="just"/>
            <a:r>
              <a:rPr lang="ru-RU" dirty="0" smtClean="0"/>
              <a:t>обучающийся </a:t>
            </a:r>
            <a:r>
              <a:rPr lang="ru-RU" dirty="0"/>
              <a:t>с ОВЗ или инвалид обучается по индивидуальному учебному плану, в том числе с использованием дистанционных образовательных технологий. В этом случае возможно освоение образовательной программы в удлиненные календарные сроки и введение в адаптированную программу адаптационных учебных дисциплин, предусматривается создание специальных условий для реализации его особых образовательных потребностей.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70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02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Требования к комплексному сопровождению образовательного процесса и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здоровьесбережению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08314"/>
            <a:ext cx="11027229" cy="4968649"/>
          </a:xfrm>
        </p:spPr>
        <p:txBody>
          <a:bodyPr>
            <a:normAutofit/>
          </a:bodyPr>
          <a:lstStyle/>
          <a:p>
            <a:endParaRPr lang="ru-RU" dirty="0" smtClean="0">
              <a:latin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</a:rPr>
              <a:t>Осуществление комплексного сопровождения образовательного процесса  лиц с ОВЗ и инвалидов в соответствии с рекомендациями федеральных учреждений медико-социальной экспертизы или ПМПК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</a:rPr>
              <a:t>Установление особого порядка освоения дисциплины «физическая культура» на основе соблюдения  принципов здоровьесбережения и адаптивной физической культуры.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55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Требования к комплексному сопровождению образовательного процесса и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здоровьесбережению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429" y="1295400"/>
            <a:ext cx="10918371" cy="4881563"/>
          </a:xfrm>
        </p:spPr>
        <p:txBody>
          <a:bodyPr/>
          <a:lstStyle/>
          <a:p>
            <a:endParaRPr lang="ru-RU" dirty="0" smtClean="0">
              <a:latin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</a:rPr>
              <a:t>Создание </a:t>
            </a:r>
            <a:r>
              <a:rPr lang="ru-RU" dirty="0">
                <a:latin typeface="Arial" panose="020B0604020202020204" pitchFamily="34" charset="0"/>
              </a:rPr>
              <a:t>толерантной социокультурной среды, волонтерской помощи обучающимся с </a:t>
            </a:r>
            <a:r>
              <a:rPr lang="ru-RU" dirty="0" smtClean="0">
                <a:latin typeface="Arial" panose="020B0604020202020204" pitchFamily="34" charset="0"/>
              </a:rPr>
              <a:t>ОВЗ </a:t>
            </a:r>
            <a:r>
              <a:rPr lang="ru-RU" dirty="0">
                <a:latin typeface="Arial" panose="020B0604020202020204" pitchFamily="34" charset="0"/>
              </a:rPr>
              <a:t>и инвалидам</a:t>
            </a:r>
            <a:r>
              <a:rPr lang="ru-RU" dirty="0" smtClean="0"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Использование в образовательном процессе дистанционных образовательных технологий</a:t>
            </a:r>
            <a:r>
              <a:rPr lang="ru-RU" dirty="0" smtClean="0">
                <a:latin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</a:rPr>
              <a:t>Наличие отделения </a:t>
            </a:r>
            <a:r>
              <a:rPr lang="ru-RU" dirty="0" smtClean="0">
                <a:latin typeface="Arial" panose="020B0604020202020204" pitchFamily="34" charset="0"/>
              </a:rPr>
              <a:t>медпункта.</a:t>
            </a:r>
            <a:endParaRPr lang="ru-RU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6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53143"/>
            <a:ext cx="10515600" cy="5523820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Доступная среда 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486" y="50663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в группах: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«Опишите примерные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ребования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оснащенности образовательного процесса инвалидов и лиц с ограниченными возможностями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здоровья».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для слабослышащих детей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 для слабовидящих детей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 для детей ДЦП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7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Примерный перечень специальных технических средств и программного обеспечения для обучения студентов с нарушениями зрения 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164771"/>
            <a:ext cx="11092543" cy="557348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900" dirty="0" smtClean="0"/>
              <a:t>1.Дисплей с использованием системы Брайля (рельефно-точечный шрифт) 40-знаковый или 80-знаковый, или портативный дисплей </a:t>
            </a:r>
          </a:p>
          <a:p>
            <a:pPr marL="0" indent="0">
              <a:buNone/>
            </a:pPr>
            <a:r>
              <a:rPr lang="ru-RU" sz="2900" dirty="0" smtClean="0"/>
              <a:t>2. Принтер с использованием системы Брайля (рельефно-точечный шрифт) </a:t>
            </a:r>
          </a:p>
          <a:p>
            <a:pPr marL="0" indent="0">
              <a:buNone/>
            </a:pPr>
            <a:r>
              <a:rPr lang="ru-RU" sz="2900" dirty="0" smtClean="0"/>
              <a:t>3. Программа экранного доступа с синтезом речи </a:t>
            </a:r>
          </a:p>
          <a:p>
            <a:pPr marL="0" indent="0">
              <a:buNone/>
            </a:pPr>
            <a:r>
              <a:rPr lang="ru-RU" sz="2900" dirty="0" smtClean="0"/>
              <a:t>4. Программа экранного увеличения </a:t>
            </a:r>
          </a:p>
          <a:p>
            <a:pPr marL="0" indent="0">
              <a:buNone/>
            </a:pPr>
            <a:r>
              <a:rPr lang="ru-RU" sz="2900" dirty="0" smtClean="0"/>
              <a:t>5. Редактор текста (программа для перевода обычного шрифта в </a:t>
            </a:r>
            <a:r>
              <a:rPr lang="ru-RU" sz="2900" dirty="0" err="1" smtClean="0"/>
              <a:t>брайлевский</a:t>
            </a:r>
            <a:r>
              <a:rPr lang="ru-RU" sz="2900" dirty="0" smtClean="0"/>
              <a:t> и обратно) </a:t>
            </a:r>
          </a:p>
          <a:p>
            <a:pPr marL="0" indent="0">
              <a:buNone/>
            </a:pPr>
            <a:r>
              <a:rPr lang="ru-RU" sz="2900" dirty="0" smtClean="0"/>
              <a:t>6. Читающая машина </a:t>
            </a:r>
          </a:p>
          <a:p>
            <a:pPr marL="0" indent="0">
              <a:buNone/>
            </a:pPr>
            <a:r>
              <a:rPr lang="ru-RU" sz="2900" dirty="0"/>
              <a:t>7</a:t>
            </a:r>
            <a:r>
              <a:rPr lang="ru-RU" sz="2900" dirty="0" smtClean="0"/>
              <a:t>. Стационарный электронный увеличитель </a:t>
            </a:r>
          </a:p>
          <a:p>
            <a:pPr marL="0" indent="0">
              <a:buNone/>
            </a:pPr>
            <a:r>
              <a:rPr lang="ru-RU" sz="2900" dirty="0"/>
              <a:t>8</a:t>
            </a:r>
            <a:r>
              <a:rPr lang="ru-RU" sz="2900" dirty="0" smtClean="0"/>
              <a:t>. Ручное увеличивающее устройство (портативная электронная лупа) </a:t>
            </a:r>
          </a:p>
          <a:p>
            <a:pPr marL="0" indent="0">
              <a:buNone/>
            </a:pPr>
            <a:r>
              <a:rPr lang="ru-RU" sz="2900" dirty="0"/>
              <a:t>9</a:t>
            </a:r>
            <a:r>
              <a:rPr lang="ru-RU" sz="2900" dirty="0" smtClean="0"/>
              <a:t>. Электронный увеличитель для удаленного просмотра</a:t>
            </a:r>
            <a:endParaRPr lang="ru-RU" b="1" i="1" dirty="0" smtClean="0">
              <a:solidFill>
                <a:srgbClr val="C00000"/>
              </a:solidFill>
              <a:hlinkClick r:id="rId2"/>
            </a:endParaRPr>
          </a:p>
          <a:p>
            <a:pPr marL="0" indent="0" algn="r">
              <a:buNone/>
            </a:pPr>
            <a:endParaRPr lang="ru-RU" b="1" i="1" dirty="0">
              <a:solidFill>
                <a:srgbClr val="C00000"/>
              </a:solidFill>
              <a:hlinkClick r:id="rId2"/>
            </a:endParaRPr>
          </a:p>
          <a:p>
            <a:pPr marL="0" indent="0" algn="r">
              <a:buNone/>
            </a:pPr>
            <a:r>
              <a:rPr lang="en-US" b="1" i="1" dirty="0" smtClean="0">
                <a:solidFill>
                  <a:srgbClr val="C00000"/>
                </a:solidFill>
                <a:hlinkClick r:id="rId2"/>
              </a:rPr>
              <a:t>http://rosopeka.ru/kat.html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en-US" b="1" i="1" dirty="0">
                <a:solidFill>
                  <a:srgbClr val="C00000"/>
                </a:solidFill>
              </a:rPr>
              <a:t>https://sites.google.com/site/ovz1grotta/rabocee-mesto-slepogo-i-slabovidasego-ucenika-za-komputerom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5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endParaRPr lang="ru-RU" sz="4000" dirty="0" smtClean="0"/>
          </a:p>
          <a:p>
            <a:pPr marL="0" indent="0" algn="ctr">
              <a:buNone/>
            </a:pPr>
            <a:r>
              <a:rPr lang="ru-RU" sz="4000" dirty="0" smtClean="0"/>
              <a:t>Тьютор в системе организации социальной жизни подопечного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6303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9600"/>
            <a:ext cx="10885714" cy="5567363"/>
          </a:xfrm>
        </p:spPr>
        <p:txBody>
          <a:bodyPr/>
          <a:lstStyle/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Социализация инвалида (лиц с ОВЗ) </a:t>
            </a:r>
            <a:r>
              <a:rPr lang="ru-RU" sz="3200" dirty="0"/>
              <a:t>— процесс освоения </a:t>
            </a:r>
            <a:r>
              <a:rPr lang="ru-RU" sz="3200" dirty="0" smtClean="0"/>
              <a:t>социально </a:t>
            </a:r>
            <a:r>
              <a:rPr lang="ru-RU" sz="3200" dirty="0"/>
              <a:t>значимых норм, ценностей, стереотипов поведения, их корректировка при освоении различных форм социального взаимодействия. </a:t>
            </a:r>
            <a:endParaRPr lang="ru-RU" sz="3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399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Дети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с ОВЗ имеют проблемы в следующих областях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социализации: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6914"/>
            <a:ext cx="10961914" cy="514894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– </a:t>
            </a:r>
            <a:r>
              <a:rPr lang="ru-RU" dirty="0"/>
              <a:t>в эмоционально-волевой сфере (склонность к быстрой смене </a:t>
            </a:r>
            <a:r>
              <a:rPr lang="ru-RU" dirty="0" smtClean="0"/>
              <a:t>настроения</a:t>
            </a:r>
            <a:r>
              <a:rPr lang="ru-RU" dirty="0"/>
              <a:t>, бедная гамма эмоций, неадекватность самооценки);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– </a:t>
            </a:r>
            <a:r>
              <a:rPr lang="ru-RU" dirty="0"/>
              <a:t>в сфере общения с взрослыми (эмоциональная зависимость ребенка от оценок взрослого блокирует развитие инициативности);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– </a:t>
            </a:r>
            <a:r>
              <a:rPr lang="ru-RU" dirty="0"/>
              <a:t>в сфере общения со сверстниками (эмоциональная бедность </a:t>
            </a:r>
            <a:r>
              <a:rPr lang="ru-RU" dirty="0" smtClean="0"/>
              <a:t>контактов </a:t>
            </a:r>
            <a:r>
              <a:rPr lang="ru-RU" dirty="0"/>
              <a:t>затрудняет освоение социально-ролевых позиций друга, товарища, </a:t>
            </a:r>
            <a:r>
              <a:rPr lang="ru-RU" dirty="0" smtClean="0"/>
              <a:t>партнера</a:t>
            </a:r>
            <a:r>
              <a:rPr lang="ru-RU" dirty="0"/>
              <a:t>);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– </a:t>
            </a:r>
            <a:r>
              <a:rPr lang="ru-RU" dirty="0"/>
              <a:t>проблемы адаптации, так как дети несамостоятельны, не умеют брать ответственность за порученное дело из-за свойственного им психического инфантилизма, иждивенческого настроя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– трудные семьи, однобокое воспитание, и, как правило, дети не </a:t>
            </a:r>
            <a:r>
              <a:rPr lang="ru-RU" dirty="0" smtClean="0"/>
              <a:t>подготовлены </a:t>
            </a:r>
            <a:r>
              <a:rPr lang="ru-RU" dirty="0"/>
              <a:t>к семейной жизни. </a:t>
            </a:r>
          </a:p>
        </p:txBody>
      </p:sp>
    </p:spTree>
    <p:extLst>
      <p:ext uri="{BB962C8B-B14F-4D97-AF65-F5344CB8AC3E}">
        <p14:creationId xmlns:p14="http://schemas.microsoft.com/office/powerpoint/2010/main" val="658810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087" y="402772"/>
            <a:ext cx="11310256" cy="6172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Цель</a:t>
            </a:r>
            <a:r>
              <a:rPr lang="ru-RU" dirty="0"/>
              <a:t> деятельности тьютора заключается в успешном включении </a:t>
            </a:r>
            <a:r>
              <a:rPr lang="ru-RU" dirty="0" smtClean="0"/>
              <a:t>ребенка </a:t>
            </a:r>
            <a:r>
              <a:rPr lang="ru-RU" dirty="0"/>
              <a:t>с ОВЗ в среду общеобразовательного учреждения.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Задачи: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Создание </a:t>
            </a:r>
            <a:r>
              <a:rPr lang="ru-RU" dirty="0"/>
              <a:t>комфортных условий для нахождения в </a:t>
            </a:r>
            <a:r>
              <a:rPr lang="ru-RU" dirty="0" smtClean="0"/>
              <a:t>школе.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dirty="0" smtClean="0"/>
              <a:t>Социализация </a:t>
            </a:r>
            <a:r>
              <a:rPr lang="ru-RU" dirty="0"/>
              <a:t>- включение ребенка в среду сверстников, в жизнь класса, школы, формирования положительных межличностных отношений в коллективе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Помощь </a:t>
            </a:r>
            <a:r>
              <a:rPr lang="ru-RU" dirty="0"/>
              <a:t>в усвоении соответствующих общеобразовательных программ, преодоление затруднений в обучении.</a:t>
            </a:r>
            <a:r>
              <a:rPr lang="ru-RU" dirty="0" smtClean="0"/>
              <a:t> </a:t>
            </a:r>
          </a:p>
          <a:p>
            <a:pPr marL="514350" indent="-514350">
              <a:buAutoNum type="arabicPeriod"/>
            </a:pPr>
            <a:r>
              <a:rPr lang="ru-RU" dirty="0" smtClean="0"/>
              <a:t>Организация</a:t>
            </a:r>
            <a:r>
              <a:rPr lang="ru-RU" dirty="0"/>
              <a:t>, при необходимости, сопровождения другими специалистами. </a:t>
            </a:r>
            <a:endParaRPr lang="ru-RU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 smtClean="0"/>
              <a:t>Осуществление </a:t>
            </a:r>
            <a:r>
              <a:rPr lang="ru-RU" dirty="0"/>
              <a:t>взаимодействия с родителями, включение родителей в процесс обучения</a:t>
            </a:r>
            <a:r>
              <a:rPr lang="ru-RU" dirty="0" smtClean="0"/>
              <a:t>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 smtClean="0"/>
              <a:t>Оценка </a:t>
            </a:r>
            <a:r>
              <a:rPr lang="ru-RU" dirty="0"/>
              <a:t>результатов деятельности, отслеживание положительной динамики в деятельности ребенка с ОВЗ.</a:t>
            </a:r>
          </a:p>
          <a:p>
            <a:pPr marL="0" indent="0">
              <a:buNone/>
            </a:pPr>
            <a:endParaRPr lang="ru-RU" dirty="0"/>
          </a:p>
          <a:p>
            <a:pPr marL="514350" indent="-514350">
              <a:buAutoNum type="arabicPeriod"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35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40229"/>
            <a:ext cx="11038114" cy="5436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i="1" dirty="0" smtClean="0"/>
              <a:t>«Перед государством стоит задача снизить, а по возможности и полностью ликвидировать сохраняющиеся барьеры для инвалидов». </a:t>
            </a:r>
            <a:br>
              <a:rPr lang="ru-RU" sz="5400" i="1" dirty="0" smtClean="0"/>
            </a:br>
            <a:r>
              <a:rPr lang="ru-RU" sz="5400" dirty="0" smtClean="0"/>
              <a:t>						              В. В. Путин</a:t>
            </a:r>
            <a:br>
              <a:rPr lang="ru-RU" sz="5400" dirty="0" smtClean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00543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Предварительная работа тьютора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Подготовку необходимо провести в несколько этапов: 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ru-RU" dirty="0"/>
              <a:t>Знакомство с родителями и ребенком. </a:t>
            </a:r>
          </a:p>
          <a:p>
            <a:pPr marL="514350" indent="-514350">
              <a:buAutoNum type="alphaLcParenR"/>
            </a:pPr>
            <a:r>
              <a:rPr lang="ru-RU" dirty="0"/>
              <a:t>Знакомство с сопроводительными документами ребенка</a:t>
            </a:r>
            <a:r>
              <a:rPr lang="ru-RU" dirty="0" smtClean="0"/>
              <a:t>.</a:t>
            </a:r>
          </a:p>
          <a:p>
            <a:pPr marL="514350" indent="-514350">
              <a:buAutoNum type="alphaLcParenR"/>
            </a:pPr>
            <a:r>
              <a:rPr lang="ru-RU" dirty="0" smtClean="0"/>
              <a:t>Знакомство </a:t>
            </a:r>
            <a:r>
              <a:rPr lang="ru-RU" dirty="0"/>
              <a:t>с педагогом класса, под руководством которого будет учиться ребенок.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279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857" y="125640"/>
            <a:ext cx="10515600" cy="5275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Первичная диагностика (карта наблюдения)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100642"/>
              </p:ext>
            </p:extLst>
          </p:nvPr>
        </p:nvGraphicFramePr>
        <p:xfrm>
          <a:off x="555170" y="653144"/>
          <a:ext cx="11244943" cy="58951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10475"/>
                <a:gridCol w="919617"/>
                <a:gridCol w="814851"/>
              </a:tblGrid>
              <a:tr h="4087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Характеристики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79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Маршрутная деятельность:</a:t>
                      </a:r>
                    </a:p>
                    <a:p>
                      <a:r>
                        <a:rPr lang="ru-RU" dirty="0" smtClean="0"/>
                        <a:t>-</a:t>
                      </a:r>
                    </a:p>
                    <a:p>
                      <a:r>
                        <a:rPr lang="ru-RU" dirty="0" smtClean="0"/>
                        <a:t>-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72378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Учебная</a:t>
                      </a:r>
                      <a:r>
                        <a:rPr lang="ru-RU" b="1" i="1" baseline="0" dirty="0" smtClean="0"/>
                        <a:t> деятельность</a:t>
                      </a:r>
                      <a:r>
                        <a:rPr lang="ru-RU" b="1" i="1" dirty="0" smtClean="0"/>
                        <a:t>:</a:t>
                      </a:r>
                    </a:p>
                    <a:p>
                      <a:r>
                        <a:rPr lang="ru-RU" dirty="0" smtClean="0"/>
                        <a:t>-</a:t>
                      </a:r>
                    </a:p>
                    <a:p>
                      <a:r>
                        <a:rPr lang="ru-RU" dirty="0" smtClean="0"/>
                        <a:t>-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72378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Особенности поведения:</a:t>
                      </a:r>
                    </a:p>
                    <a:p>
                      <a:r>
                        <a:rPr lang="ru-RU" dirty="0" smtClean="0"/>
                        <a:t>-</a:t>
                      </a:r>
                    </a:p>
                    <a:p>
                      <a:r>
                        <a:rPr lang="ru-RU" dirty="0" smtClean="0"/>
                        <a:t>-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72378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Отношения с окружающими людьми:</a:t>
                      </a:r>
                    </a:p>
                    <a:p>
                      <a:r>
                        <a:rPr lang="ru-RU" dirty="0" smtClean="0"/>
                        <a:t>-</a:t>
                      </a:r>
                    </a:p>
                    <a:p>
                      <a:r>
                        <a:rPr lang="ru-RU" dirty="0" smtClean="0"/>
                        <a:t>-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72378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Навыки самообслуживания:</a:t>
                      </a:r>
                    </a:p>
                    <a:p>
                      <a:r>
                        <a:rPr lang="ru-RU" dirty="0" smtClean="0"/>
                        <a:t>-</a:t>
                      </a:r>
                    </a:p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72378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Трудовая деятельность:</a:t>
                      </a:r>
                    </a:p>
                    <a:p>
                      <a:r>
                        <a:rPr lang="ru-RU" dirty="0" smtClean="0"/>
                        <a:t>-</a:t>
                      </a:r>
                    </a:p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16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0953"/>
            <a:ext cx="10515600" cy="46218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сформированности основных навыков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531012"/>
              </p:ext>
            </p:extLst>
          </p:nvPr>
        </p:nvGraphicFramePr>
        <p:xfrm>
          <a:off x="511628" y="791482"/>
          <a:ext cx="11168743" cy="6125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7915"/>
                <a:gridCol w="173082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ребенка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Делает +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Делает не всегда +-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Делает, но редко -+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делает 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Маршрутная деятельность: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Знает, где раздевалка; приходя в школу, идет в раздевалку, в соответствующее место; верхнюю одежду вешает на вешалку, переобувается, пакет с обувью также вешает на вешалку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Берет свой портфель и идет в свой класс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классе находит свое место; достает из портфеля необходимые вещи, в соответствии с уроком; портфель помещает на соответствующее место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урока находится в классе, сидит или двигается в соответствии с указаниями учителя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 урока меняет учебники и тетради для следующего урока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 время перемены вместе с другими учениками под руководством учителя выходит из класса, гуляет в рекреации или идет в столовую, в спортзал, в другие классы, после уроков – в раздевалку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 уроков собирает все вещи в портфель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Витальная деятельность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(навыки самообслуживания)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 время урока (или на перемене) может попроситься в туалет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Может самостоятельно сходить в туалет во время перемены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Моет руки перед едой и после туалета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Находясь в столовой, ест</a:t>
                      </a:r>
                      <a:endParaRPr lang="ru-RU" sz="18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060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8297"/>
            <a:ext cx="10515600" cy="494846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сформированности основных навыков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071924"/>
              </p:ext>
            </p:extLst>
          </p:nvPr>
        </p:nvGraphicFramePr>
        <p:xfrm>
          <a:off x="587829" y="802368"/>
          <a:ext cx="11212286" cy="5789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9314"/>
                <a:gridCol w="200297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ребенка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Делает +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Делает не всегда +-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Делает, но редко -+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делает 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Коммуникативная деятельность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Выполняет инструкции учителя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Может повторять действия за учителем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Смотрит на учителя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Задает вопросы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Отвечает на вопросы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Поднимает руку, когда знает ответ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Может по просьбе учителя выйти из-за парты и ответить у доски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Копирует то, что делают другие ученики, если не успел за учителем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перемене общается со сверстниками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Учебная деятельность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Может самостоятельно писать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Может самостоятельно открыть учебник или тетрадь на нужном месте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Пользуется не только ручкой, но и остальными канцтоварами, в соответствии с заданием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Рисует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Пользуется красками, фломастерами, мелками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863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473075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сформированности основных навыков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118366"/>
              </p:ext>
            </p:extLst>
          </p:nvPr>
        </p:nvGraphicFramePr>
        <p:xfrm>
          <a:off x="838199" y="936624"/>
          <a:ext cx="11103429" cy="5583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401"/>
                <a:gridCol w="1807028"/>
              </a:tblGrid>
              <a:tr h="938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ребенка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Делает +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Делает не всегда +-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Делает, но редко -+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делает 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2639283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Этика отношений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Здоровается (прощается) в соответствии с ситуацией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Обращается к учителям на «вы», к сверстникам – на «ты»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Ждет, когда надо ждать всех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Помогает другим, по просьбе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Помогает другим, без просьбы, по ситуации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Поздравляет, выражает радость успеху других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Переживает за других в случае грустной ситуации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05855">
                <a:tc>
                  <a:txBody>
                    <a:bodyPr/>
                    <a:lstStyle/>
                    <a:p>
                      <a:r>
                        <a:rPr lang="ru-RU" sz="1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Осознавание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себя и смысла учебы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Радуется похвале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Понимает и серьезен, когда его действия критикуют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Стремится исправить свое поведение или оценку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Выражает разную степень интереса к темам и урокам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Что-то любит больше, что-то меньше (рисовать, двигаться, слушать)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529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2. Адаптационный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этап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ru-RU" sz="3600" b="1" dirty="0" smtClean="0"/>
              <a:t>1. Адаптация </a:t>
            </a:r>
            <a:r>
              <a:rPr lang="ru-RU" sz="3600" b="1" dirty="0"/>
              <a:t>образовательной среды. </a:t>
            </a:r>
            <a:endParaRPr lang="ru-RU" sz="3600" b="1" dirty="0" smtClean="0"/>
          </a:p>
          <a:p>
            <a:pPr marL="0" lvl="1" indent="0">
              <a:spcBef>
                <a:spcPts val="1000"/>
              </a:spcBef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b="1" smtClean="0"/>
              <a:t>2. Психологическая </a:t>
            </a:r>
            <a:r>
              <a:rPr lang="ru-RU" sz="3600" b="1" dirty="0"/>
              <a:t>адаптация </a:t>
            </a:r>
            <a:r>
              <a:rPr lang="ru-RU" sz="3600" b="1" dirty="0" smtClean="0"/>
              <a:t>ребенка.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86270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197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Стратегия обучения решению 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проблем «ИДЕАЛ»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660" y="1119116"/>
            <a:ext cx="11750722" cy="5513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«ИДЕАЛ» (IDEAL). Каждая буква – это шаг, который нужно сделать, чтобы повысить вероятность выхода из трудной ситуации</a:t>
            </a:r>
            <a:r>
              <a:rPr lang="ru-RU" sz="3600" dirty="0" smtClean="0"/>
              <a:t>.</a:t>
            </a:r>
          </a:p>
          <a:p>
            <a:pPr marL="0" indent="0">
              <a:buNone/>
            </a:pPr>
            <a:r>
              <a:rPr lang="ru-RU" sz="3600" b="1" dirty="0"/>
              <a:t>И</a:t>
            </a:r>
            <a:r>
              <a:rPr lang="ru-RU" sz="3600" dirty="0"/>
              <a:t>нтересно, в чем проблема?</a:t>
            </a:r>
          </a:p>
          <a:p>
            <a:pPr marL="0" indent="0">
              <a:buNone/>
            </a:pPr>
            <a:r>
              <a:rPr lang="ru-RU" sz="3600" b="1" dirty="0"/>
              <a:t>Д</a:t>
            </a:r>
            <a:r>
              <a:rPr lang="ru-RU" sz="3600" dirty="0"/>
              <a:t>авайте найдем как можно больше способов решения проблем!</a:t>
            </a:r>
          </a:p>
          <a:p>
            <a:pPr marL="0" indent="0">
              <a:buNone/>
            </a:pPr>
            <a:r>
              <a:rPr lang="ru-RU" sz="3600" b="1" dirty="0"/>
              <a:t>Е</a:t>
            </a:r>
            <a:r>
              <a:rPr lang="ru-RU" sz="3600" dirty="0"/>
              <a:t>сть ли какие-либо хорошие решения?</a:t>
            </a:r>
          </a:p>
          <a:p>
            <a:pPr marL="0" indent="0">
              <a:buNone/>
            </a:pPr>
            <a:r>
              <a:rPr lang="ru-RU" sz="3600" b="1" dirty="0"/>
              <a:t>А</a:t>
            </a:r>
            <a:r>
              <a:rPr lang="ru-RU" sz="3600" dirty="0"/>
              <a:t> теперь сделаем выбор!</a:t>
            </a:r>
          </a:p>
          <a:p>
            <a:pPr marL="0" indent="0">
              <a:buNone/>
            </a:pPr>
            <a:r>
              <a:rPr lang="ru-RU" sz="3600" b="1" dirty="0"/>
              <a:t>Л</a:t>
            </a:r>
            <a:r>
              <a:rPr lang="ru-RU" sz="3600" dirty="0"/>
              <a:t>юбопытно, как это осуществить на практике?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86504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Рекомендаций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по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формированию навыков социального поведения у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детей-инвалидов и детей с ОВЗ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 smtClean="0"/>
              <a:t>Цель -</a:t>
            </a:r>
            <a:r>
              <a:rPr lang="ru-RU" sz="3600" dirty="0" smtClean="0"/>
              <a:t> формирование </a:t>
            </a:r>
            <a:r>
              <a:rPr lang="ru-RU" sz="3600" dirty="0"/>
              <a:t>бытовых, </a:t>
            </a:r>
            <a:r>
              <a:rPr lang="ru-RU" sz="3600" dirty="0" smtClean="0"/>
              <a:t>социальных, коммуникативных </a:t>
            </a:r>
            <a:r>
              <a:rPr lang="ru-RU" sz="3600" dirty="0"/>
              <a:t>навыков у детей с ограниченными возможностями здоровья </a:t>
            </a:r>
            <a:r>
              <a:rPr lang="ru-RU" sz="3600" dirty="0" smtClean="0"/>
              <a:t>и детей-инвалидов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755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314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3.СИСТЕМА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РАБОТЫ ПО ФОРМИРОВАНИЮ БАЗОВЫХ НАВЫКОВ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СОЦИАЛЬНОГО ПОВЕДЕНИЯ У ДЕТЕЙ С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ОВЗ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И ДЕТЕЙ-ИНВАЛИДОВ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НА ПРИМЕРЕ СОЦИАЛЬНО-БЫТОВЫХ НАВЫКОВ)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229" y="1325563"/>
            <a:ext cx="11451771" cy="52820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Социально-бытовые навыки, которыми необходимо овладеть ребенку для</a:t>
            </a:r>
          </a:p>
          <a:p>
            <a:pPr marL="0" indent="0">
              <a:buNone/>
            </a:pPr>
            <a:r>
              <a:rPr lang="ru-RU" dirty="0"/>
              <a:t>самостоятельной жизни, можно разделить на </a:t>
            </a:r>
            <a:r>
              <a:rPr lang="ru-RU" b="1" dirty="0"/>
              <a:t>4 группы:</a:t>
            </a:r>
          </a:p>
          <a:p>
            <a:pPr marL="0" indent="0">
              <a:buNone/>
            </a:pPr>
            <a:r>
              <a:rPr lang="ru-RU" dirty="0"/>
              <a:t>1. Навыки по уходу за собой (умывание, посещение туалета, причесывание,</a:t>
            </a:r>
          </a:p>
          <a:p>
            <a:pPr marL="0" indent="0">
              <a:buNone/>
            </a:pPr>
            <a:r>
              <a:rPr lang="ru-RU" dirty="0"/>
              <a:t>принятие душа или ванны и т.д.)</a:t>
            </a:r>
          </a:p>
          <a:p>
            <a:pPr marL="0" indent="0">
              <a:buNone/>
            </a:pPr>
            <a:r>
              <a:rPr lang="ru-RU" dirty="0"/>
              <a:t>2. Навыки правильного приема пищи (наливание супа в тарелку, вытирание</a:t>
            </a:r>
          </a:p>
          <a:p>
            <a:pPr marL="0" indent="0">
              <a:buNone/>
            </a:pPr>
            <a:r>
              <a:rPr lang="ru-RU" dirty="0"/>
              <a:t>лица салфеткой, разворачивание разных видов упаковок)</a:t>
            </a:r>
          </a:p>
          <a:p>
            <a:pPr marL="0" indent="0">
              <a:buNone/>
            </a:pPr>
            <a:r>
              <a:rPr lang="ru-RU" dirty="0"/>
              <a:t>3. Навыки, относящиеся к одеванию и ручному труду (развешивание вещей</a:t>
            </a:r>
          </a:p>
          <a:p>
            <a:pPr marL="0" indent="0">
              <a:buNone/>
            </a:pPr>
            <a:r>
              <a:rPr lang="ru-RU" dirty="0"/>
              <a:t>на вешалку, надевание и снятие одежды, подбор уместной одежды, уход за</a:t>
            </a:r>
          </a:p>
          <a:p>
            <a:pPr marL="0" indent="0">
              <a:buNone/>
            </a:pPr>
            <a:r>
              <a:rPr lang="ru-RU" dirty="0"/>
              <a:t>одеждой и обувью и т.п.)</a:t>
            </a:r>
          </a:p>
          <a:p>
            <a:pPr marL="0" indent="0">
              <a:buNone/>
            </a:pPr>
            <a:r>
              <a:rPr lang="ru-RU" dirty="0"/>
              <a:t>4. Навыки ухода за помещением (протирание пыли, </a:t>
            </a:r>
            <a:r>
              <a:rPr lang="ru-RU" dirty="0" err="1"/>
              <a:t>заправление</a:t>
            </a:r>
            <a:r>
              <a:rPr lang="ru-RU" dirty="0"/>
              <a:t> </a:t>
            </a:r>
            <a:r>
              <a:rPr lang="ru-RU" dirty="0" smtClean="0"/>
              <a:t>кровати, уборка </a:t>
            </a:r>
            <a:r>
              <a:rPr lang="ru-RU" dirty="0"/>
              <a:t>игрушек, одежды и обуви, мытье пола и т.п.).</a:t>
            </a:r>
          </a:p>
        </p:txBody>
      </p:sp>
    </p:spTree>
    <p:extLst>
      <p:ext uri="{BB962C8B-B14F-4D97-AF65-F5344CB8AC3E}">
        <p14:creationId xmlns:p14="http://schemas.microsoft.com/office/powerpoint/2010/main" val="2111663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. ИСПОЛЬЗОВАНИЕ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ОПОР ПРИ ФОРМИРОВАНИИ НАВЫКОВ СОЦИАЛЬНОГО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ПОВЕДЕНИЯ У ДЕТЕЙ С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ОВЗ И ДЕТЕЙ-ИНВАЛИДОВ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Все опоры (или подсказки) можно разделить по модальности: </a:t>
            </a:r>
            <a:endParaRPr lang="ru-RU" dirty="0" smtClean="0"/>
          </a:p>
          <a:p>
            <a:r>
              <a:rPr lang="ru-RU" dirty="0" smtClean="0"/>
              <a:t>визуальные(карточки</a:t>
            </a:r>
            <a:r>
              <a:rPr lang="ru-RU" dirty="0"/>
              <a:t>, рисунки и т.п</a:t>
            </a:r>
            <a:r>
              <a:rPr lang="ru-RU" dirty="0" smtClean="0"/>
              <a:t>.)</a:t>
            </a:r>
          </a:p>
          <a:p>
            <a:r>
              <a:rPr lang="ru-RU" dirty="0" smtClean="0"/>
              <a:t>аудиальные</a:t>
            </a:r>
          </a:p>
          <a:p>
            <a:r>
              <a:rPr lang="ru-RU" dirty="0" smtClean="0"/>
              <a:t>физические </a:t>
            </a:r>
            <a:r>
              <a:rPr lang="ru-RU" dirty="0"/>
              <a:t>(когда ребенку </a:t>
            </a:r>
            <a:r>
              <a:rPr lang="ru-RU" dirty="0" smtClean="0"/>
              <a:t>помогают выполнить </a:t>
            </a:r>
            <a:r>
              <a:rPr lang="ru-RU" dirty="0"/>
              <a:t>действие с физической помощью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7432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72" y="0"/>
            <a:ext cx="10515600" cy="783771"/>
          </a:xfrm>
        </p:spPr>
        <p:txBody>
          <a:bodyPr/>
          <a:lstStyle/>
          <a:p>
            <a:pPr algn="ctr"/>
            <a:r>
              <a:rPr lang="ru-RU" b="1" dirty="0" smtClean="0"/>
              <a:t>Нормативно-правовая база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83771"/>
            <a:ext cx="10515600" cy="5812972"/>
          </a:xfrm>
        </p:spPr>
        <p:txBody>
          <a:bodyPr>
            <a:normAutofit fontScale="77500" lnSpcReduction="20000"/>
          </a:bodyPr>
          <a:lstStyle/>
          <a:p>
            <a:pPr marL="457200" indent="-457200" fontAlgn="auto">
              <a:spcAft>
                <a:spcPts val="0"/>
              </a:spcAft>
              <a:buClr>
                <a:srgbClr val="336699"/>
              </a:buClr>
              <a:buFont typeface="+mj-lt"/>
              <a:buAutoNum type="arabicPeriod"/>
              <a:defRPr/>
            </a:pPr>
            <a:r>
              <a:rPr lang="ru-RU" dirty="0">
                <a:cs typeface="Times New Roman" panose="02020603050405020304" pitchFamily="18" charset="0"/>
              </a:rPr>
              <a:t>Федеральный закон от 3 мая 2012 года № 46-ФЗ «О ратификации Конвенции о правах инвалидов»;</a:t>
            </a:r>
          </a:p>
          <a:p>
            <a:pPr marL="457200" indent="-457200" fontAlgn="auto">
              <a:spcAft>
                <a:spcPts val="0"/>
              </a:spcAft>
              <a:buClr>
                <a:srgbClr val="336699"/>
              </a:buClr>
              <a:buFont typeface="+mj-lt"/>
              <a:buAutoNum type="arabicPeriod"/>
              <a:defRPr/>
            </a:pPr>
            <a:r>
              <a:rPr lang="ru-RU" dirty="0">
                <a:cs typeface="Times New Roman" panose="02020603050405020304" pitchFamily="18" charset="0"/>
              </a:rPr>
              <a:t>Федеральный закон от 29 декабря 2012 г. № 273-ФЗ «Об образовании в Российской Федерации»;</a:t>
            </a:r>
          </a:p>
          <a:p>
            <a:pPr marL="457200" indent="-457200" fontAlgn="auto">
              <a:spcAft>
                <a:spcPts val="0"/>
              </a:spcAft>
              <a:buClr>
                <a:srgbClr val="336699"/>
              </a:buClr>
              <a:buFont typeface="+mj-lt"/>
              <a:buAutoNum type="arabicPeriod"/>
              <a:defRPr/>
            </a:pPr>
            <a:r>
              <a:rPr lang="ru-RU" dirty="0">
                <a:cs typeface="Times New Roman" panose="02020603050405020304" pitchFamily="18" charset="0"/>
              </a:rPr>
              <a:t>Федеральный закон от 24 ноября 1995 г. № 181-ФЗ «О социальной защите инвалидов в Российской Федерации» (с изменениями и дополнениями);</a:t>
            </a:r>
          </a:p>
          <a:p>
            <a:pPr marL="457200" indent="-457200" fontAlgn="auto">
              <a:spcAft>
                <a:spcPts val="0"/>
              </a:spcAft>
              <a:buClr>
                <a:srgbClr val="336699"/>
              </a:buClr>
              <a:buFont typeface="+mj-lt"/>
              <a:buAutoNum type="arabicPeriod"/>
              <a:defRPr/>
            </a:pPr>
            <a:r>
              <a:rPr lang="ru-RU" dirty="0">
                <a:cs typeface="Times New Roman" panose="02020603050405020304" pitchFamily="18" charset="0"/>
              </a:rPr>
              <a:t>Указ Президента Российской Федерации от 07 мая 2012 г. №597 «О мероприятиях по реализации государственной социальной политики»;</a:t>
            </a:r>
          </a:p>
          <a:p>
            <a:pPr marL="457200" indent="-457200" fontAlgn="auto">
              <a:spcAft>
                <a:spcPts val="0"/>
              </a:spcAft>
              <a:buClr>
                <a:srgbClr val="336699"/>
              </a:buClr>
              <a:buFont typeface="+mj-lt"/>
              <a:buAutoNum type="arabicPeriod"/>
              <a:defRPr/>
            </a:pPr>
            <a:r>
              <a:rPr lang="ru-RU" dirty="0">
                <a:cs typeface="Times New Roman" panose="02020603050405020304" pitchFamily="18" charset="0"/>
              </a:rPr>
              <a:t>Указ Президента Российской Федерации от 07 мая 2012 г. №599 «О мерах по реализации государственной политики в области образования и науки»;</a:t>
            </a:r>
          </a:p>
          <a:p>
            <a:pPr marL="457200" indent="-457200" fontAlgn="auto">
              <a:spcAft>
                <a:spcPts val="0"/>
              </a:spcAft>
              <a:buClr>
                <a:srgbClr val="336699"/>
              </a:buClr>
              <a:buFont typeface="+mj-lt"/>
              <a:buAutoNum type="arabicPeriod"/>
              <a:defRPr/>
            </a:pPr>
            <a:r>
              <a:rPr lang="ru-RU" dirty="0">
                <a:cs typeface="Times New Roman" panose="02020603050405020304" pitchFamily="18" charset="0"/>
              </a:rPr>
              <a:t>Распоряжение Правительства РФ от 15 октября 2012 г. № 1921-р «О комплексе мер, направленных на повышение эффективности реализации мероприятий по содействию трудоустройству инвалидов и на обеспечение доступности профессионального образования»;</a:t>
            </a:r>
          </a:p>
          <a:p>
            <a:pPr marL="457200" indent="-457200" fontAlgn="auto">
              <a:spcAft>
                <a:spcPts val="0"/>
              </a:spcAft>
              <a:buClr>
                <a:srgbClr val="336699"/>
              </a:buClr>
              <a:buFont typeface="+mj-lt"/>
              <a:buAutoNum type="arabicPeriod"/>
              <a:defRPr/>
            </a:pPr>
            <a:r>
              <a:rPr lang="ru-RU" dirty="0">
                <a:cs typeface="Times New Roman" panose="02020603050405020304" pitchFamily="18" charset="0"/>
              </a:rPr>
              <a:t>Государственная программа Российской Федерации «Развитие образования» на 2013-2020 годы, утвержденная Распоряжением Правительства РФ от 15 мая 2013 г. № 792-р;</a:t>
            </a:r>
          </a:p>
          <a:p>
            <a:pPr marL="457200" indent="-457200" fontAlgn="auto">
              <a:spcAft>
                <a:spcPts val="0"/>
              </a:spcAft>
              <a:buClr>
                <a:srgbClr val="336699"/>
              </a:buClr>
              <a:buFont typeface="+mj-lt"/>
              <a:buAutoNum type="arabicPeriod"/>
              <a:defRPr/>
            </a:pPr>
            <a:r>
              <a:rPr lang="ru-RU" dirty="0">
                <a:cs typeface="Times New Roman" panose="02020603050405020304" pitchFamily="18" charset="0"/>
              </a:rPr>
              <a:t>Государственная программа Российской Федерации «Доступная среда» на 2011 - 2015 годы, утвержденная постановлением Правительства Российской от 17 марта 2011 г. № 175.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3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Пример использования визуальной опоры (подсказки) при обучении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ребенка самостоятельному мытью рук (автор А. А.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Зоркова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2650" y="1825625"/>
            <a:ext cx="74866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57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228" y="119743"/>
            <a:ext cx="9840686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43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886" y="2453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2.ПОДБОР 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И ИСПОЛЬЗОВАНИЕ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ПОДКРЕПЛЕНИЯ (поощрения) 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В РАБОТЕ ПО ФОРМИРОВАНИЮ</a:t>
            </a:r>
            <a:b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НАВЫКОВ СОЦИАЛЬНОГО ПОВЕДЕНИЯ У ДЕТЕЙ С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ОВЗ 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ДЕТЕЙ-ИНВАЛИДОВ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886" y="15709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Виды поощрений: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- пищевое поощрение;</a:t>
            </a:r>
          </a:p>
          <a:p>
            <a:pPr marL="0" indent="0">
              <a:buNone/>
            </a:pPr>
            <a:r>
              <a:rPr lang="ru-RU" dirty="0"/>
              <a:t>- непищевое материальное поощрение;</a:t>
            </a:r>
          </a:p>
          <a:p>
            <a:pPr marL="0" indent="0">
              <a:buNone/>
            </a:pPr>
            <a:r>
              <a:rPr lang="ru-RU" dirty="0"/>
              <a:t>- социальное поощрение взрослым: похвала, одобрение;</a:t>
            </a:r>
          </a:p>
          <a:p>
            <a:pPr marL="0" indent="0">
              <a:buNone/>
            </a:pPr>
            <a:r>
              <a:rPr lang="ru-RU" dirty="0"/>
              <a:t>- социальное </a:t>
            </a:r>
            <a:r>
              <a:rPr lang="ru-RU" dirty="0" err="1"/>
              <a:t>самопоощрение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- комбинированное поощрение;</a:t>
            </a:r>
          </a:p>
        </p:txBody>
      </p:sp>
    </p:spTree>
    <p:extLst>
      <p:ext uri="{BB962C8B-B14F-4D97-AF65-F5344CB8AC3E}">
        <p14:creationId xmlns:p14="http://schemas.microsoft.com/office/powerpoint/2010/main" val="4222696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86" y="190954"/>
            <a:ext cx="10515600" cy="7561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4.ПРИМЕНЕНИЕ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МЕТОДА СОЦИАЛЬНЫХ ИСТОРИЙ ПРИ ФОРМИРОВАНИИ НАВЫКОВ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СОЦИАЛЬНОГО ПОВЕДЕНИЯ У ДЕТЕЙ С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ОВЗ 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ДЕТЕЙ-ИНВАЛИДОВ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914" y="1273629"/>
            <a:ext cx="11625943" cy="55843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Правила </a:t>
            </a:r>
            <a:r>
              <a:rPr lang="ru-RU" b="1" dirty="0"/>
              <a:t>написания социальных </a:t>
            </a:r>
            <a:r>
              <a:rPr lang="ru-RU" b="1" dirty="0" smtClean="0"/>
              <a:t>историй</a:t>
            </a:r>
          </a:p>
          <a:p>
            <a:pPr marL="0" indent="0">
              <a:buNone/>
            </a:pPr>
            <a:r>
              <a:rPr lang="ru-RU" sz="2400" b="1" dirty="0" smtClean="0"/>
              <a:t>Правило 1. </a:t>
            </a:r>
            <a:r>
              <a:rPr lang="ru-RU" sz="2400" dirty="0" smtClean="0"/>
              <a:t>История должна быть написана </a:t>
            </a:r>
            <a:r>
              <a:rPr lang="ru-RU" sz="2400" dirty="0"/>
              <a:t>от </a:t>
            </a:r>
            <a:r>
              <a:rPr lang="ru-RU" sz="2400" dirty="0" smtClean="0"/>
              <a:t>первого лица </a:t>
            </a:r>
            <a:r>
              <a:rPr lang="ru-RU" sz="2400" dirty="0"/>
              <a:t>в настоящем времени</a:t>
            </a:r>
          </a:p>
          <a:p>
            <a:pPr marL="0" indent="0">
              <a:buNone/>
            </a:pPr>
            <a:r>
              <a:rPr lang="ru-RU" sz="2400" b="1" dirty="0" smtClean="0"/>
              <a:t>Правило 2. Описание </a:t>
            </a:r>
            <a:r>
              <a:rPr lang="ru-RU" sz="2000" dirty="0" smtClean="0"/>
              <a:t>(Описываются </a:t>
            </a:r>
            <a:r>
              <a:rPr lang="ru-RU" sz="2000" dirty="0"/>
              <a:t>объективно и как можно точнее </a:t>
            </a:r>
            <a:r>
              <a:rPr lang="ru-RU" sz="2000" dirty="0" smtClean="0"/>
              <a:t>условия, в которых </a:t>
            </a:r>
            <a:r>
              <a:rPr lang="ru-RU" sz="2000" dirty="0"/>
              <a:t>обычно происходит проблемное поведение: где происходит эта </a:t>
            </a:r>
            <a:r>
              <a:rPr lang="ru-RU" sz="2000" dirty="0" smtClean="0"/>
              <a:t>ситуация, кто </a:t>
            </a:r>
            <a:r>
              <a:rPr lang="ru-RU" sz="2000" dirty="0"/>
              <a:t>там находится, что эти люди там делают и </a:t>
            </a:r>
            <a:r>
              <a:rPr lang="ru-RU" sz="2000" dirty="0" smtClean="0"/>
              <a:t>почему).</a:t>
            </a:r>
          </a:p>
          <a:p>
            <a:pPr marL="0" indent="0">
              <a:buNone/>
            </a:pPr>
            <a:r>
              <a:rPr lang="ru-RU" sz="2400" b="1" dirty="0" smtClean="0"/>
              <a:t>Правило 3. </a:t>
            </a:r>
            <a:r>
              <a:rPr lang="ru-RU" sz="2400" dirty="0" smtClean="0"/>
              <a:t>Каждая </a:t>
            </a:r>
            <a:r>
              <a:rPr lang="ru-RU" sz="2400" dirty="0"/>
              <a:t>история пишется на конкретного </a:t>
            </a:r>
            <a:r>
              <a:rPr lang="ru-RU" sz="2400" dirty="0" smtClean="0"/>
              <a:t>ребенка</a:t>
            </a:r>
          </a:p>
          <a:p>
            <a:pPr marL="0" indent="0">
              <a:buNone/>
            </a:pPr>
            <a:r>
              <a:rPr lang="ru-RU" sz="2400" b="1" dirty="0"/>
              <a:t>Правило </a:t>
            </a:r>
            <a:r>
              <a:rPr lang="ru-RU" sz="2400" b="1" dirty="0" smtClean="0"/>
              <a:t>4. </a:t>
            </a:r>
            <a:r>
              <a:rPr lang="ru-RU" sz="2400" dirty="0"/>
              <a:t>Истории обычно содержат три вида предложений:</a:t>
            </a:r>
          </a:p>
          <a:p>
            <a:pPr marL="0" indent="0">
              <a:buNone/>
            </a:pPr>
            <a:r>
              <a:rPr lang="ru-RU" sz="2400" dirty="0"/>
              <a:t>- описательные предложения, обращающиеся к обстоятельствам </a:t>
            </a:r>
            <a:r>
              <a:rPr lang="ru-RU" sz="2400" dirty="0" smtClean="0"/>
              <a:t>ситуации, описывающие </a:t>
            </a:r>
            <a:r>
              <a:rPr lang="ru-RU" sz="2400" dirty="0"/>
              <a:t>где, кто, что и почему;</a:t>
            </a:r>
          </a:p>
          <a:p>
            <a:pPr marL="0" indent="0">
              <a:buNone/>
            </a:pPr>
            <a:r>
              <a:rPr lang="ru-RU" sz="2400" dirty="0"/>
              <a:t>- перспективные предложения, обеспечивающие некоторое </a:t>
            </a:r>
            <a:r>
              <a:rPr lang="ru-RU" sz="2400" dirty="0" smtClean="0"/>
              <a:t>понимание мыслей </a:t>
            </a:r>
            <a:r>
              <a:rPr lang="ru-RU" sz="2400" dirty="0"/>
              <a:t>и эмоций других людей;</a:t>
            </a:r>
          </a:p>
          <a:p>
            <a:pPr>
              <a:buFontTx/>
              <a:buChar char="-"/>
            </a:pPr>
            <a:r>
              <a:rPr lang="ru-RU" sz="2400" dirty="0" smtClean="0"/>
              <a:t>направляющие </a:t>
            </a:r>
            <a:r>
              <a:rPr lang="ru-RU" sz="2400" dirty="0"/>
              <a:t>предложения, подсказывающие реакцию ребенка: </a:t>
            </a:r>
            <a:r>
              <a:rPr lang="ru-RU" sz="2400" dirty="0" smtClean="0"/>
              <a:t>его действия</a:t>
            </a:r>
            <a:r>
              <a:rPr lang="ru-RU" sz="2400" dirty="0"/>
              <a:t>, поведение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b="1" dirty="0" smtClean="0"/>
          </a:p>
          <a:p>
            <a:pPr marL="342900" indent="-342900">
              <a:buAutoNum type="arabicPeriod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70200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Пример социальной истории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37658"/>
            <a:ext cx="10515600" cy="46747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 smtClean="0"/>
              <a:t>Сандалики </a:t>
            </a:r>
            <a:r>
              <a:rPr lang="ru-RU" i="1" dirty="0"/>
              <a:t>необходимы для каждого ребенка. Олеся очень любит </a:t>
            </a:r>
            <a:r>
              <a:rPr lang="ru-RU" i="1" dirty="0" smtClean="0"/>
              <a:t>свои сандалики</a:t>
            </a:r>
            <a:r>
              <a:rPr lang="ru-RU" i="1" dirty="0"/>
              <a:t>. Она любит их так, как я люблю шоколад и свои рисунки. Я бы </a:t>
            </a:r>
            <a:r>
              <a:rPr lang="ru-RU" i="1" dirty="0" smtClean="0"/>
              <a:t>не хотела</a:t>
            </a:r>
            <a:r>
              <a:rPr lang="ru-RU" i="1" dirty="0"/>
              <a:t>, чтобы кто-нибудь взял мою шоколадку и мои рисунки. Мне </a:t>
            </a:r>
            <a:r>
              <a:rPr lang="ru-RU" i="1" dirty="0" smtClean="0"/>
              <a:t>нравятся сандалики </a:t>
            </a:r>
            <a:r>
              <a:rPr lang="ru-RU" i="1" dirty="0"/>
              <a:t>Олеси, и я могу ей сказать: «Какие у тебя красивые сандалики!» </a:t>
            </a:r>
            <a:r>
              <a:rPr lang="ru-RU" i="1" dirty="0" smtClean="0"/>
              <a:t>Олеся обрадуется </a:t>
            </a:r>
            <a:r>
              <a:rPr lang="ru-RU" i="1" dirty="0"/>
              <a:t>и я тоже. Мне не нравится, когда кто-то берет без разрешения </a:t>
            </a:r>
            <a:r>
              <a:rPr lang="ru-RU" i="1" dirty="0" smtClean="0"/>
              <a:t>мою шоколадку </a:t>
            </a:r>
            <a:r>
              <a:rPr lang="ru-RU" i="1" dirty="0"/>
              <a:t>и начинает ее есть. Детям не нравится, что я беру их сандалики. </a:t>
            </a:r>
            <a:r>
              <a:rPr lang="ru-RU" i="1" dirty="0" smtClean="0"/>
              <a:t>Я надеваю </a:t>
            </a:r>
            <a:r>
              <a:rPr lang="ru-RU" i="1" dirty="0"/>
              <a:t>свои сандалики, я молодец! Мои сандалики очень красивые, </a:t>
            </a:r>
            <a:r>
              <a:rPr lang="ru-RU" i="1" dirty="0" smtClean="0"/>
              <a:t>мои сандалики </a:t>
            </a:r>
            <a:r>
              <a:rPr lang="ru-RU" i="1" dirty="0"/>
              <a:t>такие же красивые, как у </a:t>
            </a:r>
            <a:r>
              <a:rPr lang="ru-RU" i="1" dirty="0" smtClean="0"/>
              <a:t>Олеси.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65213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971" y="365125"/>
            <a:ext cx="11582400" cy="1180646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«Придумайте социальную историю для       ребенка, учитывая правила ее составления»</a:t>
            </a:r>
            <a:b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ситуация –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на занятиях отвлекает соседа по парте.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ситуация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ребенок отбирает игрушки у других детей.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ситуация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ребенок боится расставаться с родителями, когда его приводят в школу.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ситуация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ребенок в столовой мешает остальным детям обедать.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09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38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3.Завершающий этап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8571"/>
            <a:ext cx="10515600" cy="52142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3500" b="1" dirty="0" smtClean="0"/>
          </a:p>
          <a:p>
            <a:pPr marL="0" indent="0">
              <a:buNone/>
            </a:pPr>
            <a:r>
              <a:rPr lang="ru-RU" sz="3500" b="1" dirty="0" smtClean="0"/>
              <a:t>Этапы </a:t>
            </a:r>
            <a:r>
              <a:rPr lang="ru-RU" sz="3500" b="1" dirty="0"/>
              <a:t>развития самостоятельности </a:t>
            </a:r>
            <a:r>
              <a:rPr lang="ru-RU" sz="3500" b="1" dirty="0" smtClean="0"/>
              <a:t>подопечного</a:t>
            </a:r>
          </a:p>
          <a:p>
            <a:pPr marL="0" indent="0">
              <a:buNone/>
            </a:pPr>
            <a:r>
              <a:rPr lang="ru-RU" sz="3500" dirty="0"/>
              <a:t>1. Ученик с </a:t>
            </a:r>
            <a:r>
              <a:rPr lang="ru-RU" sz="3500" dirty="0" smtClean="0"/>
              <a:t>ОВЗ и </a:t>
            </a:r>
            <a:r>
              <a:rPr lang="ru-RU" sz="3500" dirty="0"/>
              <a:t>тьютор сидят вместе за партой, тьютор помогает ребенку во всем. </a:t>
            </a:r>
          </a:p>
          <a:p>
            <a:pPr marL="0" indent="0">
              <a:buNone/>
            </a:pPr>
            <a:r>
              <a:rPr lang="ru-RU" sz="3500" dirty="0"/>
              <a:t>2. Ученик с особенностями развития сидит один, а затем (или сразу) с другим учеником класса, тьютор – сзади или поодаль. </a:t>
            </a:r>
          </a:p>
          <a:p>
            <a:pPr marL="0" indent="0">
              <a:buNone/>
            </a:pPr>
            <a:r>
              <a:rPr lang="ru-RU" sz="3500" dirty="0"/>
              <a:t>3. Тьютор приходит не на все уроки, а только на те, где без него не обойтись (например, на письменные). </a:t>
            </a:r>
            <a:endParaRPr lang="ru-RU" sz="3500" dirty="0" smtClean="0"/>
          </a:p>
          <a:p>
            <a:pPr marL="0" indent="0">
              <a:buNone/>
            </a:pPr>
            <a:r>
              <a:rPr lang="ru-RU" sz="3500" dirty="0" smtClean="0"/>
              <a:t>4</a:t>
            </a:r>
            <a:r>
              <a:rPr lang="ru-RU" sz="3500" dirty="0"/>
              <a:t>. Тьютор приходит не каждый день. В эти дни тьютор работает с другими детьми. </a:t>
            </a:r>
          </a:p>
          <a:p>
            <a:pPr marL="0" indent="0">
              <a:buNone/>
            </a:pPr>
            <a:r>
              <a:rPr lang="ru-RU" sz="3500" dirty="0"/>
              <a:t>5. Ребенок учится самостоятельно.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284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Спасибо за внимание!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667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24543"/>
            <a:ext cx="10515600" cy="57524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>
              <a:solidFill>
                <a:srgbClr val="009900"/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rgbClr val="009900"/>
              </a:solidFill>
            </a:endParaRPr>
          </a:p>
          <a:p>
            <a:pPr marL="0" indent="0" algn="ctr"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Требования к организации образовательного процесса для обучения инвалидов и лиц с ограниченными возможностями здоровья</a:t>
            </a:r>
          </a:p>
          <a:p>
            <a:pPr marL="0" indent="0" algn="ctr">
              <a:buNone/>
            </a:pPr>
            <a:r>
              <a:rPr lang="ru-RU" sz="2400" b="1" dirty="0"/>
              <a:t>Письмо </a:t>
            </a:r>
            <a:r>
              <a:rPr lang="ru-RU" sz="2400" b="1" dirty="0" err="1"/>
              <a:t>Минобрнауки</a:t>
            </a:r>
            <a:r>
              <a:rPr lang="ru-RU" sz="2400" b="1" dirty="0"/>
              <a:t> РФ от 03.18.2014 г. № 06-281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3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0070C0"/>
                </a:solidFill>
              </a:rPr>
              <a:t>Организационно-нормативные требования к образовательным организациям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отдельного структурного подразделения, цель деятельности которого – создание специальных условий для получения образования лицами с ОВЗ и инвалидами. </a:t>
            </a:r>
          </a:p>
          <a:p>
            <a:r>
              <a:rPr lang="ru-RU" dirty="0" smtClean="0"/>
              <a:t>Передача функций существующим структурным подразделениям, что отразить в их положениях.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32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715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Локальные нормативные акты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1343"/>
            <a:ext cx="10515600" cy="4685620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</a:rPr>
              <a:t>Положение о структурном подразделении</a:t>
            </a:r>
          </a:p>
          <a:p>
            <a:r>
              <a:rPr lang="ru-RU" dirty="0" smtClean="0">
                <a:latin typeface="Arial" panose="020B0604020202020204" pitchFamily="34" charset="0"/>
              </a:rPr>
              <a:t>Положение о порядке организации и осуществления инклюзивного образования</a:t>
            </a:r>
          </a:p>
          <a:p>
            <a:r>
              <a:rPr lang="ru-RU" dirty="0" smtClean="0">
                <a:latin typeface="Arial" panose="020B0604020202020204" pitchFamily="34" charset="0"/>
              </a:rPr>
              <a:t>Изменения в Положение об организации и проведении текущего контроля знаний и промежуточной аттестации</a:t>
            </a:r>
          </a:p>
          <a:p>
            <a:r>
              <a:rPr lang="ru-RU" dirty="0" smtClean="0">
                <a:latin typeface="Arial" panose="020B0604020202020204" pitchFamily="34" charset="0"/>
              </a:rPr>
              <a:t>Изменения в режим занятий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86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61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Требования к кадровому обеспечению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4514"/>
            <a:ext cx="10515600" cy="4892449"/>
          </a:xfrm>
        </p:spPr>
        <p:txBody>
          <a:bodyPr/>
          <a:lstStyle/>
          <a:p>
            <a:r>
              <a:rPr lang="ru-RU" dirty="0" smtClean="0"/>
              <a:t>Введение в штат ОУ должностей тьютора, педагога-психолога, социального педагога (социального работника), других необходимых специалистов.</a:t>
            </a:r>
          </a:p>
          <a:p>
            <a:r>
              <a:rPr lang="ru-RU" dirty="0" smtClean="0"/>
              <a:t>Внести необходимые дополнения в должностные инструкции сотрудников, осуществляющих психолого-педагогическую, медицинскую и социальную поддержку лиц с ОВЗ и инвалидов.</a:t>
            </a:r>
          </a:p>
          <a:p>
            <a:r>
              <a:rPr lang="ru-RU" dirty="0" smtClean="0"/>
              <a:t>Дополнительная профессиональная подготовка, повышение квалификации.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0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Требования к адаптации образовательных программ и учебно-методическому обеспечению образовательного процесса для обучающихся с ограниченными возможностями здоровья и инвалидов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ru-RU" dirty="0" smtClean="0"/>
              <a:t>может быть разработана как в отношении учебной группы лиц с ограниченными возможностями здоровья и инвалидов, так и индивидуально для конкретного обучающегося;</a:t>
            </a:r>
          </a:p>
          <a:p>
            <a:r>
              <a:rPr lang="ru-RU" dirty="0" smtClean="0"/>
              <a:t>осуществляется с учетом рекомендаций, данных обучающимся по заключению психолого-медико-педагогической комиссии или индивидуальной программы реабилитации инвалида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54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3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Варианты реализации адаптированных образовательных программ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9458"/>
            <a:ext cx="11103429" cy="547551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обучающийся с ОВЗ или инвалид учится в инклюзивной группе, изучая тот же самый набор дисциплин и в те же календарные сроки, что и остальные учащиеся. В этом случае адаптированная программа направлена на создание специальных условий для реализации его особых образовательных потребностей;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обучающиеся с ОВЗ или инвалиды учатся в отдельной группе в те же календарные сроки, что и остальные учащиеся, или удлиненные календарные сроки. В этом случае в адаптированную программу вводятся адаптационные учебные дисциплины, а также обеспечивается создание специальных условий для реализации их особых образовательных потребностей;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2098</Words>
  <Application>Microsoft Office PowerPoint</Application>
  <PresentationFormat>Широкоэкранный</PresentationFormat>
  <Paragraphs>248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Нормативно-правовая база</vt:lpstr>
      <vt:lpstr>Презентация PowerPoint</vt:lpstr>
      <vt:lpstr> Организационно-нормативные требования к образовательным организациям  </vt:lpstr>
      <vt:lpstr>Локальные нормативные акты</vt:lpstr>
      <vt:lpstr>Требования к кадровому обеспечению</vt:lpstr>
      <vt:lpstr>  Требования к адаптации образовательных программ и учебно-методическому обеспечению образовательного процесса для обучающихся с ограниченными возможностями здоровья и инвалидов </vt:lpstr>
      <vt:lpstr>Варианты реализации адаптированных образовательных программ</vt:lpstr>
      <vt:lpstr>Варианты реализации адаптированных образовательных программ</vt:lpstr>
      <vt:lpstr>Требования к комплексному сопровождению образовательного процесса и здоровьесбережению</vt:lpstr>
      <vt:lpstr>Требования к комплексному сопровождению образовательного процесса и здоровьесбережению</vt:lpstr>
      <vt:lpstr>Презентация PowerPoint</vt:lpstr>
      <vt:lpstr>     Задание в группах: «Опишите примерные требования к оснащенности образовательного процесса инвалидов и лиц с ограниченными возможностями здоровья».  1 группа для слабослышащих детей 2 группа для слабовидящих детей 3 группа для детей ДЦП </vt:lpstr>
      <vt:lpstr>Примерный перечень специальных технических средств и программного обеспечения для обучения студентов с нарушениями зрения </vt:lpstr>
      <vt:lpstr>Презентация PowerPoint</vt:lpstr>
      <vt:lpstr>Презентация PowerPoint</vt:lpstr>
      <vt:lpstr> Дети с ОВЗ имеют проблемы в следующих областях социализации:  </vt:lpstr>
      <vt:lpstr>Презентация PowerPoint</vt:lpstr>
      <vt:lpstr>Предварительная работа тьютора</vt:lpstr>
      <vt:lpstr>Первичная диагностика (карта наблюдения)</vt:lpstr>
      <vt:lpstr>Таблица сформированности основных навыков</vt:lpstr>
      <vt:lpstr>Таблица сформированности основных навыков</vt:lpstr>
      <vt:lpstr>Таблица сформированности основных навыков</vt:lpstr>
      <vt:lpstr>2. Адаптационный этап </vt:lpstr>
      <vt:lpstr>  Стратегия обучения решению  проблем «ИДЕАЛ»  </vt:lpstr>
      <vt:lpstr>Рекомендаций по формированию навыков социального поведения у детей-инвалидов и детей с ОВЗ</vt:lpstr>
      <vt:lpstr>3.СИСТЕМА РАБОТЫ ПО ФОРМИРОВАНИЮ БАЗОВЫХ НАВЫКОВ СОЦИАЛЬНОГО ПОВЕДЕНИЯ У ДЕТЕЙ С ОВЗ И ДЕТЕЙ-ИНВАЛИДОВ  (НА ПРИМЕРЕ СОЦИАЛЬНО-БЫТОВЫХ НАВЫКОВ)</vt:lpstr>
      <vt:lpstr>1. ИСПОЛЬЗОВАНИЕ ОПОР ПРИ ФОРМИРОВАНИИ НАВЫКОВ СОЦИАЛЬНОГО ПОВЕДЕНИЯ У ДЕТЕЙ С ОВЗ И ДЕТЕЙ-ИНВАЛИДОВ</vt:lpstr>
      <vt:lpstr>Пример использования визуальной опоры (подсказки) при обучении ребенка самостоятельному мытью рук (автор А. А. Зоркова)</vt:lpstr>
      <vt:lpstr>Презентация PowerPoint</vt:lpstr>
      <vt:lpstr>2.ПОДБОР И ИСПОЛЬЗОВАНИЕ ПОДКРЕПЛЕНИЯ (поощрения) В РАБОТЕ ПО ФОРМИРОВАНИЮ НАВЫКОВ СОЦИАЛЬНОГО ПОВЕДЕНИЯ У ДЕТЕЙ С ОВЗ И ДЕТЕЙ-ИНВАЛИДОВ</vt:lpstr>
      <vt:lpstr> 4.ПРИМЕНЕНИЕ МЕТОДА СОЦИАЛЬНЫХ ИСТОРИЙ ПРИ ФОРМИРОВАНИИ НАВЫКОВ СОЦИАЛЬНОГО ПОВЕДЕНИЯ У ДЕТЕЙ С ОВЗ И ДЕТЕЙ-ИНВАЛИДОВ</vt:lpstr>
      <vt:lpstr>Пример социальной истории</vt:lpstr>
      <vt:lpstr>          Задание: «Придумайте социальную историю для       ребенка, учитывая правила ее составления»  1 ситуация – ребенок на занятиях отвлекает соседа по парте.  2 ситуация – ребенок отбирает игрушки у других детей.  3 ситуация – ребенок боится расставаться с родителями, когда его приводят в школу.  4 ситуация – ребенок в столовой мешает остальным детям обедать.</vt:lpstr>
      <vt:lpstr>3.Завершающий этап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Eliseeva</dc:creator>
  <cp:lastModifiedBy>дима</cp:lastModifiedBy>
  <cp:revision>55</cp:revision>
  <dcterms:created xsi:type="dcterms:W3CDTF">2016-03-01T07:57:22Z</dcterms:created>
  <dcterms:modified xsi:type="dcterms:W3CDTF">2016-03-24T17:25:40Z</dcterms:modified>
</cp:coreProperties>
</file>