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showOutlineIcons="0">
    <p:restoredLeft sz="15620" autoAdjust="0"/>
    <p:restoredTop sz="94696" autoAdjust="0"/>
  </p:normalViewPr>
  <p:slideViewPr>
    <p:cSldViewPr>
      <p:cViewPr varScale="1">
        <p:scale>
          <a:sx n="104" d="100"/>
          <a:sy n="104" d="100"/>
        </p:scale>
        <p:origin x="-9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84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0DDF9-0AA7-4EFF-86BF-1D0E734453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32C7C-F8C1-41D5-88A1-C15BAC5A4AE5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10CBE-FC32-48C3-AC54-A7924DE4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Преемственность в реализации ФГОС НОО и ООО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Старший методист филиала МАОУ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Черемшанская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СОШ –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Прокуткинская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СОШ</a:t>
            </a:r>
          </a:p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Штефан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Светлана Алексеевна 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Доклад на педсовете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Ноябрь 2016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2" descr="http://www.playcast.ru/uploads/2015/10/02/1529003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0"/>
            <a:ext cx="3881786" cy="22281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u="sng" dirty="0"/>
              <a:t>Вопрос 2.</a:t>
            </a:r>
            <a:r>
              <a:rPr lang="ru-RU" sz="2000" b="1" dirty="0"/>
              <a:t> </a:t>
            </a:r>
            <a:r>
              <a:rPr lang="ru-RU" sz="2400" b="1" dirty="0">
                <a:solidFill>
                  <a:srgbClr val="C00000"/>
                </a:solidFill>
              </a:rPr>
              <a:t>Образовательные результаты освоения </a:t>
            </a:r>
            <a:r>
              <a:rPr lang="ru-RU" sz="2400" b="1" dirty="0" smtClean="0">
                <a:solidFill>
                  <a:srgbClr val="C00000"/>
                </a:solidFill>
              </a:rPr>
              <a:t>ООП НОО </a:t>
            </a:r>
            <a:r>
              <a:rPr lang="ru-RU" sz="2400" b="1" dirty="0">
                <a:solidFill>
                  <a:srgbClr val="C00000"/>
                </a:solidFill>
              </a:rPr>
              <a:t>как основание преемственности между уровнями начального общего и основного общего образования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86412"/>
          </a:xfrm>
        </p:spPr>
        <p:txBody>
          <a:bodyPr>
            <a:noAutofit/>
          </a:bodyPr>
          <a:lstStyle/>
          <a:p>
            <a:r>
              <a:rPr lang="ru-RU" sz="2400" b="1" i="1" dirty="0"/>
              <a:t>Образовательный результат</a:t>
            </a:r>
            <a:r>
              <a:rPr lang="ru-RU" sz="2400" b="1" dirty="0"/>
              <a:t> </a:t>
            </a:r>
            <a:r>
              <a:rPr lang="ru-RU" sz="2400" dirty="0"/>
              <a:t>– это результат, который целенаправленно формируется в рамках образовательного процесса дидактическими средствами.</a:t>
            </a:r>
          </a:p>
          <a:p>
            <a:r>
              <a:rPr lang="ru-RU" sz="2400" b="1" i="1" dirty="0"/>
              <a:t>Образовательные результаты в </a:t>
            </a:r>
            <a:r>
              <a:rPr lang="ru-RU" sz="2400" b="1" i="1" dirty="0" smtClean="0"/>
              <a:t>ФГОС </a:t>
            </a:r>
            <a:r>
              <a:rPr lang="ru-RU" sz="2400" b="1" i="1" dirty="0"/>
              <a:t>общего образования представлены тремя основными группами (блоками):</a:t>
            </a:r>
            <a:endParaRPr lang="ru-RU" sz="2400" dirty="0"/>
          </a:p>
          <a:p>
            <a:r>
              <a:rPr lang="ru-RU" sz="2400" dirty="0"/>
              <a:t>а) </a:t>
            </a:r>
            <a:r>
              <a:rPr lang="ru-RU" sz="2400" i="1" dirty="0"/>
              <a:t>личностные </a:t>
            </a:r>
            <a:r>
              <a:rPr lang="ru-RU" sz="2400" i="1" dirty="0" smtClean="0"/>
              <a:t>результаты</a:t>
            </a:r>
            <a:r>
              <a:rPr lang="ru-RU" sz="2400" i="1" dirty="0"/>
              <a:t>;</a:t>
            </a:r>
            <a:endParaRPr lang="ru-RU" sz="2400" dirty="0"/>
          </a:p>
          <a:p>
            <a:r>
              <a:rPr lang="ru-RU" sz="2400" dirty="0"/>
              <a:t>б) </a:t>
            </a:r>
            <a:r>
              <a:rPr lang="ru-RU" sz="2400" i="1" dirty="0" err="1"/>
              <a:t>метапредметные</a:t>
            </a:r>
            <a:r>
              <a:rPr lang="ru-RU" sz="2400" i="1" dirty="0"/>
              <a:t> результаты</a:t>
            </a:r>
            <a:r>
              <a:rPr lang="ru-RU" sz="2400" dirty="0"/>
              <a:t>, объединяющие </a:t>
            </a:r>
            <a:r>
              <a:rPr lang="ru-RU" sz="2400" dirty="0" smtClean="0"/>
              <a:t>УУД </a:t>
            </a:r>
            <a:r>
              <a:rPr lang="ru-RU" sz="2400" dirty="0"/>
              <a:t>(познавательные, регулятивные, коммуникативные), составляющие </a:t>
            </a:r>
            <a:r>
              <a:rPr lang="ru-RU" sz="2400" dirty="0" smtClean="0"/>
              <a:t> </a:t>
            </a:r>
            <a:r>
              <a:rPr lang="ru-RU" sz="2400" dirty="0"/>
              <a:t>основу учебной деятельности школьника; </a:t>
            </a:r>
          </a:p>
          <a:p>
            <a:r>
              <a:rPr lang="ru-RU" sz="2400" dirty="0"/>
              <a:t>в) </a:t>
            </a:r>
            <a:r>
              <a:rPr lang="ru-RU" sz="2400" i="1" dirty="0"/>
              <a:t>предметные </a:t>
            </a:r>
            <a:r>
              <a:rPr lang="ru-RU" sz="2400" i="1" dirty="0" smtClean="0"/>
              <a:t>результаты</a:t>
            </a:r>
            <a:r>
              <a:rPr lang="ru-RU" sz="2400" dirty="0" smtClean="0"/>
              <a:t> </a:t>
            </a:r>
            <a:r>
              <a:rPr lang="ru-RU" sz="2400" dirty="0"/>
              <a:t>(преобладание предметных умений, сочетание различных видов деятельности ученика).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Виды и сущность образовательных результатов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8229600" cy="5894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1500198"/>
                <a:gridCol w="6257940"/>
              </a:tblGrid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Сущность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Знания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Наиболее поверхностный уровень усвоения информации, который предполагает усвоения определенной суммы фактов, правил, формул, дат, определений и пр.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 своей сути,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знания – это информированность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Умения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Более глубокий уровень усвоения информации, 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сочетание информации и действия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Навыки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Умения, доведенные до автоматизма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Достигается путем многократного повторения действий.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Опыт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 взаимодействия человека с объективным миром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Ценностные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660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установки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Включают информированность и практический опыт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Универсальные учебные действия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Освоенные компоненты учебной деятельности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 которые включают: познавательные и учебные мотивы, учебную цель, учебную задачу, учебные действия и операции (ориентировка, преобразование материала, контроль и оценка).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уровня освоения универсальных учебных действий связано с усложнением учебной задачи, переносом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Компетенции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Актуализированная в образовательной деятельности система ценностей, знаний, умений и навыков, способные адекватно воплощаться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в деятельности человека при решении возникающих проблем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уровня освоения компетенций связано с усложнением деятельности по составу, с повышением уровня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субъектности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u="sng" dirty="0"/>
              <a:t>Вопрос 4. 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реализации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ООП НОО и ООП ООО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Кадровые условия,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 Психолого-педагогические условия,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Финансовые условия,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 Материально-технические условия,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 Информационно-образовательную среду,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Учебно-методическое и информационное обеспечение, необходимое для реализации ФГОС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НОО и ООО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boombob.ru/img/picture/Oct/01/4ce3b1ff1b4c61b8fdce06a22ae1f745/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1129220" cy="13573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6146" name="Picture 2" descr="http://boombob.ru/img/picture/Sep/30/c90cccc2a2704632a27ca72e4eefa6f1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78"/>
            <a:ext cx="9144000" cy="6847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14480" y="1357298"/>
            <a:ext cx="57150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интересах развития ребенка необходимо осуществлять преемственность в его начальном и основном общем образовании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>
              <a:spcBef>
                <a:spcPct val="0"/>
              </a:spcBef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</a:pPr>
            <a:endParaRPr lang="ru-RU" altLang="ru-RU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214554"/>
            <a:ext cx="58579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b="1" dirty="0" smtClean="0">
              <a:solidFill>
                <a:srgbClr val="660066"/>
              </a:solidFill>
            </a:endParaRPr>
          </a:p>
          <a:p>
            <a:pPr>
              <a:defRPr/>
            </a:pPr>
            <a:endParaRPr lang="ru-RU" b="1" dirty="0" smtClean="0">
              <a:solidFill>
                <a:srgbClr val="660066"/>
              </a:solidFill>
            </a:endParaRPr>
          </a:p>
          <a:p>
            <a:pPr>
              <a:defRPr/>
            </a:pPr>
            <a:endParaRPr lang="ru-RU" b="1" dirty="0">
              <a:solidFill>
                <a:srgbClr val="660066"/>
              </a:solidFill>
            </a:endParaRPr>
          </a:p>
          <a:p>
            <a:endParaRPr lang="ru-RU" b="1" dirty="0" smtClean="0">
              <a:solidFill>
                <a:srgbClr val="660066"/>
              </a:solidFill>
            </a:endParaRPr>
          </a:p>
          <a:p>
            <a:r>
              <a:rPr lang="ru-RU" b="1" dirty="0" smtClean="0">
                <a:solidFill>
                  <a:srgbClr val="660066"/>
                </a:solidFill>
              </a:rPr>
              <a:t> </a:t>
            </a:r>
            <a:r>
              <a:rPr lang="ru-RU" sz="2000" b="1" dirty="0"/>
              <a:t>При этом важно, чтобы специалисты начальной школы понимали суть ФГОС </a:t>
            </a:r>
            <a:r>
              <a:rPr lang="ru-RU" sz="2000" b="1" dirty="0" smtClean="0"/>
              <a:t>ООО, </a:t>
            </a:r>
            <a:r>
              <a:rPr lang="ru-RU" sz="2000" b="1" dirty="0"/>
              <a:t>а специалисты основной школы знали те новые образовательные результаты, которые сформированы у выпускников начальной школы при реализации новых ФГОС НОО, и были профессионально готовы к их дальнейшему развитию. </a:t>
            </a:r>
          </a:p>
          <a:p>
            <a:r>
              <a:rPr lang="ru-RU" b="1" dirty="0"/>
              <a:t> </a:t>
            </a:r>
            <a:endParaRPr lang="ru-RU" dirty="0"/>
          </a:p>
          <a:p>
            <a:pPr>
              <a:defRPr/>
            </a:pPr>
            <a:r>
              <a:rPr lang="ru-RU" b="1" dirty="0" smtClean="0">
                <a:solidFill>
                  <a:srgbClr val="660066"/>
                </a:solidFill>
              </a:rPr>
              <a:t>                                     </a:t>
            </a:r>
            <a:endParaRPr lang="ru-RU" b="1" dirty="0">
              <a:solidFill>
                <a:srgbClr val="660066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660066"/>
                </a:solidFill>
              </a:rPr>
              <a:t> </a:t>
            </a:r>
          </a:p>
          <a:p>
            <a:pPr>
              <a:defRPr/>
            </a:pPr>
            <a:endParaRPr lang="ru-RU" b="1" dirty="0">
              <a:solidFill>
                <a:srgbClr val="660066"/>
              </a:solidFill>
            </a:endParaRPr>
          </a:p>
          <a:p>
            <a:pPr>
              <a:defRPr/>
            </a:pPr>
            <a:endParaRPr lang="ru-RU" sz="2800" b="1" dirty="0">
              <a:solidFill>
                <a:srgbClr val="660066"/>
              </a:solidFill>
            </a:endParaRPr>
          </a:p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00FF"/>
              </a:solidFill>
              <a:latin typeface="Monotype Corsiva" panose="03010101010201010101" pitchFamily="66" charset="0"/>
            </a:endParaRPr>
          </a:p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00FF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10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1. 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в обобщенных образовательных результатах различных уровней образования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525963"/>
          </a:xfrm>
        </p:spPr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 Целевые ориентиры дошкольного образования.</a:t>
            </a:r>
          </a:p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 Портрет выпускника начальной школы.</a:t>
            </a:r>
          </a:p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Портрет выпускника основной школы.</a:t>
            </a:r>
          </a:p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 Портрет выпускника школы.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2.</a:t>
            </a:r>
            <a:r>
              <a:rPr lang="ru-RU" sz="2800" u="sng" dirty="0"/>
              <a:t> 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результаты освоения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ООП ООО как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основание преемственности между уровнями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НОО и ООО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1. Общие подходы к пониманию образовательных результатов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2. Виды образовательных результатов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3. Требования к формулировке образовательных результатов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4. Требования к образовательным результатам освоения ФГОС </a:t>
            </a: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НОО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4.1. Личностные результаты освоения  ООП НОО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4.2.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Метапредметные</a:t>
            </a:r>
            <a:r>
              <a:rPr lang="ru-RU" sz="2400" b="1" i="1" dirty="0" smtClean="0">
                <a:solidFill>
                  <a:srgbClr val="C00000"/>
                </a:solidFill>
              </a:rPr>
              <a:t> результаты освоения ООП НОО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4.3. Предметные результаты освоения ООП НОО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5. Итоговая оценка планируемых результатов освоения ООП НОО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3.</a:t>
            </a:r>
            <a:r>
              <a:rPr lang="ru-RU" sz="2800" u="sng" dirty="0"/>
              <a:t> </a:t>
            </a:r>
            <a:r>
              <a:rPr lang="ru-RU" sz="2800" u="sng" dirty="0" smtClean="0"/>
              <a:t>  </a:t>
            </a:r>
            <a:br>
              <a:rPr lang="ru-RU" sz="2800" u="sng" dirty="0" smtClean="0"/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образовательных программ начального общего и основного общего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00438"/>
            <a:ext cx="8229600" cy="2043114"/>
          </a:xfrm>
        </p:spPr>
        <p:txBody>
          <a:bodyPr/>
          <a:lstStyle/>
          <a:p>
            <a:pPr>
              <a:buNone/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4.  </a:t>
            </a:r>
            <a:endParaRPr lang="ru-RU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реализации основных образовательных программ начального общего и основного общего образования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2643182"/>
            <a:ext cx="1429088" cy="99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образования в младенческом и раннем возрасте: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интересуется окружающими предметами и активно действует с ними; эмоционально вовлечен в действия с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игрушками;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самостоятельность;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владеет активной речью, включенной в общение; может обращаться с вопросами и просьбами, понимает речь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взрослых;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стремится к общению со взрослыми и активно подражает им в движениях и действиях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проявляет интерес к сверстникам; наблюдает за их действиями и подражает им;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проявляет интерес к стихам, песням и сказкам, рассматриванию картинки, стремится двигаться под музыку;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на этапе завершения дошкольного образования: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овладевает основными культурными способами деятельности, проявляет инициативу и самостоятельность в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общении, исследовательской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деятельности, конструировании и др.;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обладает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установкой положительного отношения к миру, к разным видам труда, другим людям и самому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обладает развитым воображением, которое реализуется в разных видах деятельности, и прежде всего в игре;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достаточно хорошо владеет устной речью, может выражать свои мысли 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желания;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развита крупная и мелкая моторика; он подвижен,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вынослив;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способен к волевым усилиям, может следовать социальным нормам поведения и правилам в разных видах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проявляет любознательность, задает вопросы взрослым и сверстникам,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пытается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 придумывать объяснения явлениям природы и поступкам людей; 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 Портрет выпускника начальной школы.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72164"/>
          </a:xfrm>
        </p:spPr>
        <p:txBody>
          <a:bodyPr>
            <a:no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любящий свой народ, свой край и свою Родину;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уважающий и принимающий ценности семьи и общества;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любознательный, активно и заинтересованно познающий мир;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владеющий основами умения учиться, способный к организации собственной деятельности;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готовый самостоятельно действовать и отвечать за свои поступки перед семьей и обществом;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доброжелательный, умеющий слушать и слышать собеседника, обосновывать свою позицию, высказывать свое мнение;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выполняющий правила здорового и безопасного для себя и окружающих образа жизни. </a:t>
            </a:r>
          </a:p>
          <a:p>
            <a:pPr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 Портрет выпускника основной школы.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501122" cy="5429288"/>
          </a:xfrm>
        </p:spPr>
        <p:txBody>
          <a:bodyPr>
            <a:noAutofit/>
          </a:bodyPr>
          <a:lstStyle/>
          <a:p>
            <a:r>
              <a:rPr lang="ru-RU" sz="2000" b="1" dirty="0"/>
              <a:t>- любящий свой край и своё Отечество, </a:t>
            </a:r>
            <a:r>
              <a:rPr lang="ru-RU" sz="2000" b="1" dirty="0" smtClean="0"/>
              <a:t> </a:t>
            </a:r>
            <a:r>
              <a:rPr lang="ru-RU" sz="2000" b="1" dirty="0"/>
              <a:t>уважающий свой народ, его культуру и духовные традиции; </a:t>
            </a:r>
          </a:p>
          <a:p>
            <a:r>
              <a:rPr lang="ru-RU" sz="2000" b="1" dirty="0"/>
              <a:t>- осознающий </a:t>
            </a:r>
            <a:r>
              <a:rPr lang="ru-RU" sz="2000" b="1" dirty="0" smtClean="0"/>
              <a:t> </a:t>
            </a:r>
            <a:r>
              <a:rPr lang="ru-RU" sz="2000" b="1" dirty="0"/>
              <a:t>ценности человеческой жизни, семьи, гражданского общества, многонационального российского народа, человечества;</a:t>
            </a:r>
          </a:p>
          <a:p>
            <a:r>
              <a:rPr lang="ru-RU" sz="2000" b="1" dirty="0"/>
              <a:t>- активно и заинтересованно познающий мир, осознающий ценность труда, науки и творчества;</a:t>
            </a:r>
          </a:p>
          <a:p>
            <a:r>
              <a:rPr lang="ru-RU" sz="2000" b="1" dirty="0"/>
              <a:t>- умеющий учиться, осознающий важность образования и самообразования для жизни и деятельности, способный применять полученные знания на практике; </a:t>
            </a:r>
          </a:p>
          <a:p>
            <a:r>
              <a:rPr lang="ru-RU" sz="2000" b="1" dirty="0"/>
              <a:t>- социально активный, уважающий закон и правопорядок, </a:t>
            </a:r>
            <a:r>
              <a:rPr lang="ru-RU" sz="2000" b="1" dirty="0" smtClean="0"/>
              <a:t>осознающий </a:t>
            </a:r>
            <a:r>
              <a:rPr lang="ru-RU" sz="2000" b="1" dirty="0"/>
              <a:t>свои обязанности перед семьёй, обществом, Отечеством;</a:t>
            </a:r>
          </a:p>
          <a:p>
            <a:r>
              <a:rPr lang="ru-RU" sz="2000" b="1" dirty="0"/>
              <a:t>- уважающий других людей, умеющий </a:t>
            </a:r>
            <a:r>
              <a:rPr lang="ru-RU" sz="2000" b="1" dirty="0" smtClean="0"/>
              <a:t> </a:t>
            </a:r>
            <a:r>
              <a:rPr lang="ru-RU" sz="2000" b="1" dirty="0"/>
              <a:t>сотрудничать для достижения общих результатов;</a:t>
            </a:r>
          </a:p>
          <a:p>
            <a:r>
              <a:rPr lang="ru-RU" sz="2000" b="1" dirty="0"/>
              <a:t>- осознанно выполняющий правила здорового и экологически целесообразного образа </a:t>
            </a:r>
            <a:r>
              <a:rPr lang="ru-RU" sz="2000" b="1" dirty="0" smtClean="0"/>
              <a:t>жизни; </a:t>
            </a:r>
            <a:endParaRPr lang="ru-RU" sz="2000" b="1" dirty="0"/>
          </a:p>
          <a:p>
            <a:r>
              <a:rPr lang="ru-RU" sz="2000" b="1" dirty="0"/>
              <a:t>- ориентирующийся в мире </a:t>
            </a:r>
            <a:r>
              <a:rPr lang="ru-RU" sz="2000" b="1" dirty="0" smtClean="0"/>
              <a:t>профессий</a:t>
            </a:r>
            <a:r>
              <a:rPr lang="ru-RU" sz="2000" b="1" dirty="0"/>
              <a:t>.</a:t>
            </a:r>
          </a:p>
          <a:p>
            <a:pPr>
              <a:buNone/>
            </a:pPr>
            <a:r>
              <a:rPr lang="ru-RU" sz="2000" b="1" dirty="0"/>
              <a:t> 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 Портрет выпускника школы.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500726"/>
          </a:xfrm>
        </p:spPr>
        <p:txBody>
          <a:bodyPr>
            <a:noAutofit/>
          </a:bodyPr>
          <a:lstStyle/>
          <a:p>
            <a:r>
              <a:rPr lang="ru-RU" sz="1800" b="1" dirty="0"/>
              <a:t>- любящий свой край и свою </a:t>
            </a:r>
            <a:r>
              <a:rPr lang="ru-RU" sz="1800" b="1" dirty="0" smtClean="0"/>
              <a:t>Родину, свой </a:t>
            </a:r>
            <a:r>
              <a:rPr lang="ru-RU" sz="1800" b="1" dirty="0"/>
              <a:t>народ, его культуру и </a:t>
            </a:r>
            <a:r>
              <a:rPr lang="ru-RU" sz="1800" b="1" dirty="0" smtClean="0"/>
              <a:t> </a:t>
            </a:r>
            <a:r>
              <a:rPr lang="ru-RU" sz="1800" b="1" dirty="0"/>
              <a:t>традиции; </a:t>
            </a:r>
          </a:p>
          <a:p>
            <a:r>
              <a:rPr lang="ru-RU" sz="1800" b="1" dirty="0"/>
              <a:t>- осознающий </a:t>
            </a:r>
            <a:r>
              <a:rPr lang="ru-RU" sz="1800" b="1" dirty="0" smtClean="0"/>
              <a:t> </a:t>
            </a:r>
            <a:r>
              <a:rPr lang="ru-RU" sz="1800" b="1" dirty="0"/>
              <a:t>ценности семьи, российского гражданского общества, многонационального российского народа, человечества, </a:t>
            </a:r>
            <a:r>
              <a:rPr lang="ru-RU" sz="1800" b="1" dirty="0" smtClean="0"/>
              <a:t> </a:t>
            </a:r>
            <a:r>
              <a:rPr lang="ru-RU" sz="1800" b="1" dirty="0"/>
              <a:t>свою сопричастность судьбе Отечества;</a:t>
            </a:r>
          </a:p>
          <a:p>
            <a:r>
              <a:rPr lang="ru-RU" sz="1800" b="1" dirty="0"/>
              <a:t>- </a:t>
            </a:r>
            <a:r>
              <a:rPr lang="ru-RU" sz="1800" b="1" dirty="0" err="1"/>
              <a:t>креативный</a:t>
            </a:r>
            <a:r>
              <a:rPr lang="ru-RU" sz="1800" b="1" dirty="0"/>
              <a:t> и критически мыслящий, активно и целенаправленно познающий мир, осознающий ценность образования и </a:t>
            </a:r>
            <a:r>
              <a:rPr lang="ru-RU" sz="1800" b="1" dirty="0" smtClean="0"/>
              <a:t>науки;</a:t>
            </a:r>
            <a:endParaRPr lang="ru-RU" sz="1800" b="1" dirty="0"/>
          </a:p>
          <a:p>
            <a:r>
              <a:rPr lang="ru-RU" sz="1800" b="1" dirty="0"/>
              <a:t>- владеющий основами научных методов познания окружающего мира;</a:t>
            </a:r>
          </a:p>
          <a:p>
            <a:r>
              <a:rPr lang="ru-RU" sz="1800" b="1" dirty="0"/>
              <a:t>- мотивированный на творчество и инновационную деятельность;</a:t>
            </a:r>
          </a:p>
          <a:p>
            <a:r>
              <a:rPr lang="ru-RU" sz="1800" b="1" dirty="0"/>
              <a:t>- готовый к сотрудничеству, способный осуществлять учебно-исследовательскую, проектную и </a:t>
            </a:r>
            <a:r>
              <a:rPr lang="ru-RU" sz="1800" b="1" dirty="0" smtClean="0"/>
              <a:t>познавательную </a:t>
            </a:r>
            <a:r>
              <a:rPr lang="ru-RU" sz="1800" b="1" dirty="0"/>
              <a:t>деятельность;</a:t>
            </a:r>
          </a:p>
          <a:p>
            <a:r>
              <a:rPr lang="ru-RU" sz="1800" b="1" dirty="0"/>
              <a:t>- осознающий себя личностью, социально активный, уважающий закон и правопорядок, осознающий ответственность перед семьёй, обществом, государством, человечеством; </a:t>
            </a:r>
          </a:p>
          <a:p>
            <a:r>
              <a:rPr lang="ru-RU" sz="1800" b="1" dirty="0"/>
              <a:t>- уважающий мнение других людей, умеющий вести конструктивный </a:t>
            </a:r>
            <a:r>
              <a:rPr lang="ru-RU" sz="1800" b="1" dirty="0" smtClean="0"/>
              <a:t>диалог;</a:t>
            </a:r>
            <a:endParaRPr lang="ru-RU" sz="1800" b="1" dirty="0"/>
          </a:p>
          <a:p>
            <a:r>
              <a:rPr lang="ru-RU" sz="1800" b="1" dirty="0"/>
              <a:t>- осознанно выполняющий и пропагандирующий правила </a:t>
            </a:r>
            <a:r>
              <a:rPr lang="ru-RU" sz="1800" b="1" dirty="0" smtClean="0"/>
              <a:t>ЗОЖ; </a:t>
            </a:r>
            <a:endParaRPr lang="ru-RU" sz="1800" b="1" dirty="0"/>
          </a:p>
          <a:p>
            <a:r>
              <a:rPr lang="ru-RU" sz="1800" b="1" dirty="0"/>
              <a:t>- подготовленный к осознанному выбору </a:t>
            </a:r>
            <a:r>
              <a:rPr lang="ru-RU" sz="1800" b="1" dirty="0" smtClean="0"/>
              <a:t>профессии;</a:t>
            </a:r>
            <a:endParaRPr lang="ru-RU" sz="1800" b="1" dirty="0"/>
          </a:p>
          <a:p>
            <a:r>
              <a:rPr lang="ru-RU" sz="1800" b="1" dirty="0"/>
              <a:t>- мотивированный на образование и самообразование в течение всей </a:t>
            </a:r>
            <a:r>
              <a:rPr lang="ru-RU" sz="1800" b="1" dirty="0" smtClean="0"/>
              <a:t>жизни</a:t>
            </a:r>
            <a:r>
              <a:rPr lang="ru-RU" sz="1800" b="1" dirty="0"/>
              <a:t>.</a:t>
            </a:r>
          </a:p>
          <a:p>
            <a:pPr>
              <a:buNone/>
            </a:pPr>
            <a:r>
              <a:rPr lang="ru-RU" sz="1800" b="1" dirty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730</Words>
  <Application>Microsoft Office PowerPoint</Application>
  <PresentationFormat>Экран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Преемственность в реализации ФГОС НОО и ООО</vt:lpstr>
      <vt:lpstr> Содержание  Вопрос 1. Преемственность в обобщенных образовательных результатах различных уровней образования </vt:lpstr>
      <vt:lpstr>Вопрос 2. Образовательные результаты освоения ООП ООО как основание преемственности между уровнями НОО и ООО</vt:lpstr>
      <vt:lpstr>Вопрос 3.    Преемственность основных образовательных программ начального общего и основного общего образования</vt:lpstr>
      <vt:lpstr>Целевые ориентиры образования в младенческом и раннем возрасте:</vt:lpstr>
      <vt:lpstr>Целевые ориентиры на этапе завершения дошкольного образования:</vt:lpstr>
      <vt:lpstr>2. Портрет выпускника начальной школы.</vt:lpstr>
      <vt:lpstr>3. Портрет выпускника основной школы.</vt:lpstr>
      <vt:lpstr>4. Портрет выпускника школы.</vt:lpstr>
      <vt:lpstr>Вопрос 2. Образовательные результаты освоения ООП НОО как основание преемственности между уровнями начального общего и основного общего образования </vt:lpstr>
      <vt:lpstr>Виды и сущность образовательных результатов</vt:lpstr>
      <vt:lpstr>Вопрос 4.  Преемственность в условиях реализации ООП НОО и ООП ООО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24</cp:revision>
  <dcterms:created xsi:type="dcterms:W3CDTF">2016-11-19T11:35:03Z</dcterms:created>
  <dcterms:modified xsi:type="dcterms:W3CDTF">2016-11-19T15:13:10Z</dcterms:modified>
</cp:coreProperties>
</file>