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8" r:id="rId1"/>
    <p:sldMasterId id="2147484930" r:id="rId2"/>
  </p:sldMasterIdLst>
  <p:notesMasterIdLst>
    <p:notesMasterId r:id="rId44"/>
  </p:notesMasterIdLst>
  <p:sldIdLst>
    <p:sldId id="779" r:id="rId3"/>
    <p:sldId id="366" r:id="rId4"/>
    <p:sldId id="326" r:id="rId5"/>
    <p:sldId id="324" r:id="rId6"/>
    <p:sldId id="782" r:id="rId7"/>
    <p:sldId id="783" r:id="rId8"/>
    <p:sldId id="784" r:id="rId9"/>
    <p:sldId id="760" r:id="rId10"/>
    <p:sldId id="761" r:id="rId11"/>
    <p:sldId id="762" r:id="rId12"/>
    <p:sldId id="763" r:id="rId13"/>
    <p:sldId id="765" r:id="rId14"/>
    <p:sldId id="766" r:id="rId15"/>
    <p:sldId id="767" r:id="rId16"/>
    <p:sldId id="768" r:id="rId17"/>
    <p:sldId id="712" r:id="rId18"/>
    <p:sldId id="713" r:id="rId19"/>
    <p:sldId id="714" r:id="rId20"/>
    <p:sldId id="718" r:id="rId21"/>
    <p:sldId id="719" r:id="rId22"/>
    <p:sldId id="720" r:id="rId23"/>
    <p:sldId id="717" r:id="rId24"/>
    <p:sldId id="724" r:id="rId25"/>
    <p:sldId id="722" r:id="rId26"/>
    <p:sldId id="699" r:id="rId27"/>
    <p:sldId id="726" r:id="rId28"/>
    <p:sldId id="727" r:id="rId29"/>
    <p:sldId id="728" r:id="rId30"/>
    <p:sldId id="729" r:id="rId31"/>
    <p:sldId id="730" r:id="rId32"/>
    <p:sldId id="731" r:id="rId33"/>
    <p:sldId id="732" r:id="rId34"/>
    <p:sldId id="740" r:id="rId35"/>
    <p:sldId id="741" r:id="rId36"/>
    <p:sldId id="742" r:id="rId37"/>
    <p:sldId id="743" r:id="rId38"/>
    <p:sldId id="744" r:id="rId39"/>
    <p:sldId id="746" r:id="rId40"/>
    <p:sldId id="747" r:id="rId41"/>
    <p:sldId id="748" r:id="rId42"/>
    <p:sldId id="749" r:id="rId43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FF9999"/>
    <a:srgbClr val="FFFFCC"/>
    <a:srgbClr val="990000"/>
    <a:srgbClr val="130BB5"/>
    <a:srgbClr val="66FF33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3231" autoAdjust="0"/>
  </p:normalViewPr>
  <p:slideViewPr>
    <p:cSldViewPr>
      <p:cViewPr>
        <p:scale>
          <a:sx n="75" d="100"/>
          <a:sy n="75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6C00DD6-F3C5-4419-B7C7-E6DC683B873E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91BA48-A682-408A-838B-0047A2EDA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455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A2B125-F2A9-4143-94F0-2A847C88215C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2792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DFFC17-B8ED-4C4D-AB05-53553FC42190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8596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A53CA-6044-4995-B8CD-966163E70708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6FC58-16AF-414C-824F-A941D463DA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888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0AC26-C24C-47E0-8B8A-506A4339B685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FAB25-451F-4434-B668-9783BC7B3C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801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AB53-8C20-4491-BF74-65A3D52DB745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D52C9-DAD7-415D-9F06-B3A4B5CB4F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8459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176C-7229-42DE-8CE9-34F4EE198477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9C752-C3B4-40F1-84AD-75C6A526BF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424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3922C-9E90-4483-8F48-70F97C7F3E0A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7CC9-FD43-42ED-8E4B-6D08305D1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2624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E2BF-67C6-42AB-AF14-248DF0F6DF25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7279F-5453-4364-8835-4F8AE29EA7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15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B7C1-FDB3-4B7E-884E-3A9ADB7E62E7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0BDAC-7DB7-4AA5-BCA7-74E5EFAFD0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90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F682-64D3-4E14-BF32-CD918B1154D5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70E06-08FA-4819-A4BF-69DB436A84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59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2D3D8-8535-4B25-9677-9A60D65B510F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A5871-0170-4485-A766-15685ACD0E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398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6278-5E00-42F9-8B3F-D626A952C7A0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C2A57-DD90-4791-88E3-990B322DE4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8435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7C0D-56BC-4D6E-A131-40F3213AA731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D148-2AED-4E4A-8A34-ADC7737E2C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89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09ADF-0E0D-49D6-8E93-891D08A78FDE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8E3E-F582-4DF5-B22F-543F9C7CB1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3474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7C3D-4A9C-4324-ACF3-4A72B5A49D0A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22B79-FD09-4E64-A7C5-20504B58CE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4593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7699B-D8AF-41B4-9B2B-361677251ECC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06A05-D9D8-43CD-8D64-75863F9F44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333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AA47A-2A7B-4172-BC05-8E63D143151D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0DE4-5BF3-472F-87F7-FDFDACF99F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402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8990B-DF12-42CC-BE3F-A97C70005F48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4FB08-5CA7-4815-A2C3-2164E3AD07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282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FBE3-1DBA-410A-9D75-B2EF2DFF3AD7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6ACD-4710-410A-966C-B731FBFACF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1937-6F29-4609-834C-4337889060C9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CDB0-7810-47A4-8AB5-6693BA4499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102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5739C-7F60-4030-AE14-72994BC45242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4A084-9F3D-4902-9AAD-FAC2F9D17A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247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D1F1-F1AA-42BE-9D73-63489C486D0E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E743-FB52-46AD-90D3-3EA9B776A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084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7F1C-7B8B-4F4F-B5F4-465356266CA4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F43E-37D4-48F1-BE37-B5540CA7F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090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5830-0E5B-4D0C-9204-4BB7F220DE56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E025-28A5-4845-8525-5B762C0BF1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81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DC359AC-9C73-489B-9FFC-2EAE995D55BB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AB4A92-2E9B-441E-A9DA-BA4B037B33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4" r:id="rId1"/>
    <p:sldLayoutId id="2147485185" r:id="rId2"/>
    <p:sldLayoutId id="2147485186" r:id="rId3"/>
    <p:sldLayoutId id="2147485187" r:id="rId4"/>
    <p:sldLayoutId id="2147485188" r:id="rId5"/>
    <p:sldLayoutId id="2147485189" r:id="rId6"/>
    <p:sldLayoutId id="2147485190" r:id="rId7"/>
    <p:sldLayoutId id="2147485191" r:id="rId8"/>
    <p:sldLayoutId id="2147485204" r:id="rId9"/>
    <p:sldLayoutId id="2147485192" r:id="rId10"/>
    <p:sldLayoutId id="214748519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2A67EE0B-5DB1-46C2-B470-F0F2358722FB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7A988A-A650-43EB-A672-2888E5E61C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4" r:id="rId1"/>
    <p:sldLayoutId id="2147485195" r:id="rId2"/>
    <p:sldLayoutId id="2147485196" r:id="rId3"/>
    <p:sldLayoutId id="2147485197" r:id="rId4"/>
    <p:sldLayoutId id="2147485198" r:id="rId5"/>
    <p:sldLayoutId id="2147485199" r:id="rId6"/>
    <p:sldLayoutId id="2147485200" r:id="rId7"/>
    <p:sldLayoutId id="2147485201" r:id="rId8"/>
    <p:sldLayoutId id="2147485205" r:id="rId9"/>
    <p:sldLayoutId id="2147485202" r:id="rId10"/>
    <p:sldLayoutId id="214748520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8" y="3525838"/>
          <a:ext cx="9072562" cy="2786065"/>
        </p:xfrm>
        <a:graphic>
          <a:graphicData uri="http://schemas.openxmlformats.org/drawingml/2006/table">
            <a:tbl>
              <a:tblPr/>
              <a:tblGrid>
                <a:gridCol w="617537"/>
                <a:gridCol w="1639888"/>
                <a:gridCol w="2041525"/>
                <a:gridCol w="2622550"/>
                <a:gridCol w="2151062"/>
              </a:tblGrid>
              <a:tr h="412750">
                <a:tc rowSpan="8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ts val="7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Русский язык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21907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19075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10.02. -01.03.2017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74613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4613" marR="0" lvl="0" indent="0" algn="ctr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участие обязательно,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74613" marR="0" lvl="0" indent="0" algn="ctr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 школ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4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ДОН (ТОГИРРО)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11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63500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(профильный)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63500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21907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19075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10.02. -01.03.2017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>
                      <a:lvl1pPr marL="857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ctr" defTabSz="685800" rtl="0" eaLnBrk="1" fontAlgn="base" latinLnBrk="0" hangingPunct="1">
                        <a:lnSpc>
                          <a:spcPts val="1263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участие обязательно, обучающиеся самостоятельно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85725" marR="0" lvl="0" indent="0" algn="ctr" defTabSz="685800" rtl="0" eaLnBrk="1" fontAlgn="base" latinLnBrk="0" hangingPunct="1">
                        <a:lnSpc>
                          <a:spcPts val="1263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выбирают профиль/оба профиля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85725" marR="0" lvl="0" indent="0" algn="ctr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одновременно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63500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(базовый)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21907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19075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10.02. -01.03.2017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География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4572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19.04.2017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>
                      <a:lvl1pPr marL="857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ctr" defTabSz="685800" rtl="0" eaLnBrk="1" fontAlgn="base" latinLnBrk="0" hangingPunct="1">
                        <a:lnSpc>
                          <a:spcPct val="99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участие обязательно, обучающиеся самостоятельно выбирают предмет/предметы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ts val="6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Рособрнадзор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Физика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4572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25.04.2017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Химия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4572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27.04.2017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Биология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4572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11.05.2017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История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4572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18.05.2017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8" y="2205038"/>
          <a:ext cx="9072562" cy="1254125"/>
        </p:xfrm>
        <a:graphic>
          <a:graphicData uri="http://schemas.openxmlformats.org/drawingml/2006/table">
            <a:tbl>
              <a:tblPr/>
              <a:tblGrid>
                <a:gridCol w="692150"/>
                <a:gridCol w="1603375"/>
                <a:gridCol w="2041525"/>
                <a:gridCol w="2622550"/>
                <a:gridCol w="2112962"/>
              </a:tblGrid>
              <a:tr h="647700"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ts val="6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Русский язык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marL="21907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19075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03.03. -13.03.2017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>
                      <a:lvl1pPr marL="68263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8263" marR="0" lvl="0" indent="0" algn="ctr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участие обязательно,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68263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 школ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ts val="6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ДОН (ТОГИРРО)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606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marL="21907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19075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03.03. -13.03.2017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46038"/>
            <a:ext cx="9036050" cy="21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23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ru-RU" sz="160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Приложение 2  к приказу</a:t>
            </a:r>
            <a:endParaRPr lang="ru-RU" altLang="ru-RU" sz="160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altLang="ru-RU" sz="160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Департамента образования</a:t>
            </a:r>
            <a:endParaRPr lang="ru-RU" altLang="ru-RU" sz="160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altLang="ru-RU" sz="160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и науки Тюменской области </a:t>
            </a:r>
            <a:endParaRPr lang="ru-RU" altLang="ru-RU" sz="160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altLang="ru-RU" sz="160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от 01.02.2017 №35/ОД</a:t>
            </a:r>
            <a:endParaRPr lang="ru-RU" altLang="ru-RU" sz="160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b="1">
                <a:solidFill>
                  <a:srgbClr val="008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График</a:t>
            </a:r>
            <a:endParaRPr lang="ru-RU" altLang="ru-RU">
              <a:solidFill>
                <a:srgbClr val="008000"/>
              </a:solidFill>
            </a:endParaRPr>
          </a:p>
          <a:p>
            <a:pPr algn="ctr"/>
            <a:r>
              <a:rPr lang="en-US" altLang="ru-RU" b="1">
                <a:solidFill>
                  <a:srgbClr val="008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проведения мероприятий региональной оценки качества образования</a:t>
            </a:r>
            <a:endParaRPr lang="ru-RU" altLang="ru-RU">
              <a:solidFill>
                <a:srgbClr val="008000"/>
              </a:solidFill>
            </a:endParaRPr>
          </a:p>
          <a:p>
            <a:endParaRPr lang="ru-RU" altLang="ru-RU"/>
          </a:p>
          <a:p>
            <a:endParaRPr lang="ru-RU" altLang="ru-RU"/>
          </a:p>
        </p:txBody>
      </p:sp>
      <p:pic>
        <p:nvPicPr>
          <p:cNvPr id="12361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29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975" y="836613"/>
            <a:ext cx="91884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Прямоугольник 1"/>
          <p:cNvSpPr>
            <a:spLocks noChangeArrowheads="1"/>
          </p:cNvSpPr>
          <p:nvPr/>
        </p:nvSpPr>
        <p:spPr bwMode="auto">
          <a:xfrm>
            <a:off x="179388" y="2997200"/>
            <a:ext cx="8821737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Заполнение полей (рис. 6) организатором в аудитории обязательно, </a:t>
            </a: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</a:rPr>
              <a:t>если участник ЕГЭ удален с экзамена в связи с нарушением установленного порядка проведения ЕГЭ или не закончил экзамен по уважительной причине</a:t>
            </a: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. Отметка организатора в аудитории заверяется подписью организатора в специально отведенном для этого поле бланка регистрации, и вносится соответствующая запись в форме ППЭ-05-02 «Протокол проведения ЕГЭ в аудитории». В случае удаления участника ЕГЭ в штабе ППЭ в зоне видимости камер видеонаблюдения заполняется форма ППЭ-21 «Акт об удалении участника ГИА». </a:t>
            </a:r>
            <a:endParaRPr lang="ru-RU" altLang="ru-RU" sz="2000"/>
          </a:p>
        </p:txBody>
      </p:sp>
      <p:sp>
        <p:nvSpPr>
          <p:cNvPr id="40964" name="Прямоугольник 2"/>
          <p:cNvSpPr>
            <a:spLocks noChangeArrowheads="1"/>
          </p:cNvSpPr>
          <p:nvPr/>
        </p:nvSpPr>
        <p:spPr bwMode="auto">
          <a:xfrm>
            <a:off x="71438" y="220663"/>
            <a:ext cx="8929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Область для отметок организатора в аудитории о фактах удаления участника ЕГЭ</a:t>
            </a:r>
            <a:endParaRPr lang="ru-RU" altLang="ru-RU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48672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5724525" y="188913"/>
            <a:ext cx="219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Бланк ответов № 1</a:t>
            </a:r>
            <a:endParaRPr lang="ru-RU" altLang="ru-RU" b="1"/>
          </a:p>
        </p:txBody>
      </p:sp>
      <p:sp>
        <p:nvSpPr>
          <p:cNvPr id="41988" name="Прямоугольник 3"/>
          <p:cNvSpPr>
            <a:spLocks noChangeArrowheads="1"/>
          </p:cNvSpPr>
          <p:nvPr/>
        </p:nvSpPr>
        <p:spPr bwMode="auto">
          <a:xfrm>
            <a:off x="5183188" y="908050"/>
            <a:ext cx="39274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Краткий ответ, 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в соответствии с инструкцией к заданию,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может быть записан только в виде: </a:t>
            </a:r>
          </a:p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цифры (числа); </a:t>
            </a:r>
          </a:p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последовательности цифр (слов) (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записывается без пробелов, запятых и других дополнительных символов</a:t>
            </a:r>
            <a:r>
              <a:rPr lang="ru-RU" altLang="ru-RU">
                <a:latin typeface="Times New Roman" panose="02020603050405020304" pitchFamily="18" charset="0"/>
              </a:rPr>
              <a:t>); </a:t>
            </a:r>
          </a:p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конечной десятичной дроби, если в инструкции по выполнению задания указано, что ответ можно дать в виде десятичной дроби; </a:t>
            </a:r>
          </a:p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слова или словосочетания (несколько слов);</a:t>
            </a:r>
          </a:p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Каждая цифра, буква, запятая или знак «минус» (если число отрицательное) записывается в отдельную клеточку, строго по образцу из верхней части бланка ответов № 1.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605"/>
          <a:stretch>
            <a:fillRect/>
          </a:stretch>
        </p:blipFill>
        <p:spPr bwMode="auto">
          <a:xfrm>
            <a:off x="-60325" y="719138"/>
            <a:ext cx="59182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Прямоугольник 1"/>
          <p:cNvSpPr>
            <a:spLocks noChangeArrowheads="1"/>
          </p:cNvSpPr>
          <p:nvPr/>
        </p:nvSpPr>
        <p:spPr bwMode="auto">
          <a:xfrm>
            <a:off x="684213" y="188913"/>
            <a:ext cx="8064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125"/>
              </a:spcBef>
            </a:pPr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для записи ответов на задания с кратким ответом</a:t>
            </a:r>
            <a:endParaRPr lang="ru-RU" altLang="ru-RU" sz="1400" b="1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012" name="Прямоугольник 2"/>
          <p:cNvSpPr>
            <a:spLocks noChangeArrowheads="1"/>
          </p:cNvSpPr>
          <p:nvPr/>
        </p:nvSpPr>
        <p:spPr bwMode="auto">
          <a:xfrm>
            <a:off x="5695950" y="1171575"/>
            <a:ext cx="34194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В средней части бланка ответов № - краткий ответ записывается справа от номера задания в области ответов с названием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«Результаты выполнения заданий с кратким ответом». </a:t>
            </a:r>
          </a:p>
          <a:p>
            <a:pPr algn="just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Ответ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на задание с кратким ответом нужно записать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в такой форме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, в которой требуется в инструкции к данному заданию.</a:t>
            </a:r>
          </a:p>
          <a:p>
            <a:pPr algn="just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Не разрешается 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использовать при записи ответа никаких иных символов,</a:t>
            </a:r>
            <a:r>
              <a:rPr lang="ru-RU" altLang="ru-RU">
                <a:latin typeface="Times New Roman" panose="02020603050405020304" pitchFamily="18" charset="0"/>
              </a:rPr>
              <a:t> кроме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символов кириллицы, латиницы, арабских цифр, запятой и знака «дефис» («минус»). </a:t>
            </a:r>
            <a:endParaRPr lang="ru-RU" altLang="ru-RU" b="1">
              <a:solidFill>
                <a:srgbClr val="C00000"/>
              </a:solidFill>
            </a:endParaRPr>
          </a:p>
        </p:txBody>
      </p:sp>
      <p:sp>
        <p:nvSpPr>
          <p:cNvPr id="43013" name="Прямоугольник 1"/>
          <p:cNvSpPr>
            <a:spLocks noChangeArrowheads="1"/>
          </p:cNvSpPr>
          <p:nvPr/>
        </p:nvSpPr>
        <p:spPr bwMode="auto">
          <a:xfrm>
            <a:off x="112713" y="3717925"/>
            <a:ext cx="54276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</a:rPr>
              <a:t>Если в ответе больше 17 символов </a:t>
            </a: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</a:rPr>
              <a:t>(количество клеточек, отведенное для записи ответов на задания с кратким ответом), то ответ записывается в отведенном для него месте, не обращая внимания на разбиение этого поля на клеточки. </a:t>
            </a: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</a:rPr>
              <a:t>Ответ должен быть написан разборчиво</a:t>
            </a: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</a:rPr>
              <a:t>, более узкими символами в одну строчку, с использованием всей длины отведенного под него поля. Символы в ответе не должны соприкасаться друг с другом. Термин следует писать полностью. </a:t>
            </a:r>
          </a:p>
          <a:p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</a:rPr>
              <a:t>Любые сокращения запрещены. </a:t>
            </a:r>
            <a:endParaRPr lang="ru-RU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8" y="549275"/>
            <a:ext cx="913447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Прямоугольник 1"/>
          <p:cNvSpPr>
            <a:spLocks noChangeArrowheads="1"/>
          </p:cNvSpPr>
          <p:nvPr/>
        </p:nvSpPr>
        <p:spPr bwMode="auto">
          <a:xfrm>
            <a:off x="219075" y="2820988"/>
            <a:ext cx="885666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замены ошибочных ответов на задания с кратким ответом</a:t>
            </a:r>
          </a:p>
          <a:p>
            <a:r>
              <a:rPr lang="ru-RU" altLang="ru-RU"/>
              <a:t>В случае если в области замены ошибочных ответов на задания с кратким ответом будет заполнено </a:t>
            </a:r>
            <a:r>
              <a:rPr lang="ru-RU" altLang="ru-RU" b="1">
                <a:solidFill>
                  <a:srgbClr val="C00000"/>
                </a:solidFill>
              </a:rPr>
              <a:t>поле для номера задания</a:t>
            </a:r>
            <a:r>
              <a:rPr lang="ru-RU" altLang="ru-RU"/>
              <a:t>, </a:t>
            </a:r>
            <a:r>
              <a:rPr lang="ru-RU" altLang="ru-RU" b="1">
                <a:solidFill>
                  <a:srgbClr val="C00000"/>
                </a:solidFill>
              </a:rPr>
              <a:t>а новый ответ не внесен</a:t>
            </a:r>
            <a:r>
              <a:rPr lang="ru-RU" altLang="ru-RU"/>
              <a:t>, то для оценивания будет  использоваться  пустой  ответ  (т.е.  задание  будет  засчитано  невыполненным).</a:t>
            </a:r>
          </a:p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r>
              <a:rPr lang="ru-RU" altLang="ru-RU"/>
              <a:t>В  случае  </a:t>
            </a:r>
            <a:r>
              <a:rPr lang="ru-RU" altLang="ru-RU" b="1">
                <a:solidFill>
                  <a:srgbClr val="C00000"/>
                </a:solidFill>
              </a:rPr>
              <a:t>если  участник  экзамена  не  использовал  поле  «Замена  ошибочных ответов </a:t>
            </a:r>
            <a:r>
              <a:rPr lang="ru-RU" altLang="ru-RU"/>
              <a:t>на задания с кратким ответом» организатор в поле «Количество заполненных полей «Замена ошибочных ответов» </a:t>
            </a:r>
            <a:r>
              <a:rPr lang="ru-RU" altLang="ru-RU" b="1">
                <a:solidFill>
                  <a:srgbClr val="C00000"/>
                </a:solidFill>
              </a:rPr>
              <a:t>ставит «Х» и подпись в специально отведенном </a:t>
            </a:r>
            <a:r>
              <a:rPr lang="ru-RU" altLang="ru-RU"/>
              <a:t>месте.</a:t>
            </a:r>
          </a:p>
          <a:p>
            <a:endParaRPr lang="ru-RU" altLang="ru-RU" b="1"/>
          </a:p>
        </p:txBody>
      </p:sp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298450" y="8366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3</a:t>
            </a:r>
          </a:p>
        </p:txBody>
      </p:sp>
      <p:sp>
        <p:nvSpPr>
          <p:cNvPr id="45061" name="TextBox 3"/>
          <p:cNvSpPr txBox="1">
            <a:spLocks noChangeArrowheads="1"/>
          </p:cNvSpPr>
          <p:nvPr/>
        </p:nvSpPr>
        <p:spPr bwMode="auto">
          <a:xfrm>
            <a:off x="828675" y="836613"/>
            <a:ext cx="696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1 5 2</a:t>
            </a:r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311150" y="115093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3</a:t>
            </a:r>
          </a:p>
        </p:txBody>
      </p: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856"/>
          <a:stretch>
            <a:fillRect/>
          </a:stretch>
        </p:blipFill>
        <p:spPr bwMode="auto">
          <a:xfrm>
            <a:off x="107950" y="4365625"/>
            <a:ext cx="91344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Box 4"/>
          <p:cNvSpPr txBox="1">
            <a:spLocks noChangeArrowheads="1"/>
          </p:cNvSpPr>
          <p:nvPr/>
        </p:nvSpPr>
        <p:spPr bwMode="auto">
          <a:xfrm>
            <a:off x="4335463" y="4806950"/>
            <a:ext cx="33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36513"/>
            <a:ext cx="48656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Прямоугольник 2"/>
          <p:cNvSpPr>
            <a:spLocks noChangeArrowheads="1"/>
          </p:cNvSpPr>
          <p:nvPr/>
        </p:nvSpPr>
        <p:spPr bwMode="auto">
          <a:xfrm>
            <a:off x="5435600" y="333375"/>
            <a:ext cx="2198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Бланк ответов № 2</a:t>
            </a:r>
            <a:endParaRPr lang="ru-RU" altLang="ru-RU" b="1"/>
          </a:p>
        </p:txBody>
      </p:sp>
      <p:sp>
        <p:nvSpPr>
          <p:cNvPr id="46084" name="Прямоугольник 1"/>
          <p:cNvSpPr>
            <a:spLocks noChangeArrowheads="1"/>
          </p:cNvSpPr>
          <p:nvPr/>
        </p:nvSpPr>
        <p:spPr bwMode="auto">
          <a:xfrm>
            <a:off x="4913313" y="1628775"/>
            <a:ext cx="41036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При недостатке места для ответов на лицевой стороне бланка ответов № 2 участник ЕГЭ должен продолжить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записи на оборотной стороне бланка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, сделав в нижней части области ответов лицевой стороны бланка запись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«см. на обороте»</a:t>
            </a:r>
          </a:p>
          <a:p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Если бланк ответов № 2 содержит незаполненные области (за исключением регистрационных полей), то организаторы погашают их следующим образом: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«Z».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4427538" y="588963"/>
            <a:ext cx="457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Дополнительный бланк ответов № 2 выдается организатором в аудитории по требованию участника ЕГЭ </a:t>
            </a:r>
            <a:r>
              <a:rPr lang="ru-RU" altLang="ru-RU">
                <a:solidFill>
                  <a:srgbClr val="C00000"/>
                </a:solidFill>
                <a:latin typeface="Times New Roman" panose="02020603050405020304" pitchFamily="18" charset="0"/>
              </a:rPr>
              <a:t>в случае нехватки места для записи развернутых ответов. </a:t>
            </a:r>
          </a:p>
          <a:p>
            <a:pPr algn="just"/>
            <a:r>
              <a:rPr lang="ru-RU" altLang="ru-RU">
                <a:solidFill>
                  <a:srgbClr val="C00000"/>
                </a:solidFill>
                <a:latin typeface="Times New Roman" panose="02020603050405020304" pitchFamily="18" charset="0"/>
              </a:rPr>
              <a:t>Запрещается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делать какие-либо записи и пометки, не относящиеся к ответам на задания, в том числе содержащие информацию о персональных данных участника ЕГЭ.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При наличии записей и пометок бланки не проверяются. </a:t>
            </a:r>
          </a:p>
          <a:p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Ответы, внесенные в каждый следующий дополнительный бланк ответов № 2,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оцениваются только в случае полностью заполненного предыдущего дополнительного бланка ответов № 2 и основного бланка ответов № 2. </a:t>
            </a:r>
          </a:p>
        </p:txBody>
      </p:sp>
      <p:pic>
        <p:nvPicPr>
          <p:cNvPr id="4710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4421188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Прямоугольник 3"/>
          <p:cNvSpPr>
            <a:spLocks noChangeArrowheads="1"/>
          </p:cNvSpPr>
          <p:nvPr/>
        </p:nvSpPr>
        <p:spPr bwMode="auto">
          <a:xfrm>
            <a:off x="4794250" y="220663"/>
            <a:ext cx="401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Дополнительный бланк ответов № 2</a:t>
            </a:r>
            <a:endParaRPr lang="ru-RU" altLang="ru-RU" b="1"/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1776413" y="4652963"/>
            <a:ext cx="8112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8000" b="1">
                <a:solidFill>
                  <a:srgbClr val="C00000"/>
                </a:solidFill>
              </a:rPr>
              <a:t>Z</a:t>
            </a:r>
            <a:endParaRPr lang="ru-RU" altLang="ru-RU" sz="80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488" y="874713"/>
            <a:ext cx="4106862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9324975" cy="5762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 </a:t>
            </a:r>
            <a:b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9 класс</a:t>
            </a:r>
            <a:b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5292725" y="3284538"/>
            <a:ext cx="3175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с </a:t>
            </a: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ОБЕИХ</a:t>
            </a:r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СТОРОН, в противном случае ответы, внесенные на дополнительный Бланк ответов № 2, оцениваться не будут!</a:t>
            </a:r>
            <a:b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517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5438" y="912813"/>
            <a:ext cx="4079875" cy="576738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9" t="40855" r="4556" b="46616"/>
          <a:stretch>
            <a:fillRect/>
          </a:stretch>
        </p:blipFill>
        <p:spPr bwMode="auto">
          <a:xfrm>
            <a:off x="-6350" y="2133600"/>
            <a:ext cx="90916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4"/>
          <p:cNvSpPr txBox="1">
            <a:spLocks noChangeArrowheads="1"/>
          </p:cNvSpPr>
          <p:nvPr/>
        </p:nvSpPr>
        <p:spPr bwMode="auto">
          <a:xfrm>
            <a:off x="1281113" y="836613"/>
            <a:ext cx="651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Отмечены поля, если не заполняются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850" y="933450"/>
            <a:ext cx="39560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Заголовок 1"/>
          <p:cNvSpPr>
            <a:spLocks noGrp="1"/>
          </p:cNvSpPr>
          <p:nvPr>
            <p:ph type="title"/>
          </p:nvPr>
        </p:nvSpPr>
        <p:spPr>
          <a:xfrm>
            <a:off x="684213" y="-100013"/>
            <a:ext cx="7704137" cy="1671638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</a:t>
            </a:r>
            <a:b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математике 9 класс</a:t>
            </a:r>
            <a:b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4" name="TextBox 4"/>
          <p:cNvSpPr txBox="1">
            <a:spLocks noChangeArrowheads="1"/>
          </p:cNvSpPr>
          <p:nvPr/>
        </p:nvSpPr>
        <p:spPr bwMode="auto">
          <a:xfrm>
            <a:off x="5508625" y="3068638"/>
            <a:ext cx="31765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с </a:t>
            </a: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ОБЕИХ</a:t>
            </a:r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СТОРОН, в противном случае ответы, внесенные на дополнительный Бланк ответов № 2, оцениваться не будут!</a:t>
            </a:r>
            <a:b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5" name="Объект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908050"/>
            <a:ext cx="4005263" cy="56626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463" y="1412875"/>
          <a:ext cx="9142412" cy="4132264"/>
        </p:xfrm>
        <a:graphic>
          <a:graphicData uri="http://schemas.openxmlformats.org/drawingml/2006/table">
            <a:tbl>
              <a:tblPr/>
              <a:tblGrid>
                <a:gridCol w="536575"/>
                <a:gridCol w="4105275"/>
                <a:gridCol w="3313112"/>
                <a:gridCol w="1187450"/>
              </a:tblGrid>
              <a:tr h="5608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 п/п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организатора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экзаменуемых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Примерное время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</a:tr>
              <a:tr h="112166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Поставить аудиозапись первый раз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Прослушивают исходный текст. Во время чтения текста экзаменуемые делают записи  в черновике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2,5-3 мин.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</a:tr>
              <a:tr h="41747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Дать время на осмысление текста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Работают с черновиками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мин.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</a:tr>
              <a:tr h="5608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Поставить аудиозапись второй раз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Прослушивают исходный текст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2,5-3 мин.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</a:tr>
              <a:tr h="147146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Выключить запись. Сообщить о начале написания изложения и возможности пользоваться словарем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Пишут сжатое изложение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463" y="188913"/>
          <a:ext cx="9142412" cy="719137"/>
        </p:xfrm>
        <a:graphic>
          <a:graphicData uri="http://schemas.openxmlformats.org/drawingml/2006/table">
            <a:tbl>
              <a:tblPr/>
              <a:tblGrid>
                <a:gridCol w="9142412"/>
              </a:tblGrid>
              <a:tr h="71913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проведения сжатого изложения 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70696" name="Прямоугольник 2"/>
          <p:cNvSpPr>
            <a:spLocks noChangeArrowheads="1"/>
          </p:cNvSpPr>
          <p:nvPr/>
        </p:nvSpPr>
        <p:spPr bwMode="auto">
          <a:xfrm>
            <a:off x="323850" y="5757863"/>
            <a:ext cx="691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buFont typeface="Wingdings" panose="05000000000000000000" pitchFamily="2" charset="2"/>
              <a:buNone/>
            </a:pP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продолжительность экзамена 235 мин</a:t>
            </a:r>
            <a:r>
              <a:rPr lang="ru-RU" altLang="ru-RU" sz="1600" b="1">
                <a:solidFill>
                  <a:srgbClr val="54A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50825" y="-30163"/>
            <a:ext cx="8569325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1300" b="1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000" b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График</a:t>
            </a:r>
            <a:endParaRPr lang="ru-RU" altLang="ru-RU" sz="200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altLang="ru-RU" sz="2000" b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проведения экзаменационных работ на РСОКО в 9, 11-х классах образовательных организаций Тюменской области в 2017 году</a:t>
            </a:r>
            <a:endParaRPr lang="ru-RU" altLang="ru-RU" sz="200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altLang="ru-RU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254125"/>
          <a:ext cx="9144000" cy="4670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8250"/>
                <a:gridCol w="1265463"/>
                <a:gridCol w="898072"/>
                <a:gridCol w="653143"/>
                <a:gridCol w="1197429"/>
                <a:gridCol w="1034143"/>
                <a:gridCol w="1020536"/>
                <a:gridCol w="911678"/>
                <a:gridCol w="925286"/>
              </a:tblGrid>
              <a:tr h="98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Даты проведения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Рекомендуемая дата проведения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Дата получения ЭМ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класс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предмет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Работа ПК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дата сдачи файлов в РЦОИ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Результаты  (ориентировочно)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Место проведения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87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10.02-01.03.2017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11.02.2017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10.02.2017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Математика Базовый уровень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21.02.2017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01.03.2017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ППЭ</a:t>
                      </a:r>
                      <a:endParaRPr lang="ru-RU" sz="1600" b="1" i="0" u="none" strike="noStrike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6876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18.02.2017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17.02.2017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Математика Профильный уровень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19-27.02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28.02.2017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06.03.2017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3023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28.02.2017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27.02.2017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русский язык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01-12.03.</a:t>
                      </a: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13.03.2017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302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03-13.03</a:t>
                      </a:r>
                      <a:r>
                        <a:rPr lang="ru-RU" sz="1600" b="1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2017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04.03.2017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02.03.2017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Математика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05-12.03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13.03.2017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22.03.2017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3023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09.03.2017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русский язык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12-19.03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20.03.2017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27.03.2017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36876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Все экзамены проходят в ППЭ в полном соответствии с методическими рекомендациями </a:t>
                      </a:r>
                      <a:r>
                        <a:rPr lang="ru-RU" sz="2400" b="1" u="none" strike="noStrike" dirty="0" err="1" smtClean="0">
                          <a:solidFill>
                            <a:srgbClr val="C00000"/>
                          </a:solidFill>
                          <a:effectLst/>
                        </a:rPr>
                        <a:t>Рособрнадзора</a:t>
                      </a:r>
                      <a:r>
                        <a:rPr lang="ru-RU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15888"/>
            <a:ext cx="4462462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6227763" y="2103438"/>
            <a:ext cx="128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solidFill>
                  <a:srgbClr val="000000"/>
                </a:solidFill>
                <a:latin typeface="Mistral" panose="03090702030407020403" pitchFamily="66" charset="0"/>
              </a:rPr>
              <a:t>Изложение</a:t>
            </a:r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6300788" y="4437063"/>
            <a:ext cx="1573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solidFill>
                  <a:srgbClr val="000000"/>
                </a:solidFill>
                <a:latin typeface="Mistral" panose="03090702030407020403" pitchFamily="66" charset="0"/>
              </a:rPr>
              <a:t>Сочинение</a:t>
            </a:r>
          </a:p>
        </p:txBody>
      </p:sp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250825" y="549275"/>
            <a:ext cx="40719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выполняется на бланке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ответов №2 </a:t>
            </a:r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за изложением</a:t>
            </a: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пишет  слово «Сочинение»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номер задания (15.1, 15.2, 15.3)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продолжает работать, используя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оборотную сторону.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хватило места на бланке №2,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получает дополнительный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бланк ответов №2, продолжает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работу.</a:t>
            </a:r>
            <a:r>
              <a:rPr lang="ru-RU" altLang="ru-RU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дополнительный бланк ответов № 2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переписать значение полей «регион»,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«код предмета», «название предмета»,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«номер варианта», «номер КИМ»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бланка ответов № 1.</a:t>
            </a:r>
            <a:endParaRPr lang="ru-RU" altLang="ru-RU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550" r="-456"/>
          <a:stretch>
            <a:fillRect/>
          </a:stretch>
        </p:blipFill>
        <p:spPr bwMode="auto">
          <a:xfrm>
            <a:off x="3132138" y="260350"/>
            <a:ext cx="57435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0825" y="115888"/>
            <a:ext cx="3025775" cy="6121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задания с кратким ответом по МАТЕМАТИКЕ.</a:t>
            </a:r>
          </a:p>
          <a:p>
            <a:pPr eaLnBrk="1" hangingPunct="1">
              <a:defRPr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ответ записывается слева направо от номера задания, начиная с первой позиции. Каждый символ записывается в отдельную ячейку. Ответ на задание с кратким ответом нужно записать в такой форме, в которой требуется в инструкции к данному заданию, размещенной в КИМ перед соответствующим заданием или группой заданий.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8" name="TextBox 4"/>
          <p:cNvSpPr txBox="1">
            <a:spLocks noChangeArrowheads="1"/>
          </p:cNvSpPr>
          <p:nvPr/>
        </p:nvSpPr>
        <p:spPr bwMode="auto">
          <a:xfrm>
            <a:off x="3579813" y="385763"/>
            <a:ext cx="1152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/>
              <a:t>25</a:t>
            </a:r>
          </a:p>
        </p:txBody>
      </p:sp>
      <p:sp>
        <p:nvSpPr>
          <p:cNvPr id="72709" name="TextBox 5"/>
          <p:cNvSpPr txBox="1">
            <a:spLocks noChangeArrowheads="1"/>
          </p:cNvSpPr>
          <p:nvPr/>
        </p:nvSpPr>
        <p:spPr bwMode="auto">
          <a:xfrm>
            <a:off x="3563938" y="598488"/>
            <a:ext cx="1223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/>
              <a:t>- 8</a:t>
            </a:r>
          </a:p>
        </p:txBody>
      </p:sp>
      <p:sp>
        <p:nvSpPr>
          <p:cNvPr id="72710" name="TextBox 6"/>
          <p:cNvSpPr txBox="1">
            <a:spLocks noChangeArrowheads="1"/>
          </p:cNvSpPr>
          <p:nvPr/>
        </p:nvSpPr>
        <p:spPr bwMode="auto">
          <a:xfrm>
            <a:off x="3592513" y="4197350"/>
            <a:ext cx="18049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/>
              <a:t>2     8</a:t>
            </a:r>
          </a:p>
        </p:txBody>
      </p:sp>
      <p:pic>
        <p:nvPicPr>
          <p:cNvPr id="72711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1588" y="1247775"/>
            <a:ext cx="18415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550" r="2512"/>
          <a:stretch>
            <a:fillRect/>
          </a:stretch>
        </p:blipFill>
        <p:spPr bwMode="auto">
          <a:xfrm>
            <a:off x="2908300" y="850900"/>
            <a:ext cx="6249988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0825" y="115888"/>
            <a:ext cx="3025775" cy="6121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задания с кратким ответом по РУССКОМУ ЯЗЫКУ.</a:t>
            </a:r>
          </a:p>
          <a:p>
            <a:pPr eaLnBrk="1" hangingPunct="1">
              <a:defRPr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ответ записывается слева направо от номера задания, начиная с первой позиции. Каждый символ записывается в отдельную ячейку. Ответ на задание с кратким ответом нужно записать в такой форме, в которой требуется в инструкции к данному заданию, размещенной в КИМ перед соответствующим заданием или группой заданий.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6" name="TextBox 4"/>
          <p:cNvSpPr txBox="1">
            <a:spLocks noChangeArrowheads="1"/>
          </p:cNvSpPr>
          <p:nvPr/>
        </p:nvSpPr>
        <p:spPr bwMode="auto">
          <a:xfrm>
            <a:off x="3394075" y="1441450"/>
            <a:ext cx="10810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/>
              <a:t>13</a:t>
            </a:r>
          </a:p>
        </p:txBody>
      </p:sp>
      <p:sp>
        <p:nvSpPr>
          <p:cNvPr id="74757" name="TextBox 3"/>
          <p:cNvSpPr txBox="1">
            <a:spLocks noChangeArrowheads="1"/>
          </p:cNvSpPr>
          <p:nvPr/>
        </p:nvSpPr>
        <p:spPr bwMode="auto">
          <a:xfrm>
            <a:off x="3368675" y="1143000"/>
            <a:ext cx="1131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малина</a:t>
            </a:r>
          </a:p>
        </p:txBody>
      </p:sp>
      <p:sp>
        <p:nvSpPr>
          <p:cNvPr id="74758" name="TextBox 5"/>
          <p:cNvSpPr txBox="1">
            <a:spLocks noChangeArrowheads="1"/>
          </p:cNvSpPr>
          <p:nvPr/>
        </p:nvSpPr>
        <p:spPr bwMode="auto">
          <a:xfrm>
            <a:off x="3851275" y="4724400"/>
            <a:ext cx="1008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/>
              <a:t>3     15</a:t>
            </a:r>
          </a:p>
        </p:txBody>
      </p:sp>
      <p:sp>
        <p:nvSpPr>
          <p:cNvPr id="74759" name="TextBox 4"/>
          <p:cNvSpPr txBox="1">
            <a:spLocks noChangeArrowheads="1"/>
          </p:cNvSpPr>
          <p:nvPr/>
        </p:nvSpPr>
        <p:spPr bwMode="auto">
          <a:xfrm>
            <a:off x="7175500" y="1441450"/>
            <a:ext cx="18002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внимание!!!!</a:t>
            </a:r>
          </a:p>
          <a:p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ответов на задания с кратким ответом исправления не допускаются, в противном случае, внесенные ответы после исправления оцениваться не будут. Для этого используется поле «замена ошибочных ответов»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Прямоугольник 4"/>
          <p:cNvSpPr>
            <a:spLocks noChangeArrowheads="1"/>
          </p:cNvSpPr>
          <p:nvPr/>
        </p:nvSpPr>
        <p:spPr bwMode="auto">
          <a:xfrm>
            <a:off x="-541338" y="115888"/>
            <a:ext cx="633730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дополнительного </a:t>
            </a:r>
          </a:p>
          <a:p>
            <a:pPr algn="ctr" eaLnBrk="1" hangingPunct="1"/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Бланка ответов № 2</a:t>
            </a:r>
          </a:p>
        </p:txBody>
      </p:sp>
      <p:sp>
        <p:nvSpPr>
          <p:cNvPr id="76803" name="Прямоугольник 5"/>
          <p:cNvSpPr>
            <a:spLocks noChangeArrowheads="1"/>
          </p:cNvSpPr>
          <p:nvPr/>
        </p:nvSpPr>
        <p:spPr bwMode="auto">
          <a:xfrm>
            <a:off x="14288" y="727075"/>
            <a:ext cx="39608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для ответов на основном бланке ответов № 2 участник может продолжить записи на дополнительном бланке ответов № 2, выдаваемом организатором в аудитории по требованию участника в случае, когда на основном бланке ответов № 2 не осталось места. В случае заполнения дополнительного бланка ответов № 2 при незаполненном основном бланке ответов № 2, ответы, внесенные в дополнительный бланк ответов № 2, </a:t>
            </a:r>
            <a:r>
              <a:rPr lang="ru-RU" altLang="ru-RU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 не будут.  </a:t>
            </a:r>
          </a:p>
        </p:txBody>
      </p:sp>
      <p:sp>
        <p:nvSpPr>
          <p:cNvPr id="76804" name="Прямоугольник 1"/>
          <p:cNvSpPr>
            <a:spLocks noChangeArrowheads="1"/>
          </p:cNvSpPr>
          <p:nvPr/>
        </p:nvSpPr>
        <p:spPr bwMode="auto">
          <a:xfrm>
            <a:off x="4067175" y="2636838"/>
            <a:ext cx="51689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заполнения полей верхней части бланка:</a:t>
            </a:r>
            <a:endParaRPr lang="en-US" altLang="ru-RU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 региона,</a:t>
            </a:r>
            <a:endParaRPr lang="en-US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 и название предмета,</a:t>
            </a:r>
            <a:endParaRPr lang="en-US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 варианта, </a:t>
            </a:r>
            <a:endParaRPr lang="en-US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КИМ,</a:t>
            </a:r>
            <a:endParaRPr lang="en-US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соответствовать информации, внесенной в бланк ответов №1.</a:t>
            </a:r>
          </a:p>
        </p:txBody>
      </p:sp>
      <p:pic>
        <p:nvPicPr>
          <p:cNvPr id="76805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7" b="77299"/>
          <a:stretch>
            <a:fillRect/>
          </a:stretch>
        </p:blipFill>
        <p:spPr bwMode="auto">
          <a:xfrm>
            <a:off x="3943350" y="596900"/>
            <a:ext cx="51831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13752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3550"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8000"/>
              </a:lnSpc>
              <a:spcAft>
                <a:spcPts val="1050"/>
              </a:spcAft>
            </a:pP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остатке свободного места на бланке ответов №2 участник должен поставить английскую букву “Z” в данной области, заполнив все свободное место. Пример заполнения приведен ниже.</a:t>
            </a:r>
          </a:p>
        </p:txBody>
      </p:sp>
      <p:grpSp>
        <p:nvGrpSpPr>
          <p:cNvPr id="78851" name="Group 6777"/>
          <p:cNvGrpSpPr>
            <a:grpSpLocks/>
          </p:cNvGrpSpPr>
          <p:nvPr/>
        </p:nvGrpSpPr>
        <p:grpSpPr bwMode="auto">
          <a:xfrm>
            <a:off x="212725" y="1312863"/>
            <a:ext cx="6845300" cy="5545137"/>
            <a:chOff x="0" y="0"/>
            <a:chExt cx="6130990" cy="5055050"/>
          </a:xfrm>
        </p:grpSpPr>
        <p:pic>
          <p:nvPicPr>
            <p:cNvPr id="78854" name="Picture 89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97532"/>
              <a:ext cx="2924175" cy="41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Shape 895"/>
            <p:cNvSpPr/>
            <p:nvPr/>
          </p:nvSpPr>
          <p:spPr>
            <a:xfrm>
              <a:off x="0" y="92620"/>
              <a:ext cx="2933264" cy="4160684"/>
            </a:xfrm>
            <a:custGeom>
              <a:avLst/>
              <a:gdLst/>
              <a:ahLst/>
              <a:cxnLst/>
              <a:rect l="0" t="0" r="0" b="0"/>
              <a:pathLst>
                <a:path w="2933700" h="4160140">
                  <a:moveTo>
                    <a:pt x="0" y="4160140"/>
                  </a:moveTo>
                  <a:lnTo>
                    <a:pt x="2933700" y="4160140"/>
                  </a:lnTo>
                  <a:lnTo>
                    <a:pt x="2933700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A6A6A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8856" name="Rectangle 896"/>
            <p:cNvSpPr>
              <a:spLocks noChangeArrowheads="1"/>
            </p:cNvSpPr>
            <p:nvPr/>
          </p:nvSpPr>
          <p:spPr bwMode="auto">
            <a:xfrm>
              <a:off x="507682" y="0"/>
              <a:ext cx="59287" cy="26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57" name="Rectangle 897"/>
            <p:cNvSpPr>
              <a:spLocks noChangeArrowheads="1"/>
            </p:cNvSpPr>
            <p:nvPr/>
          </p:nvSpPr>
          <p:spPr bwMode="auto">
            <a:xfrm>
              <a:off x="58153" y="368673"/>
              <a:ext cx="67395" cy="29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58" name="Rectangle 898"/>
            <p:cNvSpPr>
              <a:spLocks noChangeArrowheads="1"/>
            </p:cNvSpPr>
            <p:nvPr/>
          </p:nvSpPr>
          <p:spPr bwMode="auto">
            <a:xfrm>
              <a:off x="58153" y="845685"/>
              <a:ext cx="67395" cy="29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59" name="Rectangle 899"/>
            <p:cNvSpPr>
              <a:spLocks noChangeArrowheads="1"/>
            </p:cNvSpPr>
            <p:nvPr/>
          </p:nvSpPr>
          <p:spPr bwMode="auto">
            <a:xfrm>
              <a:off x="507682" y="1317214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0" name="Rectangle 900"/>
            <p:cNvSpPr>
              <a:spLocks noChangeArrowheads="1"/>
            </p:cNvSpPr>
            <p:nvPr/>
          </p:nvSpPr>
          <p:spPr bwMode="auto">
            <a:xfrm>
              <a:off x="507682" y="1707359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1" name="Rectangle 901"/>
            <p:cNvSpPr>
              <a:spLocks noChangeArrowheads="1"/>
            </p:cNvSpPr>
            <p:nvPr/>
          </p:nvSpPr>
          <p:spPr bwMode="auto">
            <a:xfrm>
              <a:off x="507682" y="2097502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2" name="Rectangle 902"/>
            <p:cNvSpPr>
              <a:spLocks noChangeArrowheads="1"/>
            </p:cNvSpPr>
            <p:nvPr/>
          </p:nvSpPr>
          <p:spPr bwMode="auto">
            <a:xfrm>
              <a:off x="507682" y="2488027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3" name="Rectangle 903"/>
            <p:cNvSpPr>
              <a:spLocks noChangeArrowheads="1"/>
            </p:cNvSpPr>
            <p:nvPr/>
          </p:nvSpPr>
          <p:spPr bwMode="auto">
            <a:xfrm>
              <a:off x="507682" y="2876647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4" name="Rectangle 904"/>
            <p:cNvSpPr>
              <a:spLocks noChangeArrowheads="1"/>
            </p:cNvSpPr>
            <p:nvPr/>
          </p:nvSpPr>
          <p:spPr bwMode="auto">
            <a:xfrm>
              <a:off x="507682" y="3266791"/>
              <a:ext cx="50673" cy="224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5" name="Rectangle 905"/>
            <p:cNvSpPr>
              <a:spLocks noChangeArrowheads="1"/>
            </p:cNvSpPr>
            <p:nvPr/>
          </p:nvSpPr>
          <p:spPr bwMode="auto">
            <a:xfrm>
              <a:off x="507682" y="3656936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6" name="Rectangle 906"/>
            <p:cNvSpPr>
              <a:spLocks noChangeArrowheads="1"/>
            </p:cNvSpPr>
            <p:nvPr/>
          </p:nvSpPr>
          <p:spPr bwMode="auto">
            <a:xfrm>
              <a:off x="507682" y="4047080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7" name="Rectangle 907"/>
            <p:cNvSpPr>
              <a:spLocks noChangeArrowheads="1"/>
            </p:cNvSpPr>
            <p:nvPr/>
          </p:nvSpPr>
          <p:spPr bwMode="auto">
            <a:xfrm>
              <a:off x="507682" y="4437478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8" name="Rectangle 908"/>
            <p:cNvSpPr>
              <a:spLocks noChangeArrowheads="1"/>
            </p:cNvSpPr>
            <p:nvPr/>
          </p:nvSpPr>
          <p:spPr bwMode="auto">
            <a:xfrm>
              <a:off x="1960435" y="4863246"/>
              <a:ext cx="2838499" cy="18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Образец бланка №2</a:t>
              </a:r>
              <a:endPara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69" name="Rectangle 909"/>
            <p:cNvSpPr>
              <a:spLocks noChangeArrowheads="1"/>
            </p:cNvSpPr>
            <p:nvPr/>
          </p:nvSpPr>
          <p:spPr bwMode="auto">
            <a:xfrm>
              <a:off x="4095814" y="4830670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8870" name="Picture 93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988" y="97532"/>
              <a:ext cx="2924176" cy="414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Shape 934"/>
            <p:cNvSpPr/>
            <p:nvPr/>
          </p:nvSpPr>
          <p:spPr>
            <a:xfrm>
              <a:off x="3197727" y="92620"/>
              <a:ext cx="2933263" cy="4157789"/>
            </a:xfrm>
            <a:custGeom>
              <a:avLst/>
              <a:gdLst/>
              <a:ahLst/>
              <a:cxnLst/>
              <a:rect l="0" t="0" r="0" b="0"/>
              <a:pathLst>
                <a:path w="2933701" h="4157346">
                  <a:moveTo>
                    <a:pt x="0" y="4157346"/>
                  </a:moveTo>
                  <a:lnTo>
                    <a:pt x="2933701" y="4157346"/>
                  </a:lnTo>
                  <a:lnTo>
                    <a:pt x="2933701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A6A6A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Shape 935"/>
            <p:cNvSpPr/>
            <p:nvPr/>
          </p:nvSpPr>
          <p:spPr>
            <a:xfrm>
              <a:off x="2741315" y="4251857"/>
              <a:ext cx="853106" cy="395084"/>
            </a:xfrm>
            <a:custGeom>
              <a:avLst/>
              <a:gdLst/>
              <a:ahLst/>
              <a:cxnLst/>
              <a:rect l="0" t="0" r="0" b="0"/>
              <a:pathLst>
                <a:path w="852551" h="394970">
                  <a:moveTo>
                    <a:pt x="0" y="0"/>
                  </a:moveTo>
                  <a:lnTo>
                    <a:pt x="173990" y="0"/>
                  </a:lnTo>
                  <a:cubicBezTo>
                    <a:pt x="173990" y="174625"/>
                    <a:pt x="262382" y="328549"/>
                    <a:pt x="391414" y="378460"/>
                  </a:cubicBezTo>
                  <a:lnTo>
                    <a:pt x="391541" y="378460"/>
                  </a:lnTo>
                  <a:cubicBezTo>
                    <a:pt x="484759" y="342392"/>
                    <a:pt x="559054" y="250698"/>
                    <a:pt x="591566" y="131699"/>
                  </a:cubicBezTo>
                  <a:lnTo>
                    <a:pt x="504571" y="131699"/>
                  </a:lnTo>
                  <a:lnTo>
                    <a:pt x="695960" y="0"/>
                  </a:lnTo>
                  <a:lnTo>
                    <a:pt x="852551" y="131699"/>
                  </a:lnTo>
                  <a:lnTo>
                    <a:pt x="765556" y="131699"/>
                  </a:lnTo>
                  <a:cubicBezTo>
                    <a:pt x="722503" y="289433"/>
                    <a:pt x="607441" y="394970"/>
                    <a:pt x="478409" y="394970"/>
                  </a:cubicBezTo>
                  <a:lnTo>
                    <a:pt x="304419" y="394970"/>
                  </a:lnTo>
                  <a:cubicBezTo>
                    <a:pt x="136271" y="394970"/>
                    <a:pt x="0" y="218186"/>
                    <a:pt x="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Shape 936"/>
            <p:cNvSpPr/>
            <p:nvPr/>
          </p:nvSpPr>
          <p:spPr>
            <a:xfrm>
              <a:off x="2741315" y="4251857"/>
              <a:ext cx="479162" cy="395084"/>
            </a:xfrm>
            <a:custGeom>
              <a:avLst/>
              <a:gdLst/>
              <a:ahLst/>
              <a:cxnLst/>
              <a:rect l="0" t="0" r="0" b="0"/>
              <a:pathLst>
                <a:path w="478409" h="394970">
                  <a:moveTo>
                    <a:pt x="0" y="0"/>
                  </a:moveTo>
                  <a:lnTo>
                    <a:pt x="173990" y="0"/>
                  </a:lnTo>
                  <a:cubicBezTo>
                    <a:pt x="173990" y="218186"/>
                    <a:pt x="310261" y="394970"/>
                    <a:pt x="478409" y="394970"/>
                  </a:cubicBezTo>
                  <a:lnTo>
                    <a:pt x="304419" y="394970"/>
                  </a:lnTo>
                  <a:cubicBezTo>
                    <a:pt x="136271" y="394970"/>
                    <a:pt x="0" y="218186"/>
                    <a:pt x="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CDC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Shape 937"/>
            <p:cNvSpPr/>
            <p:nvPr/>
          </p:nvSpPr>
          <p:spPr>
            <a:xfrm>
              <a:off x="2741315" y="4251857"/>
              <a:ext cx="853106" cy="395084"/>
            </a:xfrm>
            <a:custGeom>
              <a:avLst/>
              <a:gdLst/>
              <a:ahLst/>
              <a:cxnLst/>
              <a:rect l="0" t="0" r="0" b="0"/>
              <a:pathLst>
                <a:path w="852551" h="394970">
                  <a:moveTo>
                    <a:pt x="0" y="0"/>
                  </a:moveTo>
                  <a:cubicBezTo>
                    <a:pt x="0" y="218186"/>
                    <a:pt x="136271" y="394970"/>
                    <a:pt x="304419" y="394970"/>
                  </a:cubicBezTo>
                  <a:lnTo>
                    <a:pt x="478409" y="394970"/>
                  </a:lnTo>
                  <a:cubicBezTo>
                    <a:pt x="607441" y="394970"/>
                    <a:pt x="722503" y="289433"/>
                    <a:pt x="765556" y="131699"/>
                  </a:cubicBezTo>
                  <a:lnTo>
                    <a:pt x="852551" y="131699"/>
                  </a:lnTo>
                  <a:lnTo>
                    <a:pt x="695960" y="0"/>
                  </a:lnTo>
                  <a:lnTo>
                    <a:pt x="504571" y="131699"/>
                  </a:lnTo>
                  <a:lnTo>
                    <a:pt x="591566" y="131699"/>
                  </a:lnTo>
                  <a:cubicBezTo>
                    <a:pt x="559054" y="250698"/>
                    <a:pt x="484759" y="342392"/>
                    <a:pt x="391541" y="378460"/>
                  </a:cubicBezTo>
                  <a:lnTo>
                    <a:pt x="391414" y="378460"/>
                  </a:lnTo>
                  <a:cubicBezTo>
                    <a:pt x="262382" y="328549"/>
                    <a:pt x="173990" y="174625"/>
                    <a:pt x="173990" y="0"/>
                  </a:cubicBezTo>
                  <a:close/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Shape 938"/>
            <p:cNvSpPr/>
            <p:nvPr/>
          </p:nvSpPr>
          <p:spPr>
            <a:xfrm>
              <a:off x="3132322" y="4629575"/>
              <a:ext cx="88154" cy="17366"/>
            </a:xfrm>
            <a:custGeom>
              <a:avLst/>
              <a:gdLst/>
              <a:ahLst/>
              <a:cxnLst/>
              <a:rect l="0" t="0" r="0" b="0"/>
              <a:pathLst>
                <a:path w="86995" h="16510">
                  <a:moveTo>
                    <a:pt x="86995" y="16510"/>
                  </a:moveTo>
                  <a:cubicBezTo>
                    <a:pt x="57531" y="16510"/>
                    <a:pt x="28194" y="10922"/>
                    <a:pt x="0" y="0"/>
                  </a:cubicBez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8852" name="TextBox 1"/>
          <p:cNvSpPr txBox="1">
            <a:spLocks noChangeArrowheads="1"/>
          </p:cNvSpPr>
          <p:nvPr/>
        </p:nvSpPr>
        <p:spPr bwMode="auto">
          <a:xfrm>
            <a:off x="4900613" y="3197225"/>
            <a:ext cx="16541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6800">
                <a:solidFill>
                  <a:srgbClr val="C00000"/>
                </a:solidFill>
              </a:rPr>
              <a:t>z</a:t>
            </a:r>
            <a:endParaRPr lang="ru-RU" altLang="ru-RU" sz="16800">
              <a:solidFill>
                <a:srgbClr val="C00000"/>
              </a:solidFill>
            </a:endParaRPr>
          </a:p>
        </p:txBody>
      </p:sp>
      <p:sp>
        <p:nvSpPr>
          <p:cNvPr id="78853" name="Прямоугольник 1"/>
          <p:cNvSpPr>
            <a:spLocks noChangeArrowheads="1"/>
          </p:cNvSpPr>
          <p:nvPr/>
        </p:nvSpPr>
        <p:spPr bwMode="auto">
          <a:xfrm>
            <a:off x="7356475" y="3613150"/>
            <a:ext cx="166211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№2 заполняется учащимся с ОБЕИХ сторон </a:t>
            </a:r>
            <a:r>
              <a:rPr lang="ru-RU" altLang="ru-RU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аккуратно, разборчиво, убористо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743325" y="6453188"/>
            <a:ext cx="165735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6020" name="TextBox 3"/>
          <p:cNvSpPr txBox="1">
            <a:spLocks noChangeArrowheads="1"/>
          </p:cNvSpPr>
          <p:nvPr/>
        </p:nvSpPr>
        <p:spPr bwMode="auto">
          <a:xfrm>
            <a:off x="4211638" y="6524625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FF0000"/>
                </a:solidFill>
              </a:rPr>
              <a:t>РОКО 2017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работы</a:t>
            </a:r>
          </a:p>
        </p:txBody>
      </p:sp>
      <p:sp>
        <p:nvSpPr>
          <p:cNvPr id="84995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sz="7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</a:t>
            </a: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</a:p>
        </p:txBody>
      </p:sp>
      <p:pic>
        <p:nvPicPr>
          <p:cNvPr id="92164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4876800"/>
            <a:ext cx="21844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323850" y="414338"/>
            <a:ext cx="8434388" cy="1143000"/>
          </a:xfrm>
        </p:spPr>
        <p:txBody>
          <a:bodyPr/>
          <a:lstStyle/>
          <a:p>
            <a:pPr algn="ctr" eaLnBrk="1" hangingPunct="1"/>
            <a:r>
              <a:rPr lang="ru-RU" altLang="ru-RU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 перерасчета первичного балла за выполнение экзаменационной работы в отметку по пятибалльной шкале </a:t>
            </a:r>
            <a:br>
              <a:rPr lang="ru-RU" altLang="ru-RU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0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57338"/>
          <a:ext cx="8893174" cy="4962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838"/>
                <a:gridCol w="1235171"/>
                <a:gridCol w="1312370"/>
                <a:gridCol w="2007154"/>
                <a:gridCol w="2130641"/>
              </a:tblGrid>
              <a:tr h="114239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по 5-балльной шкале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4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4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4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4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20130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25-33,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4 баллов за грамотность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критериям ГК1-ГК4. Если по критериям ГК1-ГК4 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учащийся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набрал менее 4 баллов, выставляется отметка </a:t>
                      </a:r>
                      <a:r>
                        <a:rPr lang="ru-RU" sz="1800" baseline="0" dirty="0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800" dirty="0">
                        <a:solidFill>
                          <a:srgbClr val="99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34-39,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баллов по грамотности по критериям ГК1-ГК4. Если по критериям ГК1-ГК4 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учащийся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набрал менее 6 баллов, выставляется отметка </a:t>
                      </a:r>
                      <a:r>
                        <a:rPr lang="ru-RU" sz="1800" baseline="0" dirty="0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800" dirty="0">
                        <a:solidFill>
                          <a:srgbClr val="99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76250"/>
            <a:ext cx="8715375" cy="7921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404813"/>
            <a:ext cx="8401050" cy="5881687"/>
          </a:xfrm>
        </p:spPr>
        <p:txBody>
          <a:bodyPr rtlCol="0">
            <a:normAutofit fontScale="475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грамотности и фактической точности речи экзаменуемого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000" dirty="0" smtClean="0">
              <a:solidFill>
                <a:srgbClr val="FF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000" dirty="0" smtClean="0">
              <a:solidFill>
                <a:srgbClr val="FF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ГК1-Соблюдение орфографических норм-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</a:t>
            </a: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ГК2-Соблюдение пунктуационных норм -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ГК3-Соблюдение грамматических норм-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ГК4 -Соблюдение речевых норм -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б.</a:t>
            </a:r>
            <a:r>
              <a:rPr lang="ru-RU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Фк1-Фактическая точность письменной речи -</a:t>
            </a:r>
            <a:r>
              <a:rPr lang="ru-RU" sz="5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</a:t>
            </a:r>
            <a:r>
              <a:rPr lang="ru-RU" sz="5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 за сочинение и изложение по критериям ФК1, ГК1—ГК4 –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10 баллов	</a:t>
            </a:r>
            <a:endParaRPr lang="ru-RU" sz="6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3" y="333375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работы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7200" smtClean="0"/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класс</a:t>
            </a:r>
          </a:p>
        </p:txBody>
      </p:sp>
      <p:pic>
        <p:nvPicPr>
          <p:cNvPr id="95236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4794250"/>
            <a:ext cx="211137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229600" cy="939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Дополнительные материалы на контрольных работах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07950" y="939800"/>
          <a:ext cx="8929689" cy="5797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241"/>
                <a:gridCol w="2071331"/>
                <a:gridCol w="2860310"/>
                <a:gridCol w="2999807"/>
              </a:tblGrid>
              <a:tr h="91452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</a:rPr>
                        <a:t>КЛАСС</a:t>
                      </a:r>
                      <a:endParaRPr lang="ru-RU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</a:rPr>
                        <a:t>ПРЕДМЕТ</a:t>
                      </a:r>
                      <a:endParaRPr lang="ru-RU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</a:rPr>
                        <a:t>РАЗРЕШЕНЫ дополнительные материалы</a:t>
                      </a:r>
                      <a:endParaRPr lang="ru-RU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</a:rPr>
                        <a:t>С</a:t>
                      </a:r>
                      <a:r>
                        <a:rPr lang="ru-RU" sz="1800" baseline="0" dirty="0" smtClean="0">
                          <a:solidFill>
                            <a:srgbClr val="800000"/>
                          </a:solidFill>
                        </a:rPr>
                        <a:t> какого времени?</a:t>
                      </a:r>
                      <a:endParaRPr lang="ru-RU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230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9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Русский язык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Орфографический</a:t>
                      </a:r>
                      <a:r>
                        <a:rPr lang="ru-RU" sz="2400" b="1" baseline="0" dirty="0" smtClean="0"/>
                        <a:t> словарь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dirty="0" smtClean="0"/>
                        <a:t>С начала контрольной работы</a:t>
                      </a: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230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9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Математика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Справочные материалы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 начала контрольной работы</a:t>
                      </a:r>
                      <a:endParaRPr lang="ru-RU" sz="20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62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11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Русский язык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НЕТ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4326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11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Математика</a:t>
                      </a:r>
                    </a:p>
                    <a:p>
                      <a:pPr algn="ctr"/>
                      <a:r>
                        <a:rPr lang="ru-RU" sz="2400" b="1" dirty="0" smtClean="0"/>
                        <a:t>(профильный уровень)</a:t>
                      </a:r>
                    </a:p>
                    <a:p>
                      <a:pPr algn="ctr"/>
                      <a:r>
                        <a:rPr lang="ru-RU" sz="2400" b="1" dirty="0" smtClean="0"/>
                        <a:t>Математика (базовый уровень)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Линейка</a:t>
                      </a:r>
                    </a:p>
                    <a:p>
                      <a:pPr algn="ctr"/>
                      <a:endParaRPr lang="ru-RU" sz="2400" b="1" baseline="0" dirty="0" smtClean="0"/>
                    </a:p>
                    <a:p>
                      <a:pPr algn="ctr"/>
                      <a:endParaRPr lang="ru-RU" sz="2400" b="1" baseline="0" dirty="0" smtClean="0"/>
                    </a:p>
                    <a:p>
                      <a:pPr algn="ctr"/>
                      <a:r>
                        <a:rPr lang="ru-RU" sz="2400" b="1" baseline="0" dirty="0" smtClean="0"/>
                        <a:t>Линейка </a:t>
                      </a:r>
                    </a:p>
                    <a:p>
                      <a:pPr algn="ctr"/>
                      <a:endParaRPr lang="ru-RU" sz="2400" b="1" baseline="0" dirty="0" smtClean="0"/>
                    </a:p>
                    <a:p>
                      <a:pPr algn="ctr"/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С начала контрольной работы</a:t>
                      </a: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8229600" cy="785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100" i="1" dirty="0" smtClean="0">
                <a:solidFill>
                  <a:srgbClr val="C00000"/>
                </a:solidFill>
              </a:rPr>
              <a:t/>
            </a:r>
            <a:br>
              <a:rPr lang="ru-RU" sz="3100" i="1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9525" y="381000"/>
            <a:ext cx="8135938" cy="6167438"/>
          </a:xfrm>
        </p:spPr>
        <p:txBody>
          <a:bodyPr rtlCol="0"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материалы и оборудование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Учащимся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справочные материалы: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квадратов двузначных чисел, формулы корней квадратного уравнения, разложения на множители квадратного трехчлена, формулами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n-го члена 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суммы </a:t>
            </a:r>
            <a:r>
              <a:rPr lang="ru-RU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первых членов арифметической и геометрической прогрессий, основные формулы из курса геометрии.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использовать линейку.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Калькуляторы на экзамене не используются.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26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549775"/>
            <a:ext cx="2398712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Содержимое 2"/>
          <p:cNvSpPr>
            <a:spLocks noGrp="1"/>
          </p:cNvSpPr>
          <p:nvPr>
            <p:ph idx="1"/>
          </p:nvPr>
        </p:nvSpPr>
        <p:spPr>
          <a:xfrm>
            <a:off x="250825" y="404813"/>
            <a:ext cx="8507413" cy="5953125"/>
          </a:xfrm>
        </p:spPr>
        <p:txBody>
          <a:bodyPr/>
          <a:lstStyle/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smtClean="0">
              <a:solidFill>
                <a:srgbClr val="C00000"/>
              </a:solidFill>
            </a:endParaRP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«Алгебра» 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заданий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1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 заданий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части 2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 задания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«Геометрия» 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заданий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1 –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заданий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части 2-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задания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«Реальная математика»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заданий 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1.</a:t>
            </a: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smtClean="0">
              <a:solidFill>
                <a:srgbClr val="FF0000"/>
              </a:solidFill>
            </a:endParaRP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b="1" smtClean="0">
              <a:solidFill>
                <a:srgbClr val="990000"/>
              </a:solidFill>
            </a:endParaRP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>
          <a:xfrm>
            <a:off x="0" y="1341438"/>
            <a:ext cx="8964613" cy="7191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 перевода общего балла </a:t>
            </a:r>
            <a:b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5-балльную шкалу отметок (2017г.)</a:t>
            </a:r>
            <a:b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баллов, которое может получить экзаменуемый за выполнение всей экзаменационной работы,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балла.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– за модуль «Алгебра»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баллов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модуль «Геометрия»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баллов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модуль «Реальная математика»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баллов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минимальный результат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экзаменационной работы, свидетельствующий об освоении Федерального компонента образовательного стандарта в предметной области «Математика»,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баллов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набранные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 заданий всех трёх модулей, при условии, что из них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 баллов по модулю «Алгебра», не менее 2 баллов по модулю «Геометрия» и не менее 2 баллов по модулю «Реальная математика».</a:t>
            </a:r>
            <a:endParaRPr lang="ru-RU" altLang="ru-RU" sz="2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789363"/>
          <a:ext cx="9144000" cy="2285999"/>
        </p:xfrm>
        <a:graphic>
          <a:graphicData uri="http://schemas.openxmlformats.org/drawingml/2006/table">
            <a:tbl>
              <a:tblPr/>
              <a:tblGrid>
                <a:gridCol w="3521075"/>
                <a:gridCol w="1600200"/>
                <a:gridCol w="1279525"/>
                <a:gridCol w="1520825"/>
                <a:gridCol w="1222375"/>
              </a:tblGrid>
              <a:tr h="1005855">
                <a:tc gridSpan="5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Шкала перерасчета  суммарного балла за выполнение экзаменационной работы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целом в отметку по математике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7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по пятибалльной шкале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007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Суммарный балл за работу в целом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0-7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8-14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15-21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22-32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работы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3" name="Содержимое 2"/>
          <p:cNvSpPr>
            <a:spLocks noGrp="1"/>
          </p:cNvSpPr>
          <p:nvPr>
            <p:ph idx="1"/>
          </p:nvPr>
        </p:nvSpPr>
        <p:spPr>
          <a:xfrm>
            <a:off x="827088" y="1268413"/>
            <a:ext cx="7886700" cy="3905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sz="7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МАТЕМАТИКА</a:t>
            </a: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(профильный уровень)</a:t>
            </a: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11 класс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1628775"/>
          <a:ext cx="8713788" cy="367347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28887"/>
                <a:gridCol w="1439762"/>
                <a:gridCol w="1872384"/>
                <a:gridCol w="3672755"/>
              </a:tblGrid>
              <a:tr h="2248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заданий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балл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максимального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первичного балла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заданий </a:t>
                      </a: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данного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уровня</a:t>
                      </a:r>
                      <a:r>
                        <a:rPr lang="ru-RU" sz="180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сложности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максимального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первичного балла за всю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работу, равного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6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6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6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6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8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8578" name="Rectangle 1"/>
          <p:cNvSpPr>
            <a:spLocks noChangeArrowheads="1"/>
          </p:cNvSpPr>
          <p:nvPr/>
        </p:nvSpPr>
        <p:spPr bwMode="auto">
          <a:xfrm>
            <a:off x="611188" y="457200"/>
            <a:ext cx="78486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ru-RU" altLang="ru-RU" sz="900" b="1">
              <a:latin typeface="Calibri" panose="020F0502020204030204" pitchFamily="34" charset="0"/>
              <a:ea typeface="Calibri" panose="020F0502020204030204" pitchFamily="34" charset="0"/>
              <a:cs typeface="TimesNewRomanPS-BoldMT"/>
            </a:endParaRPr>
          </a:p>
          <a:p>
            <a:pPr algn="just"/>
            <a:endParaRPr lang="ru-RU" altLang="ru-RU" sz="900" b="1">
              <a:latin typeface="Calibri" panose="020F0502020204030204" pitchFamily="34" charset="0"/>
              <a:ea typeface="Calibri" panose="020F0502020204030204" pitchFamily="34" charset="0"/>
              <a:cs typeface="TimesNewRomanPS-BoldMT"/>
            </a:endParaRPr>
          </a:p>
          <a:p>
            <a:pPr algn="just"/>
            <a:r>
              <a:rPr lang="ru-RU" altLang="ru-RU" sz="2800" b="1">
                <a:latin typeface="Calibri" panose="020F0502020204030204" pitchFamily="34" charset="0"/>
                <a:ea typeface="Calibri" panose="020F0502020204030204" pitchFamily="34" charset="0"/>
                <a:cs typeface="TimesNewRomanPS-BoldMT"/>
              </a:rPr>
              <a:t>  </a:t>
            </a:r>
            <a:r>
              <a:rPr lang="ru-RU" altLang="ru-RU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заданий по уровню сложности</a:t>
            </a:r>
            <a:endParaRPr lang="ru-RU" altLang="ru-RU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115888"/>
            <a:ext cx="7897813" cy="8794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ЕГЭ-2017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(профильный уровень)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Содержимое 2"/>
          <p:cNvSpPr>
            <a:spLocks noGrp="1"/>
          </p:cNvSpPr>
          <p:nvPr>
            <p:ph idx="4294967295"/>
          </p:nvPr>
        </p:nvSpPr>
        <p:spPr>
          <a:xfrm>
            <a:off x="0" y="981075"/>
            <a:ext cx="8785225" cy="58769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 выполнения отдельных заданий и экзаменационной работы в целом 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решение каждого из заданий 1–12 оценивается 1 баллом.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считается выполненным верно, если экзаменуемый дал правильный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в виде целого числа или конечной десятичной дроби.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заданий с развёрнутым ответом оцениваются от 0 до 4 баллов.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правильное решение каждого из заданий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13–15 о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ценивается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баллами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из заданий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и 17 – 3 баллами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из заданий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и 19 – 4 баллами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выполнения заданий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13–19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экспертами на основе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разработанной системы критериев оценивания.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балл-27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работы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5" name="Содержимое 2"/>
          <p:cNvSpPr>
            <a:spLocks noGrp="1"/>
          </p:cNvSpPr>
          <p:nvPr>
            <p:ph idx="1"/>
          </p:nvPr>
        </p:nvSpPr>
        <p:spPr>
          <a:xfrm>
            <a:off x="633413" y="1341438"/>
            <a:ext cx="7886700" cy="3687762"/>
          </a:xfrm>
        </p:spPr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7200" smtClean="0"/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500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МАТЕМАТИКА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500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(базовый уровень)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500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11 класс</a:t>
            </a:r>
          </a:p>
        </p:txBody>
      </p:sp>
      <p:pic>
        <p:nvPicPr>
          <p:cNvPr id="110596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833938"/>
            <a:ext cx="2398713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115888"/>
            <a:ext cx="7897813" cy="7874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ЕГЭ-2017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(базовый  уровень)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59" name="Содержимое 2"/>
          <p:cNvSpPr>
            <a:spLocks noGrp="1"/>
          </p:cNvSpPr>
          <p:nvPr>
            <p:ph idx="4294967295"/>
          </p:nvPr>
        </p:nvSpPr>
        <p:spPr>
          <a:xfrm>
            <a:off x="0" y="1047750"/>
            <a:ext cx="8785225" cy="5476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работа содержит задания </a:t>
            </a: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базового уровня сложности.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 выполнения отдельных заданий и экзаменационной работы в целом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решение каждого из заданий 1–20 оценивается 1 баллом.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считается выполненным верно, если экзаменуемый дал правильный ответ в виде целого числа или конечной десятичной дроби, или последовательности цифр.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первичный балл за всю работу –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 на «зачет» -7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Box 2"/>
          <p:cNvSpPr txBox="1">
            <a:spLocks noChangeArrowheads="1"/>
          </p:cNvSpPr>
          <p:nvPr/>
        </p:nvSpPr>
        <p:spPr bwMode="auto">
          <a:xfrm>
            <a:off x="323850" y="333375"/>
            <a:ext cx="7931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по математике базового уровня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00113" y="1397000"/>
          <a:ext cx="7200900" cy="45434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81642"/>
                <a:gridCol w="4519258"/>
              </a:tblGrid>
              <a:tr h="118889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 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</a:tr>
              <a:tr h="83863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0-6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</a:tr>
              <a:tr h="83863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</a:tr>
              <a:tr h="83863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12-16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</a:tr>
              <a:tr h="83863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17-20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работы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07" name="Содержимое 2"/>
          <p:cNvSpPr>
            <a:spLocks noGrp="1"/>
          </p:cNvSpPr>
          <p:nvPr>
            <p:ph idx="1"/>
          </p:nvPr>
        </p:nvSpPr>
        <p:spPr>
          <a:xfrm>
            <a:off x="755650" y="1484313"/>
            <a:ext cx="7886700" cy="38163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sz="7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РУССКИЙ ЯЗЫК </a:t>
            </a: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11 класс</a:t>
            </a:r>
          </a:p>
        </p:txBody>
      </p:sp>
      <p:pic>
        <p:nvPicPr>
          <p:cNvPr id="113668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652963"/>
            <a:ext cx="2398713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9826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О продолжительности контрольных работ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НАЧАЛО РАБОТ- 10-00</a:t>
            </a:r>
            <a:endParaRPr lang="ru-RU" sz="3100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0" y="1336675"/>
          <a:ext cx="9036050" cy="4906964"/>
        </p:xfrm>
        <a:graphic>
          <a:graphicData uri="http://schemas.openxmlformats.org/drawingml/2006/table">
            <a:tbl>
              <a:tblPr/>
              <a:tblGrid>
                <a:gridCol w="1295595"/>
                <a:gridCol w="3371017"/>
                <a:gridCol w="4369438"/>
              </a:tblGrid>
              <a:tr h="79205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entury Gothic" panose="020B0502020202020204" pitchFamily="34" charset="0"/>
                        </a:rPr>
                        <a:t>Класс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Предмет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entury Gothic" panose="020B0502020202020204" pitchFamily="34" charset="0"/>
                        </a:rPr>
                        <a:t>Время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139"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РУССКИЙ ЯЗЫК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 часа 55мин  (235 мин.)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МАТЕМАТИКА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 часа 55мин  (235 мин.)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2874">
                <a:tc rowSpan="3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РУССКИЙ ЯЗЫК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3 часа 30 минут  (210мин.)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88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МАТЕМАТИКА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(профильный уровень)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3 часа 55мин  (235 мин.)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88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МАТЕМАТИКА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(базовый уровень)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3 часа (180 мин.)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Прямоугольник 2"/>
          <p:cNvSpPr>
            <a:spLocks noChangeArrowheads="1"/>
          </p:cNvSpPr>
          <p:nvPr/>
        </p:nvSpPr>
        <p:spPr bwMode="auto">
          <a:xfrm>
            <a:off x="684213" y="260350"/>
            <a:ext cx="8351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заданий по уровню сложности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397000"/>
          <a:ext cx="8928101" cy="3763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738"/>
                <a:gridCol w="1512298"/>
                <a:gridCol w="1872021"/>
                <a:gridCol w="3888044"/>
              </a:tblGrid>
              <a:tr h="2011521">
                <a:tc>
                  <a:txBody>
                    <a:bodyPr/>
                    <a:lstStyle/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сложности</a:t>
                      </a:r>
                    </a:p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endParaRPr lang="ru-RU" sz="1800" b="0" i="1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endParaRPr lang="ru-RU" sz="1800" b="0" i="1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</a:t>
                      </a:r>
                    </a:p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</a:t>
                      </a:r>
                    </a:p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800" b="0" i="1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максимального</a:t>
                      </a:r>
                    </a:p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первичного балла за выполнение заданий данного уровня сложности от максимального первичного балла за всю работу, равного</a:t>
                      </a:r>
                    </a:p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баллам</a:t>
                      </a:r>
                      <a:endParaRPr lang="ru-RU" sz="1800" b="0" i="1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04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04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00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8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04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baseline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dirty="0" smtClean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dirty="0" smtClean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baseline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 b="1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 smtClean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Прямоугольник 1"/>
          <p:cNvSpPr>
            <a:spLocks noChangeArrowheads="1"/>
          </p:cNvSpPr>
          <p:nvPr/>
        </p:nvSpPr>
        <p:spPr bwMode="auto">
          <a:xfrm>
            <a:off x="250825" y="117475"/>
            <a:ext cx="9001125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оценивания отдельных заданий и экзаменационной</a:t>
            </a:r>
          </a:p>
          <a:p>
            <a:pPr algn="ctr"/>
            <a:r>
              <a:rPr lang="ru-RU" altLang="ru-RU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целом</a:t>
            </a: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 верное выполнение каждого задания части 1 (кроме заданий 1, 7, 15 и</a:t>
            </a: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24) выпускник получает по 1 баллу. За неверный ответ или его отсутствие</a:t>
            </a: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 0 баллов.</a:t>
            </a:r>
          </a:p>
          <a:p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 задания 7 может быть выставлено от 0 до 5-и баллов.                                 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записи цифр в ответе имеет значение.</a:t>
            </a:r>
          </a:p>
          <a:p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 задания 1 и 15 может быть выставлено от 0 до 2 баллов.                                   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записи цифр в ответе не имеет значения.</a:t>
            </a:r>
          </a:p>
          <a:p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 задания 24 может быть выставлено от 0 до 4-х баллов.</a:t>
            </a:r>
          </a:p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записи цифр в ответе имеет значение.</a:t>
            </a:r>
          </a:p>
          <a:p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может получить учащийся,</a:t>
            </a: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выполнивший задание части 2, </a:t>
            </a:r>
            <a:r>
              <a:rPr lang="ru-RU" altLang="ru-RU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24 балла.</a:t>
            </a:r>
          </a:p>
          <a:p>
            <a:endParaRPr lang="ru-RU" altLang="ru-RU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 верное выполнение всех заданий экзаменационной работы можно</a:t>
            </a: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максимально </a:t>
            </a:r>
            <a:r>
              <a:rPr lang="ru-RU" altLang="ru-RU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первичных баллов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3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балл-24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987" b="74150"/>
          <a:stretch>
            <a:fillRect/>
          </a:stretch>
        </p:blipFill>
        <p:spPr bwMode="auto">
          <a:xfrm>
            <a:off x="19050" y="1412875"/>
            <a:ext cx="549592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964113" y="1700213"/>
            <a:ext cx="37417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6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 </a:t>
            </a:r>
          </a:p>
          <a:p>
            <a:pPr algn="ctr"/>
            <a:r>
              <a:rPr lang="ru-RU" altLang="ru-RU" sz="6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БЛАНКАХ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15888"/>
            <a:ext cx="8856662" cy="63404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7000"/>
              </a:lnSpc>
              <a:spcBef>
                <a:spcPts val="350"/>
              </a:spcBef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 к письму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1263"/>
              </a:lnSpc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 от 02.12.2016 № 10-835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75"/>
              </a:spcBef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заполнения бланков единого государственного экзамена в 2017 году</a:t>
            </a:r>
            <a:endParaRPr lang="ru-RU" altLang="ru-RU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2017</a:t>
            </a:r>
          </a:p>
          <a:p>
            <a:pPr algn="ctr">
              <a:lnSpc>
                <a:spcPts val="1000"/>
              </a:lnSpc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000"/>
              </a:lnSpc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000"/>
              </a:lnSpc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000"/>
              </a:lnSpc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1.Введение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Настоящие   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   предназначены   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для    участников    ЕГЭ,    а также    для организаторов ППЭ, осуществляющих инструктаж участников ЕГЭ в день проведения ЕГЭ.</a:t>
            </a: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бланков ЕГЭ необходимо точно соблюдать настоящие правила, так     как     информация,     внесенная     в бланки,     сканируется     и обрабатывается с использованием специальных аппаратно-программных средств.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46050"/>
            <a:ext cx="8964612" cy="6078538"/>
          </a:xfrm>
          <a:prstGeom prst="rect">
            <a:avLst/>
          </a:prstGeom>
        </p:spPr>
        <p:txBody>
          <a:bodyPr>
            <a:spAutoFit/>
          </a:bodyPr>
          <a:lstStyle>
            <a:lvl1pPr marL="520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Все бланки ЕГЭ заполняются гелевой или капиллярной ручкой черного цвета.</a:t>
            </a:r>
          </a:p>
          <a:p>
            <a:pPr algn="just"/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метки («крестик») в полях бланка регистрации не должен быть слишком толстым. Если ручка оставляет слишком толстую линию, то вместо крестика в поле нужно провести только одну диагональ квадрата (любую).</a:t>
            </a:r>
          </a:p>
          <a:p>
            <a:pPr algn="just"/>
            <a:r>
              <a:rPr lang="ru-RU" altLang="ru-RU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ЕГЭ должен изображать каждую цифру и букву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во всех заполняемых полях бланка регистрации, бланка ответов № 1 и верхней части бланка ответов № 2, </a:t>
            </a:r>
            <a:r>
              <a:rPr lang="ru-RU" altLang="ru-RU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копируя образец ее написания 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из строки с образцами написания символов, расположенными в верхней части бланка регистрации и бланка ответов № 1.</a:t>
            </a:r>
          </a:p>
          <a:p>
            <a:pPr algn="just"/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Небрежное написание символов 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привести к</a:t>
            </a:r>
            <a:r>
              <a:rPr lang="ru-RU" altLang="ru-RU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тому, что при автоматизированной обработке символ может быть распознан неправильно.</a:t>
            </a:r>
          </a:p>
          <a:p>
            <a:pPr algn="just"/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 поле  в бланках  заполняется,  начиная  с первой  позиции  (в  том  числе и поля для занесения фамилии, имени и отчества участника ЕГЭ).</a:t>
            </a:r>
          </a:p>
          <a:p>
            <a:pPr algn="just">
              <a:lnSpc>
                <a:spcPct val="107000"/>
              </a:lnSpc>
            </a:pPr>
            <a:endParaRPr lang="ru-RU" altLang="ru-RU" sz="14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4670425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Прямоугольник 1"/>
          <p:cNvSpPr>
            <a:spLocks noChangeArrowheads="1"/>
          </p:cNvSpPr>
          <p:nvPr/>
        </p:nvSpPr>
        <p:spPr bwMode="auto">
          <a:xfrm>
            <a:off x="5580063" y="908050"/>
            <a:ext cx="225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Бланк регистрации </a:t>
            </a:r>
            <a:endParaRPr lang="ru-RU" altLang="ru-RU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" y="692150"/>
            <a:ext cx="9077325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TM02900720[[fn=Интеграл]]</Template>
  <TotalTime>5590</TotalTime>
  <Words>2339</Words>
  <Application>Microsoft Office PowerPoint</Application>
  <PresentationFormat>Экран (4:3)</PresentationFormat>
  <Paragraphs>500</Paragraphs>
  <Slides>41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HDOfficeLightV0</vt:lpstr>
      <vt:lpstr>1_HDOfficeLightV0</vt:lpstr>
      <vt:lpstr>Презентация PowerPoint</vt:lpstr>
      <vt:lpstr>Презентация PowerPoint</vt:lpstr>
      <vt:lpstr>Дополнительные материалы на контрольных работах</vt:lpstr>
      <vt:lpstr>О продолжительности контрольных работ НАЧАЛО РАБОТ- 10-00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Бланки ответов   по русскому языку 9 класс </vt:lpstr>
      <vt:lpstr>Презентация PowerPoint</vt:lpstr>
      <vt:lpstr>Бланки ответов   по математике 9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Оценивание работы</vt:lpstr>
      <vt:lpstr>ШКАЛА  перерасчета первичного балла за выполнение экзаменационной работы в отметку по пятибалльной шкале  </vt:lpstr>
      <vt:lpstr>          </vt:lpstr>
      <vt:lpstr>Оценивание работы</vt:lpstr>
      <vt:lpstr>                </vt:lpstr>
      <vt:lpstr>Презентация PowerPoint</vt:lpstr>
      <vt:lpstr> СХЕМА  перевода общего балла  в 5-балльную шкалу отметок (2017г.) Максимальное количество баллов, которое может получить экзаменуемый за выполнение всей экзаменационной работы, – 32 балла. Из них – за модуль «Алгебра» – 14 баллов, за модуль «Геометрия» – 11 баллов, за модуль «Реальная математика» – 7 баллов. Рекомендуемый минимальный результат выполнения экзаменационной работы, свидетельствующий об освоении Федерального компонента образовательного стандарта в предметной области «Математика», – 8 баллов, набранные в сумме за выполнение заданий всех трёх модулей, при условии, что из них не менее 3 баллов по модулю «Алгебра», не менее 2 баллов по модулю «Геометрия» и не менее 2 баллов по модулю «Реальная математика».</vt:lpstr>
      <vt:lpstr>Оценивание работы</vt:lpstr>
      <vt:lpstr>Презентация PowerPoint</vt:lpstr>
      <vt:lpstr>ЕГЭ-2017    МАТЕМАТИКА (профильный уровень)</vt:lpstr>
      <vt:lpstr>Оценивание работы</vt:lpstr>
      <vt:lpstr>ЕГЭ-2017   МАТЕМАТИКА (базовый  уровень)</vt:lpstr>
      <vt:lpstr>Презентация PowerPoint</vt:lpstr>
      <vt:lpstr>Оценивание работы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оценка качества оценки качества знаний учащихся</dc:title>
  <dc:creator>Тамара А. Андриянова</dc:creator>
  <cp:lastModifiedBy>Инна</cp:lastModifiedBy>
  <cp:revision>443</cp:revision>
  <cp:lastPrinted>2015-02-12T11:04:50Z</cp:lastPrinted>
  <dcterms:created xsi:type="dcterms:W3CDTF">2010-01-29T11:17:48Z</dcterms:created>
  <dcterms:modified xsi:type="dcterms:W3CDTF">2017-02-15T05:30:31Z</dcterms:modified>
</cp:coreProperties>
</file>