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7" r:id="rId8"/>
    <p:sldId id="263" r:id="rId9"/>
    <p:sldId id="264" r:id="rId10"/>
    <p:sldId id="266" r:id="rId11"/>
    <p:sldId id="269" r:id="rId12"/>
    <p:sldId id="270" r:id="rId13"/>
    <p:sldId id="271" r:id="rId14"/>
    <p:sldId id="273" r:id="rId15"/>
    <p:sldId id="275" r:id="rId16"/>
    <p:sldId id="272" r:id="rId17"/>
    <p:sldId id="274" r:id="rId18"/>
    <p:sldId id="279" r:id="rId19"/>
    <p:sldId id="276" r:id="rId20"/>
    <p:sldId id="277" r:id="rId21"/>
    <p:sldId id="280" r:id="rId22"/>
    <p:sldId id="281" r:id="rId23"/>
    <p:sldId id="282" r:id="rId24"/>
    <p:sldId id="283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301" r:id="rId38"/>
    <p:sldId id="297" r:id="rId39"/>
    <p:sldId id="300" r:id="rId40"/>
    <p:sldId id="299" r:id="rId41"/>
    <p:sldId id="302" r:id="rId42"/>
    <p:sldId id="298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аша\Desktop\для визитки\фоны\image00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99392"/>
            <a:ext cx="9143999" cy="69573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Мастер-класс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Стрельцова Л.Ю.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начальных классов 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первой  квалификационной категории 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Кагальницкая СОШ Азовского района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Стрельцова Л.Ю.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начальных классов 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первой  квалификационной категории 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Кагальницкая СОШ Азовского района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Стрельцова Л.Ю.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начальных классов 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первой  квалификационной категории 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Кагальницкая СОШ Азовского района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Стрельцова Л.Ю.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начальных классов 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первой  квалификационной категории 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Кагальницкая СОШ Азовского района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6016" y="486916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аша\Desktop\для визитки\фоны\abstract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Триз</a:t>
            </a:r>
            <a:r>
              <a:rPr lang="ru-RU" dirty="0" smtClean="0"/>
              <a:t> формирует: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стиль мышления, направленный на самостоятельную генерацию знаний;</a:t>
            </a:r>
          </a:p>
          <a:p>
            <a:r>
              <a:rPr lang="ru-RU" b="1" dirty="0" smtClean="0"/>
              <a:t> умение видеть, ставить и решать проблемные задачи в своей области деятельности;</a:t>
            </a:r>
          </a:p>
          <a:p>
            <a:r>
              <a:rPr lang="ru-RU" b="1" dirty="0" smtClean="0"/>
              <a:t> умение выделять закономерности;</a:t>
            </a:r>
          </a:p>
          <a:p>
            <a:r>
              <a:rPr lang="ru-RU" b="1" dirty="0" smtClean="0"/>
              <a:t> воспитание мировоззренческой установки восприятия жизни как динамического пространства открытых задач.</a:t>
            </a:r>
          </a:p>
          <a:p>
            <a:pPr>
              <a:buNone/>
            </a:pPr>
            <a:r>
              <a:rPr lang="ru-RU" b="1" dirty="0" smtClean="0"/>
              <a:t> А это  значит, что данная технология отвечает задачам, поставленными ФГОС.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аша\Desktop\для визитки\фоны\000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0138"/>
                <a:gridCol w="6463862"/>
              </a:tblGrid>
              <a:tr h="427527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Названия приемов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19187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Механизм решения изобретательных задач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него входит противоречие, приемы разрешения противоречий. Этапы решения противоречий: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Умение увидеть, выявить противоречие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Формулирование противоречия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« </a:t>
                      </a:r>
                      <a:r>
                        <a:rPr lang="ru-RU" sz="1800" b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Если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действие  есть  «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»,  </a:t>
                      </a:r>
                      <a:r>
                        <a:rPr lang="ru-RU" sz="1800" b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имеем «+»,  </a:t>
                      </a:r>
                      <a:r>
                        <a:rPr lang="ru-RU" sz="1800" b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«-».  Преодоление противоречия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686681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Модель «Создай паспорт»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систематизации, обобщения полученных знаний; для выделения существенных и несущественных признаков изучаемого явления; создания краткой характеристики изучаемого понятия, сравнения его с другими сходными понятиями</a:t>
                      </a:r>
                      <a:endParaRPr lang="ru-RU" dirty="0"/>
                    </a:p>
                  </a:txBody>
                  <a:tcPr/>
                </a:tc>
              </a:tr>
              <a:tr h="737923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Модель «Составление плана/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раскадровка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составления простого и развернутого плана прочитанного произведения</a:t>
                      </a:r>
                      <a:endParaRPr lang="ru-RU" dirty="0"/>
                    </a:p>
                  </a:txBody>
                  <a:tcPr/>
                </a:tc>
              </a:tr>
              <a:tr h="1686681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Моделирование процессов и явлений в природе и технике методом маленьких человечков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создания представления о внутренней структуре тел живой и неживой природы, предметов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702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182"/>
                <a:gridCol w="5357818"/>
              </a:tblGrid>
              <a:tr h="47570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Названия приемов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Цель</a:t>
                      </a:r>
                      <a:endParaRPr lang="ru-RU" dirty="0"/>
                    </a:p>
                  </a:txBody>
                  <a:tcPr/>
                </a:tc>
              </a:tr>
              <a:tr h="77780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 «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Да-нетка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 сужения поиска посредством задавания вопросов, на которые можно отвечать «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да-нет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».</a:t>
                      </a:r>
                      <a:endParaRPr lang="ru-RU" sz="1800" dirty="0"/>
                    </a:p>
                  </a:txBody>
                  <a:tcPr/>
                </a:tc>
              </a:tr>
              <a:tr h="169965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синектика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Предполагает в основном использование личной аналогии, что развивает умение рассматривать объекты и ситуации с различных точек зрения, менять точку зрения на обычные объекты с помощью заданных педагогом условий, воспитывает чувство сопереживания, взаимопонимания, толерантности.</a:t>
                      </a:r>
                      <a:endParaRPr lang="ru-RU" sz="1600" dirty="0"/>
                    </a:p>
                  </a:txBody>
                  <a:tcPr/>
                </a:tc>
              </a:tr>
              <a:tr h="371619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 фокальных объектов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Назначение метода фокальных объектов — преобразование заданного объекта, находящегося в «фокусе» внимания (отсюда и название метода) через установление ассоциативных связей с признаками других объектов («случайными). В результате фантазирования получаются объекты, обладающие необычными свойствами. Обязательным в обучении является анализ практического применения полученных проектов: «А где можно использовать такой объект? Для чего он может понадобиться? Чем новый, усовершенствованный объект лучше прежнего?». Подобный анализ позволяет избегать ситуации «фантазирование ради фантазирования» и приучает учащихся к осмысленности и целенаправленности при создании нового.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496" y="-5280"/>
          <a:ext cx="9108504" cy="686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6016"/>
                <a:gridCol w="4312488"/>
              </a:tblGrid>
              <a:tr h="1465364">
                <a:tc>
                  <a:txBody>
                    <a:bodyPr/>
                    <a:lstStyle/>
                    <a:p>
                      <a:endParaRPr lang="ru-RU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Методика сочинений по картине</a:t>
                      </a:r>
                      <a:endParaRPr lang="ru-RU" b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активизация словарного запаса учащихся, использованием различных каналов восприятия, рассмотрением сюжета картины в динамике</a:t>
                      </a:r>
                      <a:endParaRPr lang="ru-RU" b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8340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«Морфологический анализ»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Суть данного метода – построение таблицы,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создания информационной копилки и последующего построения определений при изучении лингвистических, математических понятий.</a:t>
                      </a:r>
                    </a:p>
                  </a:txBody>
                  <a:tcPr/>
                </a:tc>
              </a:tr>
              <a:tr h="947003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Модель «Системный лифт»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рассмотрения частей изучаемого объекта и объекта как части другого более крупного объекта</a:t>
                      </a:r>
                      <a:endParaRPr lang="ru-RU" dirty="0"/>
                    </a:p>
                  </a:txBody>
                  <a:tcPr/>
                </a:tc>
              </a:tr>
              <a:tr h="236750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 системного оператора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нем система ее элементы рассматриваются в прошлом, настоящем и будущем. Здесь выделяется подсистема и надсистема. Например: класс – это система, ученики класса – подсистема, надсистема – это школа.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9144000" cy="68222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9087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Приведу фрагменты уроков с использованием приемов ТРИЗ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Использование </a:t>
            </a:r>
            <a:r>
              <a:rPr lang="ru-RU" dirty="0" err="1" smtClean="0"/>
              <a:t>да-нетки</a:t>
            </a:r>
            <a:r>
              <a:rPr lang="ru-RU" dirty="0" smtClean="0"/>
              <a:t> для формирования темы урока, повторения пройденного материала.</a:t>
            </a:r>
          </a:p>
          <a:p>
            <a:r>
              <a:rPr lang="ru-RU" dirty="0" smtClean="0"/>
              <a:t>- Я загадала название геометрической фигуры. Она есть среди фигур на слайде.  Отгадав её, вы сможете узнать тему нашего урока. Я вам буду подсказывать, отвечая на ваши вопросы, но отвечать я могу только «да» или «нет».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2281"/>
          </a:xfrm>
          <a:prstGeom prst="rect">
            <a:avLst/>
          </a:prstGeom>
          <a:noFill/>
        </p:spPr>
      </p:pic>
      <p:sp>
        <p:nvSpPr>
          <p:cNvPr id="2" name="Freeform 2"/>
          <p:cNvSpPr>
            <a:spLocks/>
          </p:cNvSpPr>
          <p:nvPr/>
        </p:nvSpPr>
        <p:spPr bwMode="auto">
          <a:xfrm rot="21429030">
            <a:off x="703941" y="1394302"/>
            <a:ext cx="2175468" cy="873767"/>
          </a:xfrm>
          <a:custGeom>
            <a:avLst/>
            <a:gdLst/>
            <a:ahLst/>
            <a:cxnLst>
              <a:cxn ang="0">
                <a:pos x="0" y="401"/>
              </a:cxn>
              <a:cxn ang="0">
                <a:pos x="861" y="38"/>
              </a:cxn>
              <a:cxn ang="0">
                <a:pos x="3039" y="628"/>
              </a:cxn>
              <a:cxn ang="0">
                <a:pos x="4399" y="84"/>
              </a:cxn>
            </a:cxnLst>
            <a:rect l="0" t="0" r="r" b="b"/>
            <a:pathLst>
              <a:path w="4399" h="636">
                <a:moveTo>
                  <a:pt x="0" y="401"/>
                </a:moveTo>
                <a:cubicBezTo>
                  <a:pt x="177" y="200"/>
                  <a:pt x="355" y="0"/>
                  <a:pt x="861" y="38"/>
                </a:cubicBezTo>
                <a:cubicBezTo>
                  <a:pt x="1367" y="76"/>
                  <a:pt x="2449" y="620"/>
                  <a:pt x="3039" y="628"/>
                </a:cubicBezTo>
                <a:cubicBezTo>
                  <a:pt x="3629" y="636"/>
                  <a:pt x="4014" y="360"/>
                  <a:pt x="4399" y="84"/>
                </a:cubicBezTo>
              </a:path>
            </a:pathLst>
          </a:custGeom>
          <a:noFill/>
          <a:ln w="6350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3779912" y="332656"/>
            <a:ext cx="4104928" cy="1224136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2466" name="Picture 2" descr="http://im1-tub-ru.yandex.net/i?id=626507530-1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420889"/>
            <a:ext cx="5868144" cy="4437112"/>
          </a:xfrm>
          <a:prstGeom prst="rect">
            <a:avLst/>
          </a:prstGeom>
          <a:noFill/>
        </p:spPr>
      </p:pic>
      <p:pic>
        <p:nvPicPr>
          <p:cNvPr id="62472" name="Picture 8" descr="ломанная лин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82936">
            <a:off x="179512" y="3284984"/>
            <a:ext cx="2676525" cy="135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2281"/>
          </a:xfrm>
          <a:prstGeom prst="rect">
            <a:avLst/>
          </a:prstGeom>
          <a:noFill/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28625" y="116631"/>
            <a:ext cx="8229600" cy="93610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</a:t>
            </a:r>
            <a:b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Устройство конструктора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sz="3600" b="1" dirty="0" smtClean="0">
              <a:solidFill>
                <a:srgbClr val="FF0000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/>
              <a:t>«было» (первое состояние объекта); </a:t>
            </a:r>
          </a:p>
          <a:p>
            <a:pPr eaLnBrk="1" hangingPunct="1">
              <a:defRPr/>
            </a:pPr>
            <a:r>
              <a:rPr lang="ru-RU" sz="2800" b="1" dirty="0" smtClean="0"/>
              <a:t>«стало» (второе состояние объекта); </a:t>
            </a:r>
          </a:p>
          <a:p>
            <a:pPr eaLnBrk="1" hangingPunct="1">
              <a:defRPr/>
            </a:pPr>
            <a:r>
              <a:rPr lang="ru-RU" sz="2800" b="1" dirty="0" smtClean="0"/>
              <a:t>«что изменилось» (указывается имя признака и направление изменения значений). </a:t>
            </a:r>
          </a:p>
          <a:p>
            <a:pPr eaLnBrk="1" hangingPunct="1">
              <a:defRPr/>
            </a:pPr>
            <a:r>
              <a:rPr lang="ru-RU" sz="2800" b="1" dirty="0" smtClean="0"/>
              <a:t>Конструктор будет иметь вид:</a:t>
            </a:r>
          </a:p>
          <a:p>
            <a:pPr eaLnBrk="1" hangingPunct="1">
              <a:defRPr/>
            </a:pPr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3000" y="4714875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Было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Стало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Изменилось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аша\Desktop\для визитки\фоны\000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2281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1" y="3717033"/>
          <a:ext cx="8712967" cy="2424206"/>
        </p:xfrm>
        <a:graphic>
          <a:graphicData uri="http://schemas.openxmlformats.org/drawingml/2006/table">
            <a:tbl>
              <a:tblPr/>
              <a:tblGrid>
                <a:gridCol w="927332"/>
                <a:gridCol w="1033234"/>
                <a:gridCol w="4116545"/>
                <a:gridCol w="2635856"/>
              </a:tblGrid>
              <a:tr h="468406">
                <a:tc>
                  <a:txBody>
                    <a:bodyPr/>
                    <a:lstStyle/>
                    <a:p>
                      <a:pPr marL="952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Было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Стало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Что изменилось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Виновник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8594">
                <a:tc rowSpan="2">
                  <a:txBody>
                    <a:bodyPr/>
                    <a:lstStyle/>
                    <a:p>
                      <a:pPr marL="952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952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125</a:t>
                      </a:r>
                    </a:p>
                    <a:p>
                      <a:pPr marL="952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952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952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952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148</a:t>
                      </a:r>
                    </a:p>
                    <a:p>
                      <a:pPr marL="952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952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Times New Roman" pitchFamily="18" charset="0"/>
                        </a:rPr>
                        <a:t>84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952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1) Число увеличилось на 23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952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«+»(операция </a:t>
                      </a:r>
                    </a:p>
                    <a:p>
                      <a:pPr marL="952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сложения)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18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952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2) Число увеличилось в  7 раз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952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«*» (операция </a:t>
                      </a:r>
                    </a:p>
                    <a:p>
                      <a:pPr marL="952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умножения)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70" name="Rectangle 1"/>
          <p:cNvSpPr>
            <a:spLocks noChangeArrowheads="1"/>
          </p:cNvSpPr>
          <p:nvPr/>
        </p:nvSpPr>
        <p:spPr bwMode="auto">
          <a:xfrm>
            <a:off x="539552" y="1501696"/>
            <a:ext cx="835362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Tx/>
              <a:buChar char="•"/>
              <a:tabLst>
                <a:tab pos="457200" algn="l"/>
              </a:tabLst>
            </a:pPr>
            <a:r>
              <a:rPr lang="ru-RU" sz="2000" dirty="0">
                <a:latin typeface="Verdana" pitchFamily="34" charset="0"/>
                <a:cs typeface="Times New Roman" pitchFamily="18" charset="0"/>
              </a:rPr>
              <a:t>В математике речь всегда идет о каких-то преобразованиях. Преобразование производится с помощью оператора. Таким оператором </a:t>
            </a:r>
            <a:r>
              <a:rPr lang="ru-RU" sz="2000" dirty="0" smtClean="0">
                <a:latin typeface="Verdana" pitchFamily="34" charset="0"/>
                <a:cs typeface="Times New Roman" pitchFamily="18" charset="0"/>
              </a:rPr>
              <a:t>может быть </a:t>
            </a:r>
            <a:r>
              <a:rPr lang="ru-RU" sz="2000" dirty="0">
                <a:latin typeface="Verdana" pitchFamily="34" charset="0"/>
                <a:cs typeface="Times New Roman" pitchFamily="18" charset="0"/>
              </a:rPr>
              <a:t>и знак арифметической операции, и геометрическое </a:t>
            </a:r>
            <a:r>
              <a:rPr lang="ru-RU" sz="2000" dirty="0" smtClean="0">
                <a:latin typeface="Verdana" pitchFamily="34" charset="0"/>
                <a:cs typeface="Times New Roman" pitchFamily="18" charset="0"/>
              </a:rPr>
              <a:t>преобразование.</a:t>
            </a:r>
            <a:endParaRPr lang="ru-RU" sz="20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Саша\Desktop\для визитки\фоны\35 (Текстура, фон, бумага, subtle, =macro-love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 “Создай паспорт” для систематизации, обобщения полученных знаний; для выделения существенных и несущественных признаков изучаемого явления; создания краткой характеристики изучаемого понятия, сравнения его с другими сходными понятиями (русский язык, математика, окружающий мир, литература).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7596336" cy="5301208"/>
          </a:xfrm>
          <a:noFill/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Обязательно создаем паспорт литературного героя. 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ru-RU" sz="2000" dirty="0" smtClean="0"/>
              <a:t>     Например, вот такой паспорт можно создать, 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ru-RU" sz="2000" dirty="0" smtClean="0"/>
              <a:t>        изучая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ru-RU" sz="2000" dirty="0" smtClean="0"/>
              <a:t>    произведение А.П. Чехова«Белолобый»: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Имя – волчиха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Автор (создатель) – А.П. Чехова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Прописка – рассказ для детей А.П. Чехова«Белолобый»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Где живет – в лесу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Чем занимается  – оберегает волчат, охотится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Особые приметы –хорошая заботливая мать, умная, добрая, больная, старая, потеряла чутьё, мнительная, пыталась добыть пищу своим малышам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 отношение к ней автора- сочувствие, жалость, сопереживание.       </a:t>
            </a:r>
            <a:endParaRPr lang="ru-RU" sz="2000" dirty="0"/>
          </a:p>
        </p:txBody>
      </p:sp>
      <p:pic>
        <p:nvPicPr>
          <p:cNvPr id="4" name="Picture 2" descr="D:\картинки\ЗВЕРЯТА\1\-image035-jpg_xtbkea5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628800"/>
            <a:ext cx="226774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аша\Desktop\для визитки\фоны\000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«Знание только тогда становится знанием, когда оно приобретено усилиями своей мысли, а не памятью</a:t>
            </a:r>
            <a:r>
              <a:rPr lang="ru-RU" sz="5400" i="1" dirty="0" smtClean="0">
                <a:solidFill>
                  <a:schemeClr val="bg1"/>
                </a:solidFill>
              </a:rPr>
              <a:t>»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301208"/>
            <a:ext cx="8075240" cy="82495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</a:t>
            </a:r>
            <a:r>
              <a:rPr lang="ru-RU" i="1" dirty="0" smtClean="0">
                <a:solidFill>
                  <a:schemeClr val="bg1"/>
                </a:solidFill>
              </a:rPr>
              <a:t>Л. Н. Толстой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Саша\Desktop\для визитки\фоны\35 (Текстура, фон, бумага, subtle, =macro-love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Создайте «паспорт»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для обобщения по любой теме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8434" name="Picture 2" descr="C:\Users\Саша\Desktop\длямастер-класса\3-ejdetika-dlya-detej-razvitie-pamyati-i-vnimaniy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8102" y="1600200"/>
            <a:ext cx="676779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Саша\Desktop\для визитки\фоны\35 (Текстура, фон, бумага, subtle, =macro-love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76470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«Метод маленьких человечков».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92696"/>
            <a:ext cx="8382000" cy="5256584"/>
          </a:xfrm>
          <a:noFill/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ru-RU" sz="2000" dirty="0" smtClean="0">
                <a:solidFill>
                  <a:srgbClr val="FFFF00"/>
                </a:solidFill>
              </a:rPr>
              <a:t>    </a:t>
            </a:r>
            <a:r>
              <a:rPr lang="ru-RU" sz="2400" dirty="0" smtClean="0"/>
              <a:t>Объяснять внутреннее строение тел и их свойства можно так: «Тела, окружающие нас состоят из человечков, но они очень малы и мы их не можем увидеть. Маленькие человечки – молекулы, из которых состоят вещества. Они постоянно движутся. В твердом теле человечков очень много, они держатся за руки и стоят близко друг к другу, в жидкостях человечки стоят свободнее и между ними могут «пройти» другие человечки, а в газах расстояние между человечками самое большое. Передача «информации» быстрее всего происходит в твердом теле, затем в жидкостях, медленнее всего в газах».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endParaRPr lang="ru-RU" sz="2400" dirty="0" smtClean="0"/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5" name="Picture 2" descr="F:\ТРИЗ\2036ММЧ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157192"/>
            <a:ext cx="7870825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"/>
            <a:ext cx="9144000" cy="68222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Смоделируйте свойства твердых тел, жидкостей и газов: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ru-RU" dirty="0" smtClean="0"/>
              <a:t>Почему сквозь твердое тело нельзя провести руку, а сквозь жидкое можно?</a:t>
            </a:r>
          </a:p>
          <a:p>
            <a:r>
              <a:rPr lang="ru-RU" dirty="0" smtClean="0"/>
              <a:t> Почему жидкость принимает форму сосуда?</a:t>
            </a:r>
          </a:p>
          <a:p>
            <a:r>
              <a:rPr lang="ru-RU" dirty="0" smtClean="0"/>
              <a:t> Почему запах от духов распространяется по всей комнате?»</a:t>
            </a:r>
          </a:p>
          <a:p>
            <a:r>
              <a:rPr lang="ru-RU" dirty="0" smtClean="0"/>
              <a:t>Какое тело нагреется быстрее?</a:t>
            </a:r>
          </a:p>
          <a:p>
            <a:r>
              <a:rPr lang="ru-RU" dirty="0" smtClean="0"/>
              <a:t>Какое тело лучше проводит звук?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"/>
            <a:ext cx="9144000" cy="6822281"/>
          </a:xfrm>
          <a:prstGeom prst="rect">
            <a:avLst/>
          </a:prstGeom>
          <a:noFill/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800" b="1" dirty="0" smtClean="0"/>
              <a:t>Системный лифт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  <a:noFill/>
        </p:spPr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>   При знакомстве с Солнечной системой (3 класс) очень пригодился системный лифт. На примере лифта мы актуализировали необходимые знания и перешли к изучению нового материала: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>   «Класс →третий этаж → школа → улица 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>   Ленина → село </a:t>
            </a:r>
            <a:r>
              <a:rPr lang="ru-RU" dirty="0" err="1" smtClean="0"/>
              <a:t>Кагальник</a:t>
            </a:r>
            <a:r>
              <a:rPr lang="ru-RU" dirty="0" smtClean="0"/>
              <a:t>→  Азовский район→ Ростовская область→ Российская Федерация → материк Евразия → Северное полушарие → планета Земля → Солнечная система».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"/>
            <a:ext cx="9144000" cy="68222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656184"/>
          </a:xfrm>
        </p:spPr>
        <p:txBody>
          <a:bodyPr>
            <a:normAutofit/>
          </a:bodyPr>
          <a:lstStyle/>
          <a:p>
            <a:r>
              <a:rPr lang="ru-RU" dirty="0" smtClean="0"/>
              <a:t>Системный лифт по русскому языку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r>
              <a:rPr lang="ru-RU" dirty="0" smtClean="0"/>
              <a:t>Текст</a:t>
            </a:r>
          </a:p>
          <a:p>
            <a:r>
              <a:rPr lang="ru-RU" dirty="0" smtClean="0"/>
              <a:t>предложение</a:t>
            </a:r>
          </a:p>
          <a:p>
            <a:r>
              <a:rPr lang="ru-RU" dirty="0" smtClean="0"/>
              <a:t>словосочетание </a:t>
            </a:r>
          </a:p>
          <a:p>
            <a:r>
              <a:rPr lang="ru-RU" dirty="0" smtClean="0"/>
              <a:t>слово</a:t>
            </a:r>
          </a:p>
          <a:p>
            <a:r>
              <a:rPr lang="ru-RU" dirty="0" smtClean="0"/>
              <a:t> корень     </a:t>
            </a:r>
            <a:r>
              <a:rPr lang="ru-RU" b="1" dirty="0" smtClean="0"/>
              <a:t>-</a:t>
            </a:r>
            <a:r>
              <a:rPr lang="ru-RU" b="1" dirty="0" err="1" smtClean="0"/>
              <a:t>норк</a:t>
            </a:r>
            <a:r>
              <a:rPr lang="ru-RU" b="1" dirty="0" smtClean="0"/>
              <a:t>-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"/>
            <a:ext cx="9144000" cy="6822281"/>
          </a:xfrm>
          <a:prstGeom prst="rect">
            <a:avLst/>
          </a:prstGeom>
          <a:noFill/>
        </p:spPr>
      </p:pic>
      <p:sp>
        <p:nvSpPr>
          <p:cNvPr id="29698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Творчество -</a:t>
            </a:r>
            <a:endParaRPr lang="ru-RU" sz="5400" dirty="0" smtClean="0"/>
          </a:p>
        </p:txBody>
      </p:sp>
      <p:sp>
        <p:nvSpPr>
          <p:cNvPr id="65538" name="Содержимое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такая деятельность людей, которая приводит к получению нового и оригинального продукта;</a:t>
            </a:r>
          </a:p>
          <a:p>
            <a:pPr>
              <a:defRPr/>
            </a:pPr>
            <a:r>
              <a:rPr lang="ru-RU" sz="4400" b="1" i="1" dirty="0" smtClean="0">
                <a:latin typeface="Times New Roman" pitchFamily="18" charset="0"/>
              </a:rPr>
              <a:t>это созидание, порождающее духовные и материальные ценности.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"/>
            <a:ext cx="9144000" cy="68222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1124744"/>
            <a:ext cx="7906072" cy="93610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 b="1" dirty="0" smtClean="0"/>
              <a:t>Замените </a:t>
            </a:r>
            <a:r>
              <a:rPr lang="ru-RU" sz="3800" b="1" dirty="0"/>
              <a:t>выделенные слова синонимами</a:t>
            </a:r>
          </a:p>
        </p:txBody>
      </p:sp>
      <p:sp>
        <p:nvSpPr>
          <p:cNvPr id="72707" name="Содержимое 2"/>
          <p:cNvSpPr>
            <a:spLocks noGrp="1"/>
          </p:cNvSpPr>
          <p:nvPr>
            <p:ph idx="4294967295"/>
          </p:nvPr>
        </p:nvSpPr>
        <p:spPr>
          <a:xfrm>
            <a:off x="251520" y="2420888"/>
            <a:ext cx="8568952" cy="409391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/>
              <a:t>		</a:t>
            </a:r>
            <a:r>
              <a:rPr lang="ru-RU" b="1" i="1" dirty="0" smtClean="0"/>
              <a:t>В сентябре у нас стоит </a:t>
            </a:r>
            <a:r>
              <a:rPr lang="ru-RU" b="1" i="1" dirty="0" smtClean="0">
                <a:solidFill>
                  <a:schemeClr val="tx2"/>
                </a:solidFill>
              </a:rPr>
              <a:t>хорошая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smtClean="0"/>
              <a:t>погода. </a:t>
            </a:r>
            <a:r>
              <a:rPr lang="ru-RU" b="1" i="1" dirty="0" smtClean="0">
                <a:solidFill>
                  <a:schemeClr val="tx2"/>
                </a:solidFill>
              </a:rPr>
              <a:t>Дождливых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smtClean="0"/>
              <a:t>дней почти не бывает.</a:t>
            </a:r>
            <a:br>
              <a:rPr lang="ru-RU" b="1" i="1" dirty="0" smtClean="0"/>
            </a:br>
            <a:r>
              <a:rPr lang="ru-RU" b="1" i="1" dirty="0" smtClean="0">
                <a:solidFill>
                  <a:schemeClr val="tx2"/>
                </a:solidFill>
              </a:rPr>
              <a:t>Весело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/>
              <a:t>светит солнце. Золотом горят деревья. Казалось, что они собираются на весёлое </a:t>
            </a:r>
            <a:r>
              <a:rPr lang="ru-RU" b="1" i="1" dirty="0" smtClean="0">
                <a:solidFill>
                  <a:schemeClr val="tx2"/>
                </a:solidFill>
              </a:rPr>
              <a:t>торжество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/>
              <a:t>и надевают свои наряды. В воздухе </a:t>
            </a:r>
            <a:r>
              <a:rPr lang="ru-RU" b="1" i="1" dirty="0" smtClean="0">
                <a:solidFill>
                  <a:schemeClr val="tx2"/>
                </a:solidFill>
              </a:rPr>
              <a:t>ощущается </a:t>
            </a:r>
            <a:r>
              <a:rPr lang="ru-RU" b="1" i="1" dirty="0" smtClean="0"/>
              <a:t>какая-то особая, бодрящая свежесть.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i="1" dirty="0" smtClean="0"/>
              <a:t> </a:t>
            </a:r>
            <a:r>
              <a:rPr lang="ru-RU" dirty="0" smtClean="0"/>
              <a:t>	</a:t>
            </a:r>
            <a:endParaRPr lang="ru-RU" b="1" i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sz="2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270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"/>
            <a:ext cx="9144000" cy="6822281"/>
          </a:xfrm>
          <a:prstGeom prst="rect">
            <a:avLst/>
          </a:prstGeom>
          <a:noFill/>
        </p:spPr>
      </p:pic>
      <p:sp>
        <p:nvSpPr>
          <p:cNvPr id="747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980728"/>
            <a:ext cx="8229600" cy="86409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800" b="1" dirty="0" smtClean="0">
                <a:latin typeface="Times New Roman" pitchFamily="18" charset="0"/>
              </a:rPr>
              <a:t>Исправьте предложения:</a:t>
            </a:r>
          </a:p>
        </p:txBody>
      </p:sp>
      <p:sp>
        <p:nvSpPr>
          <p:cNvPr id="74755" name="Содержимое 2"/>
          <p:cNvSpPr>
            <a:spLocks noGrp="1"/>
          </p:cNvSpPr>
          <p:nvPr>
            <p:ph idx="4294967295"/>
          </p:nvPr>
        </p:nvSpPr>
        <p:spPr>
          <a:xfrm>
            <a:off x="0" y="1916832"/>
            <a:ext cx="8892480" cy="4583981"/>
          </a:xfrm>
        </p:spPr>
        <p:txBody>
          <a:bodyPr/>
          <a:lstStyle/>
          <a:p>
            <a:pPr eaLnBrk="1" hangingPunct="1"/>
            <a:r>
              <a:rPr lang="ru-RU" sz="3600" b="1" i="1" dirty="0" smtClean="0">
                <a:latin typeface="Times New Roman" pitchFamily="18" charset="0"/>
              </a:rPr>
              <a:t>Ёж смотался в клубок. </a:t>
            </a:r>
          </a:p>
          <a:p>
            <a:pPr eaLnBrk="1" hangingPunct="1"/>
            <a:r>
              <a:rPr lang="ru-RU" sz="3600" b="1" i="1" dirty="0" smtClean="0">
                <a:latin typeface="Times New Roman" pitchFamily="18" charset="0"/>
              </a:rPr>
              <a:t>Я уже ездил на самолёте. </a:t>
            </a:r>
          </a:p>
          <a:p>
            <a:pPr eaLnBrk="1" hangingPunct="1"/>
            <a:r>
              <a:rPr lang="ru-RU" sz="3600" b="1" i="1" dirty="0" smtClean="0">
                <a:latin typeface="Times New Roman" pitchFamily="18" charset="0"/>
              </a:rPr>
              <a:t>Мы готовились встречать пернатых птиц. </a:t>
            </a:r>
          </a:p>
          <a:p>
            <a:pPr eaLnBrk="1" hangingPunct="1"/>
            <a:r>
              <a:rPr lang="ru-RU" sz="3600" b="1" i="1" dirty="0" smtClean="0">
                <a:latin typeface="Times New Roman" pitchFamily="18" charset="0"/>
              </a:rPr>
              <a:t>Речка замёрзла льдом. </a:t>
            </a:r>
          </a:p>
          <a:p>
            <a:pPr eaLnBrk="1" hangingPunct="1"/>
            <a:r>
              <a:rPr lang="ru-RU" sz="3600" b="1" i="1" dirty="0" smtClean="0">
                <a:latin typeface="Times New Roman" pitchFamily="18" charset="0"/>
              </a:rPr>
              <a:t>Меня пробудил мой папа. </a:t>
            </a:r>
          </a:p>
          <a:p>
            <a:pPr eaLnBrk="1" hangingPunct="1">
              <a:buFont typeface="Wingdings" pitchFamily="2" charset="2"/>
              <a:buNone/>
            </a:pPr>
            <a:endParaRPr lang="ru-RU" sz="360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"/>
            <a:ext cx="9144000" cy="6822281"/>
          </a:xfrm>
          <a:prstGeom prst="rect">
            <a:avLst/>
          </a:prstGeom>
          <a:noFill/>
        </p:spPr>
      </p:pic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7651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>
                <a:latin typeface="Times New Roman" pitchFamily="18" charset="0"/>
              </a:rPr>
              <a:t>Вставьте словарные слова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ru-RU" sz="3400" b="1" dirty="0" smtClean="0"/>
              <a:t>Не велик  . . .          , да краснеет нос. </a:t>
            </a:r>
          </a:p>
          <a:p>
            <a:pPr eaLnBrk="1" hangingPunct="1"/>
            <a:r>
              <a:rPr lang="ru-RU" sz="3400" b="1" dirty="0" smtClean="0"/>
              <a:t>   .  .  .              любит чистоту. </a:t>
            </a:r>
          </a:p>
          <a:p>
            <a:pPr eaLnBrk="1" hangingPunct="1"/>
            <a:r>
              <a:rPr lang="ru-RU" sz="3400" b="1" dirty="0" smtClean="0"/>
              <a:t>Чужбина — калина, родина — .  .  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400" b="1" dirty="0" smtClean="0"/>
              <a:t>                                 </a:t>
            </a:r>
          </a:p>
          <a:p>
            <a:pPr eaLnBrk="1" hangingPunct="1"/>
            <a:r>
              <a:rPr lang="ru-RU" sz="3400" b="1" dirty="0" smtClean="0"/>
              <a:t>   .  .  .               человек добро помнит. </a:t>
            </a:r>
          </a:p>
          <a:p>
            <a:pPr eaLnBrk="1" hangingPunct="1">
              <a:buFont typeface="Wingdings" pitchFamily="2" charset="2"/>
              <a:buNone/>
            </a:pPr>
            <a:endParaRPr lang="ru-RU" sz="2600" b="1" dirty="0" smtClean="0">
              <a:solidFill>
                <a:srgbClr val="FFFF00"/>
              </a:solidFill>
            </a:endParaRPr>
          </a:p>
          <a:p>
            <a:pPr eaLnBrk="1" hangingPunct="1"/>
            <a:endParaRPr lang="ru-RU" sz="2600" dirty="0" smtClean="0">
              <a:solidFill>
                <a:srgbClr val="FFFF00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214563" y="1643063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3300"/>
                </a:solidFill>
                <a:latin typeface="Calibri" pitchFamily="34" charset="0"/>
              </a:rPr>
              <a:t>мороз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28625" y="2286000"/>
            <a:ext cx="1871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3300"/>
                </a:solidFill>
                <a:latin typeface="Calibri" pitchFamily="34" charset="0"/>
              </a:rPr>
              <a:t>Посуда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39750" y="2924175"/>
            <a:ext cx="1944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/>
              <a:t>. . . . . .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611188" y="3573463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/>
              <a:t>. . . . . . 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6143625" y="2857500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3300"/>
                </a:solidFill>
                <a:latin typeface="Calibri" pitchFamily="34" charset="0"/>
              </a:rPr>
              <a:t>малина </a:t>
            </a:r>
            <a:r>
              <a:rPr lang="ru-RU" sz="3600" b="1">
                <a:latin typeface="Calibri" pitchFamily="34" charset="0"/>
              </a:rPr>
              <a:t>.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357188" y="4143375"/>
            <a:ext cx="208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3300"/>
                </a:solidFill>
                <a:latin typeface="Calibri" pitchFamily="34" charset="0"/>
              </a:rPr>
              <a:t>Русский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3" grpId="0" build="p"/>
      <p:bldP spid="3" grpI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"/>
            <a:ext cx="9144000" cy="6822281"/>
          </a:xfrm>
          <a:prstGeom prst="rect">
            <a:avLst/>
          </a:prstGeom>
          <a:noFill/>
        </p:spPr>
      </p:pic>
      <p:pic>
        <p:nvPicPr>
          <p:cNvPr id="11267" name="Picture 3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"/>
            <a:ext cx="9144000" cy="6822281"/>
          </a:xfrm>
          <a:prstGeom prst="rect">
            <a:avLst/>
          </a:prstGeom>
          <a:noFill/>
        </p:spPr>
      </p:pic>
      <p:sp>
        <p:nvSpPr>
          <p:cNvPr id="768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5400" b="1" dirty="0" smtClean="0">
                <a:latin typeface="Times New Roman" pitchFamily="18" charset="0"/>
              </a:rPr>
              <a:t>Вставить прилагательные</a:t>
            </a:r>
          </a:p>
        </p:txBody>
      </p:sp>
      <p:sp>
        <p:nvSpPr>
          <p:cNvPr id="7680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b="1" i="1" dirty="0" smtClean="0"/>
              <a:t>Незаметно прошло (</a:t>
            </a:r>
            <a:r>
              <a:rPr lang="ru-RU" b="1" i="1" dirty="0" smtClean="0">
                <a:solidFill>
                  <a:srgbClr val="FFFF00"/>
                </a:solidFill>
              </a:rPr>
              <a:t>      </a:t>
            </a:r>
            <a:r>
              <a:rPr lang="ru-RU" b="1" i="1" dirty="0" smtClean="0"/>
              <a:t>) лето. По небу поплыли (</a:t>
            </a:r>
            <a:r>
              <a:rPr lang="ru-RU" b="1" i="1" dirty="0" smtClean="0">
                <a:solidFill>
                  <a:srgbClr val="FFFF00"/>
                </a:solidFill>
              </a:rPr>
              <a:t>    </a:t>
            </a:r>
            <a:r>
              <a:rPr lang="ru-RU" b="1" i="1" dirty="0" smtClean="0"/>
              <a:t>) тучи. Как сквозь сито, засеял из них (    ) дождь. На поверхности луж плавают(</a:t>
            </a:r>
            <a:r>
              <a:rPr lang="ru-RU" b="1" i="1" dirty="0" smtClean="0">
                <a:solidFill>
                  <a:srgbClr val="FFFF00"/>
                </a:solidFill>
              </a:rPr>
              <a:t>       </a:t>
            </a:r>
            <a:r>
              <a:rPr lang="ru-RU" b="1" i="1" dirty="0" smtClean="0"/>
              <a:t>) листья. В кустах готовится к зиме (</a:t>
            </a:r>
            <a:r>
              <a:rPr lang="ru-RU" b="1" i="1" dirty="0" smtClean="0">
                <a:solidFill>
                  <a:srgbClr val="FFFF00"/>
                </a:solidFill>
              </a:rPr>
              <a:t>         </a:t>
            </a:r>
            <a:r>
              <a:rPr lang="ru-RU" b="1" i="1" dirty="0" smtClean="0"/>
              <a:t>) ежик. Он натаскал в ямку траву, листья, мох, устроил себе (</a:t>
            </a:r>
            <a:r>
              <a:rPr lang="ru-RU" b="1" i="1" dirty="0" smtClean="0">
                <a:solidFill>
                  <a:srgbClr val="FFFF00"/>
                </a:solidFill>
              </a:rPr>
              <a:t>    </a:t>
            </a:r>
            <a:r>
              <a:rPr lang="ru-RU" b="1" i="1" dirty="0" smtClean="0"/>
              <a:t>) гнездо. Ветер шуршит (</a:t>
            </a:r>
            <a:r>
              <a:rPr lang="ru-RU" b="1" i="1" dirty="0" smtClean="0">
                <a:solidFill>
                  <a:srgbClr val="FFFF00"/>
                </a:solidFill>
              </a:rPr>
              <a:t>  </a:t>
            </a:r>
            <a:r>
              <a:rPr lang="ru-RU" b="1" i="1" dirty="0" smtClean="0"/>
              <a:t>) листьями. Всю землю скоро покроет (</a:t>
            </a:r>
            <a:r>
              <a:rPr lang="ru-RU" b="1" i="1" dirty="0" smtClean="0">
                <a:solidFill>
                  <a:srgbClr val="FFFF00"/>
                </a:solidFill>
              </a:rPr>
              <a:t>     </a:t>
            </a:r>
            <a:r>
              <a:rPr lang="ru-RU" b="1" i="1" dirty="0" smtClean="0"/>
              <a:t>) снег.</a:t>
            </a: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аша\Desktop\для визитки\фоны\image00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«Обучение, построенное на усвоении конкретных фактов, изжило себя в принципе, ибо факты быстро устаревают, а их объем стремится к бесконечности».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772816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4149080"/>
            <a:ext cx="17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</a:rPr>
              <a:t>А.И.Гин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"/>
            <a:ext cx="9144000" cy="68222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>
                <a:latin typeface="Times New Roman" pitchFamily="18" charset="0"/>
              </a:rPr>
              <a:t>Что на что похоже? </a:t>
            </a:r>
            <a:r>
              <a:rPr lang="ru-RU" sz="5400" dirty="0">
                <a:latin typeface="Times New Roman" pitchFamily="18" charset="0"/>
              </a:rPr>
              <a:t/>
            </a:r>
            <a:br>
              <a:rPr lang="ru-RU" sz="5400" dirty="0">
                <a:latin typeface="Times New Roman" pitchFamily="18" charset="0"/>
              </a:rPr>
            </a:br>
            <a:endParaRPr lang="ru-RU" sz="5400" dirty="0"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28800"/>
            <a:ext cx="5292080" cy="4586263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настольная лампа на </a:t>
            </a:r>
          </a:p>
          <a:p>
            <a:pPr eaLnBrk="1" hangingPunct="1"/>
            <a:r>
              <a:rPr lang="ru-RU" sz="3600" b="1" dirty="0" smtClean="0"/>
              <a:t>тыква на ... </a:t>
            </a:r>
          </a:p>
          <a:p>
            <a:pPr eaLnBrk="1" hangingPunct="1"/>
            <a:r>
              <a:rPr lang="ru-RU" sz="3600" b="1" dirty="0" smtClean="0"/>
              <a:t>арбуз на …</a:t>
            </a:r>
          </a:p>
          <a:p>
            <a:pPr eaLnBrk="1" hangingPunct="1"/>
            <a:r>
              <a:rPr lang="ru-RU" sz="3600" b="1" dirty="0" smtClean="0"/>
              <a:t>люстра на ... </a:t>
            </a:r>
          </a:p>
          <a:p>
            <a:pPr eaLnBrk="1" hangingPunct="1"/>
            <a:r>
              <a:rPr lang="ru-RU" sz="3600" b="1" dirty="0" smtClean="0"/>
              <a:t>утюг на …</a:t>
            </a:r>
          </a:p>
          <a:p>
            <a:pPr eaLnBrk="1" hangingPunct="1"/>
            <a:endParaRPr lang="ru-RU" sz="3600" dirty="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401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28625"/>
            <a:ext cx="8229600" cy="55210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</a:rPr>
              <a:t>Чем мечтают стать некоторые предметы? </a:t>
            </a:r>
            <a:r>
              <a:rPr lang="ru-RU" b="1" dirty="0">
                <a:solidFill>
                  <a:srgbClr val="FF3300"/>
                </a:solidFill>
                <a:latin typeface="Times New Roman" pitchFamily="18" charset="0"/>
              </a:rPr>
              <a:t/>
            </a:r>
            <a:br>
              <a:rPr lang="ru-RU" b="1" dirty="0">
                <a:solidFill>
                  <a:srgbClr val="FF3300"/>
                </a:solidFill>
                <a:latin typeface="Times New Roman" pitchFamily="18" charset="0"/>
              </a:rPr>
            </a:br>
            <a:endParaRPr lang="ru-RU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686300"/>
          </a:xfrm>
        </p:spPr>
        <p:txBody>
          <a:bodyPr/>
          <a:lstStyle/>
          <a:p>
            <a:pPr eaLnBrk="1" hangingPunct="1"/>
            <a:r>
              <a:rPr lang="ru-RU" sz="4400" b="1" dirty="0" smtClean="0"/>
              <a:t>веник мечтает стать ... </a:t>
            </a:r>
          </a:p>
          <a:p>
            <a:pPr eaLnBrk="1" hangingPunct="1"/>
            <a:r>
              <a:rPr lang="ru-RU" sz="4400" b="1" dirty="0" smtClean="0"/>
              <a:t>мыльный пузырь ... </a:t>
            </a:r>
          </a:p>
          <a:p>
            <a:pPr eaLnBrk="1" hangingPunct="1"/>
            <a:r>
              <a:rPr lang="ru-RU" sz="4400" b="1" dirty="0" smtClean="0"/>
              <a:t>перышко ... </a:t>
            </a:r>
          </a:p>
          <a:p>
            <a:pPr eaLnBrk="1" hangingPunct="1"/>
            <a:r>
              <a:rPr lang="ru-RU" sz="4400" b="1" dirty="0" smtClean="0"/>
              <a:t>огородное чучело ... </a:t>
            </a:r>
          </a:p>
          <a:p>
            <a:pPr eaLnBrk="1" hangingPunct="1"/>
            <a:r>
              <a:rPr lang="ru-RU" sz="4400" b="1" dirty="0" smtClean="0"/>
              <a:t>снежная баба ...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"/>
            <a:ext cx="9144000" cy="68222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6632"/>
            <a:ext cx="9036496" cy="86409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900" b="1" i="1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900" b="1" i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4000" b="1" dirty="0">
                <a:latin typeface="Times New Roman" pitchFamily="18" charset="0"/>
              </a:rPr>
              <a:t>Игра «Сочините последнюю строчку в стихотворении»</a:t>
            </a:r>
            <a:r>
              <a:rPr lang="ru-RU" sz="4800" b="1" dirty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4800" b="1" dirty="0">
                <a:solidFill>
                  <a:srgbClr val="FFFF00"/>
                </a:solidFill>
                <a:latin typeface="Times New Roman" pitchFamily="18" charset="0"/>
              </a:rPr>
            </a:br>
            <a:endParaRPr lang="ru-RU" sz="48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79875" name="Содержимое 3"/>
          <p:cNvSpPr>
            <a:spLocks noGrp="1"/>
          </p:cNvSpPr>
          <p:nvPr>
            <p:ph sz="half" idx="4294967295"/>
          </p:nvPr>
        </p:nvSpPr>
        <p:spPr>
          <a:xfrm>
            <a:off x="3779912" y="1700808"/>
            <a:ext cx="4464496" cy="4392488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7300" dirty="0" smtClean="0"/>
              <a:t>	</a:t>
            </a:r>
            <a:r>
              <a:rPr lang="ru-RU" sz="7300" b="1" dirty="0" smtClean="0">
                <a:latin typeface="Times New Roman" pitchFamily="18" charset="0"/>
              </a:rPr>
              <a:t>Сел на ветку </a:t>
            </a:r>
            <a:r>
              <a:rPr lang="ru-RU" sz="7300" b="1" dirty="0" err="1" smtClean="0">
                <a:latin typeface="Times New Roman" pitchFamily="18" charset="0"/>
              </a:rPr>
              <a:t>снегирек</a:t>
            </a:r>
            <a:r>
              <a:rPr lang="ru-RU" sz="7300" b="1" dirty="0" smtClean="0">
                <a:latin typeface="Times New Roman" pitchFamily="18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7300" b="1" dirty="0" smtClean="0">
                <a:latin typeface="Times New Roman" pitchFamily="18" charset="0"/>
              </a:rPr>
              <a:t>	Брызнул дождик - он промок,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7300" b="1" dirty="0" smtClean="0">
                <a:latin typeface="Times New Roman" pitchFamily="18" charset="0"/>
              </a:rPr>
              <a:t>	Ветерок, подуй слегка,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7300" b="1" dirty="0" smtClean="0">
                <a:latin typeface="Times New Roman" pitchFamily="18" charset="0"/>
              </a:rPr>
              <a:t>	(Обсуши нам …</a:t>
            </a:r>
          </a:p>
          <a:p>
            <a:pPr eaLnBrk="1" hangingPunct="1">
              <a:buFont typeface="Wingdings" pitchFamily="2" charset="2"/>
              <a:buNone/>
            </a:pPr>
            <a:endParaRPr lang="ru-RU" sz="3600" dirty="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79876" name="Содержимое 4"/>
          <p:cNvSpPr>
            <a:spLocks noGrp="1"/>
          </p:cNvSpPr>
          <p:nvPr>
            <p:ph sz="half" idx="4294967295"/>
          </p:nvPr>
        </p:nvSpPr>
        <p:spPr>
          <a:xfrm>
            <a:off x="4357688" y="3643313"/>
            <a:ext cx="4786312" cy="18018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600" dirty="0" smtClean="0"/>
              <a:t>	</a:t>
            </a:r>
            <a:endParaRPr lang="ru-RU" sz="2000" dirty="0" smtClean="0">
              <a:solidFill>
                <a:srgbClr val="A50021"/>
              </a:solidFill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643438" y="5373688"/>
            <a:ext cx="4103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>
              <a:solidFill>
                <a:srgbClr val="A50021"/>
              </a:solidFill>
            </a:endParaRPr>
          </a:p>
        </p:txBody>
      </p:sp>
      <p:pic>
        <p:nvPicPr>
          <p:cNvPr id="19458" name="Picture 2" descr="C:\Users\Саша\Desktop\длямастер-класса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3456384" cy="42484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"/>
            <a:ext cx="9144000" cy="6822281"/>
          </a:xfrm>
          <a:prstGeom prst="rect">
            <a:avLst/>
          </a:prstGeom>
          <a:noFill/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229600" cy="105273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6000" b="1" dirty="0" err="1" smtClean="0">
                <a:latin typeface="Times New Roman" pitchFamily="18" charset="0"/>
              </a:rPr>
              <a:t>Синквейн</a:t>
            </a:r>
            <a:endParaRPr lang="ru-RU" sz="6000" b="1" dirty="0" smtClean="0">
              <a:latin typeface="Times New Roman" pitchFamily="18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25963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latin typeface="Times New Roman" pitchFamily="18" charset="0"/>
              </a:rPr>
              <a:t>Это стихотворение, состоящее из 5 строк, в котором человек высказывает свое отношение к чему-либо, кому-либо. </a:t>
            </a:r>
          </a:p>
          <a:p>
            <a:pPr eaLnBrk="1" hangingPunct="1">
              <a:defRPr/>
            </a:pPr>
            <a:r>
              <a:rPr lang="ru-RU" sz="3600" dirty="0" err="1" smtClean="0">
                <a:latin typeface="Times New Roman" pitchFamily="18" charset="0"/>
              </a:rPr>
              <a:t>Синквейн</a:t>
            </a:r>
            <a:r>
              <a:rPr lang="ru-RU" sz="3600" dirty="0" smtClean="0">
                <a:latin typeface="Times New Roman" pitchFamily="18" charset="0"/>
              </a:rPr>
              <a:t> требует синтеза информации и материала в кратких выражениях</a:t>
            </a:r>
          </a:p>
          <a:p>
            <a:pPr eaLnBrk="1" hangingPunct="1">
              <a:defRPr/>
            </a:pPr>
            <a:r>
              <a:rPr lang="ru-RU" sz="3600" dirty="0" smtClean="0">
                <a:latin typeface="Times New Roman" pitchFamily="18" charset="0"/>
              </a:rPr>
              <a:t>Эти 5 строк сочиняют по особым правилам, в строгом порядке.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"/>
            <a:ext cx="9144000" cy="6822281"/>
          </a:xfrm>
          <a:prstGeom prst="rect">
            <a:avLst/>
          </a:prstGeom>
          <a:noFill/>
        </p:spPr>
      </p:pic>
      <p:sp>
        <p:nvSpPr>
          <p:cNvPr id="4608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85750" y="1196752"/>
            <a:ext cx="8382000" cy="516118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3600" dirty="0" smtClean="0">
                <a:latin typeface="Times New Roman" pitchFamily="18" charset="0"/>
              </a:rPr>
              <a:t>1 строка - ключевое слово, определяющее </a:t>
            </a:r>
            <a:r>
              <a:rPr lang="ru-RU" sz="3600" dirty="0" err="1" smtClean="0">
                <a:latin typeface="Times New Roman" pitchFamily="18" charset="0"/>
              </a:rPr>
              <a:t>синквейн</a:t>
            </a:r>
            <a:r>
              <a:rPr lang="ru-RU" sz="3600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dirty="0" smtClean="0">
                <a:latin typeface="Times New Roman" pitchFamily="18" charset="0"/>
              </a:rPr>
              <a:t>2 строка – два прилагательных, характеризующие данное понятие.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dirty="0" smtClean="0">
                <a:latin typeface="Times New Roman" pitchFamily="18" charset="0"/>
              </a:rPr>
              <a:t>3 строка – три глагола, описывающие действия в рамках темы.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dirty="0" smtClean="0">
                <a:latin typeface="Times New Roman" pitchFamily="18" charset="0"/>
              </a:rPr>
              <a:t>4 строка – фраза из нескольких слов, показывающая отношение к теме.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dirty="0" smtClean="0">
                <a:latin typeface="Times New Roman" pitchFamily="18" charset="0"/>
              </a:rPr>
              <a:t>5 строка- обычно одно слово, вывод, в котором человек выражает свои чувства связанные с данным понятием</a:t>
            </a:r>
          </a:p>
          <a:p>
            <a:pPr eaLnBrk="1" hangingPunct="1">
              <a:lnSpc>
                <a:spcPct val="80000"/>
              </a:lnSpc>
            </a:pPr>
            <a:endParaRPr lang="ru-RU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"/>
            <a:ext cx="9144000" cy="6822281"/>
          </a:xfrm>
          <a:prstGeom prst="rect">
            <a:avLst/>
          </a:prstGeom>
          <a:noFill/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6000" b="1" dirty="0" smtClean="0">
                <a:latin typeface="Times New Roman" pitchFamily="18" charset="0"/>
              </a:rPr>
              <a:t>Пример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истина</a:t>
            </a:r>
          </a:p>
          <a:p>
            <a:pPr eaLnBrk="1" hangingPunct="1"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    вечная, удивительная</a:t>
            </a:r>
          </a:p>
          <a:p>
            <a:pPr eaLnBrk="1" hangingPunct="1"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    бежит, волнует</a:t>
            </a:r>
          </a:p>
          <a:p>
            <a:pPr eaLnBrk="1" hangingPunct="1"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    загадочная неизвестность</a:t>
            </a:r>
          </a:p>
          <a:p>
            <a:pPr eaLnBrk="1" hangingPunct="1"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    истина - поиск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"/>
            <a:ext cx="9144000" cy="68222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dirty="0" smtClean="0"/>
              <a:t>Составьте </a:t>
            </a:r>
            <a:r>
              <a:rPr lang="ru-RU" dirty="0" err="1" smtClean="0"/>
              <a:t>синквейн</a:t>
            </a:r>
            <a:endParaRPr lang="ru-RU" dirty="0"/>
          </a:p>
        </p:txBody>
      </p:sp>
      <p:pic>
        <p:nvPicPr>
          <p:cNvPr id="78850" name="Picture 2" descr="C:\Users\Саша\Desktop\длямастер-класса\406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2659" y="1600201"/>
            <a:ext cx="4338682" cy="39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"/>
            <a:ext cx="9144000" cy="6822281"/>
          </a:xfrm>
          <a:prstGeom prst="rect">
            <a:avLst/>
          </a:prstGeom>
          <a:noFill/>
        </p:spPr>
      </p:pic>
      <p:sp>
        <p:nvSpPr>
          <p:cNvPr id="4608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85750" y="1196752"/>
            <a:ext cx="8382000" cy="516118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3600" dirty="0" smtClean="0">
                <a:latin typeface="Times New Roman" pitchFamily="18" charset="0"/>
              </a:rPr>
              <a:t>1 строка - ключевое слово, определяющее </a:t>
            </a:r>
            <a:r>
              <a:rPr lang="ru-RU" sz="3600" dirty="0" err="1" smtClean="0">
                <a:latin typeface="Times New Roman" pitchFamily="18" charset="0"/>
              </a:rPr>
              <a:t>синквейн</a:t>
            </a:r>
            <a:r>
              <a:rPr lang="ru-RU" sz="3600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dirty="0" smtClean="0">
                <a:latin typeface="Times New Roman" pitchFamily="18" charset="0"/>
              </a:rPr>
              <a:t>2 строка – два прилагательных, характеризующие данное понятие.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dirty="0" smtClean="0">
                <a:latin typeface="Times New Roman" pitchFamily="18" charset="0"/>
              </a:rPr>
              <a:t>3 строка – три глагола, описывающие действия в рамках темы.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dirty="0" smtClean="0">
                <a:latin typeface="Times New Roman" pitchFamily="18" charset="0"/>
              </a:rPr>
              <a:t>4 строка – фраза из нескольких слов, показывающая отношение к теме.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dirty="0" smtClean="0">
                <a:latin typeface="Times New Roman" pitchFamily="18" charset="0"/>
              </a:rPr>
              <a:t>5 строка- обычно одно слово, вывод, в котором человек выражает свои чувства связанные с данным понятием</a:t>
            </a:r>
          </a:p>
          <a:p>
            <a:pPr eaLnBrk="1" hangingPunct="1">
              <a:lnSpc>
                <a:spcPct val="80000"/>
              </a:lnSpc>
            </a:pPr>
            <a:endParaRPr lang="ru-RU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"/>
            <a:ext cx="9144000" cy="68222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Ответы детей: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1.мяч</a:t>
            </a:r>
          </a:p>
          <a:p>
            <a:r>
              <a:rPr lang="ru-RU" dirty="0" smtClean="0"/>
              <a:t>2.круглый, упругий</a:t>
            </a:r>
          </a:p>
          <a:p>
            <a:r>
              <a:rPr lang="ru-RU" dirty="0" smtClean="0"/>
              <a:t>3.попадает, прыгает, плавает</a:t>
            </a:r>
          </a:p>
          <a:p>
            <a:r>
              <a:rPr lang="ru-RU" dirty="0" smtClean="0"/>
              <a:t>4. игра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"/>
            <a:ext cx="9144000" cy="6822281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95536" y="2636911"/>
          <a:ext cx="8291264" cy="3024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5632"/>
                <a:gridCol w="4145632"/>
              </a:tblGrid>
              <a:tr h="465282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технологии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Технология…</a:t>
                      </a:r>
                      <a:endParaRPr lang="ru-RU" dirty="0"/>
                    </a:p>
                  </a:txBody>
                  <a:tcPr/>
                </a:tc>
              </a:tr>
              <a:tr h="465282">
                <a:tc>
                  <a:txBody>
                    <a:bodyPr/>
                    <a:lstStyle/>
                    <a:p>
                      <a:r>
                        <a:rPr lang="ru-RU" dirty="0" smtClean="0"/>
                        <a:t>Автор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282">
                <a:tc>
                  <a:txBody>
                    <a:bodyPr/>
                    <a:lstStyle/>
                    <a:p>
                      <a:r>
                        <a:rPr lang="ru-RU" dirty="0" smtClean="0"/>
                        <a:t>Родина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3206">
                <a:tc>
                  <a:txBody>
                    <a:bodyPr/>
                    <a:lstStyle/>
                    <a:p>
                      <a:r>
                        <a:rPr lang="ru-RU" dirty="0" smtClean="0"/>
                        <a:t>Приёмы </a:t>
                      </a:r>
                    </a:p>
                    <a:p>
                      <a:r>
                        <a:rPr lang="ru-RU" dirty="0" smtClean="0"/>
                        <a:t>Что даёт ученику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282"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даёт учителю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Рефлексия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Составление паспорта технологии ТРИЗ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Саша\Desktop\для визитки\фоны\0004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«Технология ТРИЗ – как средство формирования творческих способностей учащихся»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6850298" cy="5486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Рефлексия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Составление паспорта технологии ТРИЗ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5"/>
            <a:ext cx="7783289" cy="4853008"/>
          </a:xfrm>
        </p:spPr>
        <p:txBody>
          <a:bodyPr/>
          <a:lstStyle/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857232"/>
          <a:ext cx="8858312" cy="6152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/>
                <a:gridCol w="7358114"/>
              </a:tblGrid>
              <a:tr h="71438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технологии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Технология решения изобретательских задач</a:t>
                      </a:r>
                      <a:endParaRPr lang="ru-RU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dirty="0" smtClean="0"/>
                        <a:t>Автор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Генрих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err="1" smtClean="0"/>
                        <a:t>Саулович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err="1" smtClean="0"/>
                        <a:t>Альтшуллер</a:t>
                      </a:r>
                      <a:endParaRPr lang="ru-RU" dirty="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dirty="0" smtClean="0"/>
                        <a:t>Родина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СССР, с 1946 года</a:t>
                      </a:r>
                      <a:endParaRPr lang="ru-RU" dirty="0"/>
                    </a:p>
                  </a:txBody>
                  <a:tcPr/>
                </a:tc>
              </a:tr>
              <a:tr h="73533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Приемы технологии ТРИЗ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«Метод маленьких человечков», мозговой штурм, «системный лифт», создай паспорт,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модель «Элемент – имя признака – значение признака», сочинение загадок,  модель «Составление плана/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раскадровка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механизм решения изобретательных задач и др.</a:t>
                      </a:r>
                      <a:endParaRPr lang="ru-RU" dirty="0"/>
                    </a:p>
                  </a:txBody>
                  <a:tcPr/>
                </a:tc>
              </a:tr>
              <a:tr h="1791674"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дает ученику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помогает находить варианты решения проблемного вопроса, генерировать идеи, сюжеты сказок…;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регулярная тренировка творческого мышления;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изобретательских задачах из разных областей человеческой деятельности и вырабатывается та самая способность применять знания в реальных ситуациях.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18672"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дает учителю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знание ТРИЗ вооружает мышление учителя набором инструментов по решению проблем;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развивает творческие способности учителя, гибкость и системность мышления;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воспитывает готовность к восприятию нового;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обеспечивает профессиональный рост.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rh.foto.radikal.ru/0709/1b/d877de6dc0e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512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35695" y="2967335"/>
            <a:ext cx="746945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сотрудничество!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46429" y="3933056"/>
            <a:ext cx="6851142" cy="252028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"/>
            <a:ext cx="9144000" cy="6822281"/>
          </a:xfrm>
          <a:prstGeom prst="rect">
            <a:avLst/>
          </a:prstGeom>
          <a:noFill/>
        </p:spPr>
      </p:pic>
      <p:sp>
        <p:nvSpPr>
          <p:cNvPr id="47106" name="Заголовок 1"/>
          <p:cNvSpPr>
            <a:spLocks noGrp="1"/>
          </p:cNvSpPr>
          <p:nvPr>
            <p:ph type="ctrTitle"/>
          </p:nvPr>
        </p:nvSpPr>
        <p:spPr>
          <a:xfrm>
            <a:off x="500063" y="1066800"/>
            <a:ext cx="8186737" cy="1981200"/>
          </a:xfrm>
        </p:spPr>
        <p:txBody>
          <a:bodyPr/>
          <a:lstStyle/>
          <a:p>
            <a:pPr eaLnBrk="1" hangingPunct="1"/>
            <a:r>
              <a:rPr lang="ru-RU" b="1" dirty="0" smtClean="0"/>
              <a:t>Спасибо за внимание!</a:t>
            </a:r>
          </a:p>
        </p:txBody>
      </p:sp>
      <p:pic>
        <p:nvPicPr>
          <p:cNvPr id="47107" name="Picture 7" descr="G:\фоны\фоны\Школьная тема\450294-f4935b2aabd06a6c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31640" y="2708920"/>
            <a:ext cx="6215062" cy="3721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Саша\Desktop\для визитки\фоны\000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6600"/>
                </a:solidFill>
              </a:rPr>
              <a:t>ТРИЗ</a:t>
            </a:r>
            <a:endParaRPr lang="ru-RU" dirty="0"/>
          </a:p>
        </p:txBody>
      </p:sp>
      <p:pic>
        <p:nvPicPr>
          <p:cNvPr id="4" name="Picture 5" descr="C:\Users\Павел Владимирович\Desktop\Мамина\Картинки 1\Новая папка\гламур\гламурр (207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ADFCF9"/>
              </a:clrFrom>
              <a:clrTo>
                <a:srgbClr val="ADFC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700808"/>
            <a:ext cx="295232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347864" y="1412776"/>
            <a:ext cx="5796136" cy="410378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Теория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Решения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Изобретательских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4800" b="1" noProof="0" dirty="0" smtClean="0">
                <a:solidFill>
                  <a:srgbClr val="FFFF00"/>
                </a:solidFill>
              </a:rPr>
              <a:t>З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адач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12" descr="G:\фоны\фоны\Школьная тема\450294-f4935b2aabd06a6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5157192"/>
            <a:ext cx="2071687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ша\Desktop\для визитки\фоны\000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6600"/>
                </a:solidFill>
              </a:rPr>
              <a:t>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289451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Развитие интереса к предметам;</a:t>
            </a:r>
          </a:p>
          <a:p>
            <a:pPr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Овладение новым способом решения задач;</a:t>
            </a:r>
          </a:p>
          <a:p>
            <a:pPr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формирование и развитие способностей учащихся, необходимых для выполнения творческой деятельности.</a:t>
            </a:r>
          </a:p>
          <a:p>
            <a:pPr algn="ctr">
              <a:buNone/>
              <a:defRPr/>
            </a:pPr>
            <a:endParaRPr lang="ru-RU" b="1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аша\Desktop\для визитки\фоны\abstract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ТРИЗ-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908720"/>
            <a:ext cx="4690864" cy="403244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bg1"/>
                </a:solidFill>
              </a:rPr>
              <a:t>теория решения изобретательских задач, разработана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в СССР  в 1946 году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Генрихом </a:t>
            </a:r>
            <a:r>
              <a:rPr lang="ru-RU" b="1" dirty="0" err="1" smtClean="0">
                <a:solidFill>
                  <a:schemeClr val="bg1"/>
                </a:solidFill>
              </a:rPr>
              <a:t>Сауловичем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Альтшуллером</a:t>
            </a:r>
            <a:r>
              <a:rPr lang="ru-RU" b="1" dirty="0" smtClean="0">
                <a:solidFill>
                  <a:schemeClr val="bg1"/>
                </a:solidFill>
              </a:rPr>
              <a:t> и его коллегами.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ttp://www.pedlib.ru/books1/4/0328/image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12776"/>
            <a:ext cx="3672408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Саша\Desktop\для визитки\фоны\000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804248" y="5013176"/>
            <a:ext cx="2159000" cy="1366837"/>
          </a:xfrm>
          <a:prstGeom prst="cloudCallout">
            <a:avLst>
              <a:gd name="adj1" fmla="val -25074"/>
              <a:gd name="adj2" fmla="val 3350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0" y="1124744"/>
            <a:ext cx="2159000" cy="1366837"/>
          </a:xfrm>
          <a:prstGeom prst="cloudCallout">
            <a:avLst>
              <a:gd name="adj1" fmla="val -25074"/>
              <a:gd name="adj2" fmla="val 3350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" name="AutoShape 5"/>
          <p:cNvSpPr>
            <a:spLocks noGrp="1" noChangeArrowheads="1"/>
          </p:cNvSpPr>
          <p:nvPr>
            <p:ph idx="1"/>
          </p:nvPr>
        </p:nvSpPr>
        <p:spPr bwMode="auto">
          <a:xfrm>
            <a:off x="457200" y="692696"/>
            <a:ext cx="8686800" cy="5433467"/>
          </a:xfrm>
          <a:prstGeom prst="cloudCallout">
            <a:avLst>
              <a:gd name="adj1" fmla="val -31861"/>
              <a:gd name="adj2" fmla="val 1879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3600" b="1" i="1" dirty="0">
                <a:solidFill>
                  <a:srgbClr val="FFFF00"/>
                </a:solidFill>
              </a:rPr>
              <a:t>У педагога, использующего </a:t>
            </a:r>
            <a:r>
              <a:rPr lang="ru-RU" sz="3600" b="1" i="1" dirty="0">
                <a:solidFill>
                  <a:srgbClr val="FF6600"/>
                </a:solidFill>
              </a:rPr>
              <a:t>ТРИЗ</a:t>
            </a:r>
            <a:r>
              <a:rPr lang="ru-RU" sz="3600" b="1" i="1" dirty="0">
                <a:solidFill>
                  <a:srgbClr val="FFFF00"/>
                </a:solidFill>
              </a:rPr>
              <a:t>, дети занимаются с увлечением и без перегрузок осваивают новые знания, развивают речь и мышление</a:t>
            </a:r>
          </a:p>
          <a:p>
            <a:pPr algn="ctr"/>
            <a:endParaRPr lang="ru-RU" sz="3600" dirty="0"/>
          </a:p>
        </p:txBody>
      </p:sp>
      <p:pic>
        <p:nvPicPr>
          <p:cNvPr id="5" name="Picture 46" descr="ёж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467544" y="692696"/>
            <a:ext cx="134143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6" descr="ёж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020272" y="4365104"/>
            <a:ext cx="173672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6" descr="teacher_clipart_8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545013"/>
            <a:ext cx="27860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71625" y="4786313"/>
            <a:ext cx="1214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ТРИЗ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аша\Desktop\для визитки\фоны\abstract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3"/>
            <a:ext cx="6624736" cy="273630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Сценаристам и писателям технологии Развития Творческого Воображения (РТВ — раздел ТРИЗ) помогут развить сюжеты произведений, придумать неординарные фантастические объекты</a:t>
            </a:r>
            <a:endParaRPr lang="ru-RU" sz="2400" b="1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17410" name="Picture 2" descr="C:\Users\Саша\Desktop\длямастер-класса\skaz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636913"/>
            <a:ext cx="3635896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1767</Words>
  <Application>Microsoft Office PowerPoint</Application>
  <PresentationFormat>Экран (4:3)</PresentationFormat>
  <Paragraphs>246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Мастер-класс</vt:lpstr>
      <vt:lpstr>«Знание только тогда становится знанием, когда оно приобретено усилиями своей мысли, а не памятью» </vt:lpstr>
      <vt:lpstr>«Обучение, построенное на усвоении конкретных фактов, изжило себя в принципе, ибо факты быстро устаревают, а их объем стремится к бесконечности».</vt:lpstr>
      <vt:lpstr>«Технология ТРИЗ – как средство формирования творческих способностей учащихся»</vt:lpstr>
      <vt:lpstr>ТРИЗ</vt:lpstr>
      <vt:lpstr>Цели:</vt:lpstr>
      <vt:lpstr>ТРИЗ-</vt:lpstr>
      <vt:lpstr>Презентация PowerPoint</vt:lpstr>
      <vt:lpstr>Презентация PowerPoint</vt:lpstr>
      <vt:lpstr>Триз формирует:</vt:lpstr>
      <vt:lpstr>Презентация PowerPoint</vt:lpstr>
      <vt:lpstr>Презентация PowerPoint</vt:lpstr>
      <vt:lpstr>Презентация PowerPoint</vt:lpstr>
      <vt:lpstr>Приведу фрагменты уроков с использованием приемов ТРИЗ</vt:lpstr>
      <vt:lpstr>Презентация PowerPoint</vt:lpstr>
      <vt:lpstr>События Устройство конструктора </vt:lpstr>
      <vt:lpstr>Презентация PowerPoint</vt:lpstr>
      <vt:lpstr>Презентация PowerPoint</vt:lpstr>
      <vt:lpstr>Модель “Создай паспорт” для систематизации, обобщения полученных знаний; для выделения существенных и несущественных признаков изучаемого явления; создания краткой характеристики изучаемого понятия, сравнения его с другими сходными понятиями (русский язык, математика, окружающий мир, литература).</vt:lpstr>
      <vt:lpstr>Создайте «паспорт»  для обобщения по любой теме</vt:lpstr>
      <vt:lpstr>  «Метод маленьких человечков».</vt:lpstr>
      <vt:lpstr>Смоделируйте свойства твердых тел, жидкостей и газов:</vt:lpstr>
      <vt:lpstr>Системный лифт</vt:lpstr>
      <vt:lpstr>Системный лифт по русскому языку</vt:lpstr>
      <vt:lpstr>Творчество -</vt:lpstr>
      <vt:lpstr>Замените выделенные слова синонимами</vt:lpstr>
      <vt:lpstr>Исправьте предложения:</vt:lpstr>
      <vt:lpstr>Вставьте словарные слова</vt:lpstr>
      <vt:lpstr>Вставить прилагательные</vt:lpstr>
      <vt:lpstr>Что на что похоже?  </vt:lpstr>
      <vt:lpstr>Чем мечтают стать некоторые предметы?  </vt:lpstr>
      <vt:lpstr> Игра «Сочините последнюю строчку в стихотворении» </vt:lpstr>
      <vt:lpstr>Синквейн</vt:lpstr>
      <vt:lpstr>Презентация PowerPoint</vt:lpstr>
      <vt:lpstr> Пример</vt:lpstr>
      <vt:lpstr>Составьте синквейн</vt:lpstr>
      <vt:lpstr>Презентация PowerPoint</vt:lpstr>
      <vt:lpstr>Ответы детей:</vt:lpstr>
      <vt:lpstr>Рефлексия  Составление паспорта технологии ТРИЗ</vt:lpstr>
      <vt:lpstr>Рефлексия  Составление паспорта технологии ТРИЗ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Владимир</cp:lastModifiedBy>
  <cp:revision>27</cp:revision>
  <dcterms:created xsi:type="dcterms:W3CDTF">2014-02-16T16:09:31Z</dcterms:created>
  <dcterms:modified xsi:type="dcterms:W3CDTF">2017-02-05T15:10:44Z</dcterms:modified>
</cp:coreProperties>
</file>