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337" r:id="rId2"/>
    <p:sldId id="404" r:id="rId3"/>
    <p:sldId id="432" r:id="rId4"/>
    <p:sldId id="308" r:id="rId5"/>
    <p:sldId id="415" r:id="rId6"/>
    <p:sldId id="298" r:id="rId7"/>
    <p:sldId id="326" r:id="rId8"/>
    <p:sldId id="329" r:id="rId9"/>
    <p:sldId id="429" r:id="rId10"/>
    <p:sldId id="338" r:id="rId11"/>
    <p:sldId id="339" r:id="rId12"/>
    <p:sldId id="420" r:id="rId13"/>
    <p:sldId id="340" r:id="rId14"/>
    <p:sldId id="341" r:id="rId15"/>
    <p:sldId id="343" r:id="rId16"/>
    <p:sldId id="421" r:id="rId17"/>
    <p:sldId id="342" r:id="rId18"/>
    <p:sldId id="422" r:id="rId19"/>
    <p:sldId id="433" r:id="rId20"/>
    <p:sldId id="344" r:id="rId21"/>
    <p:sldId id="405" r:id="rId22"/>
    <p:sldId id="356" r:id="rId23"/>
    <p:sldId id="423" r:id="rId24"/>
    <p:sldId id="427" r:id="rId25"/>
    <p:sldId id="425" r:id="rId26"/>
    <p:sldId id="424" r:id="rId27"/>
    <p:sldId id="426" r:id="rId28"/>
    <p:sldId id="357" r:id="rId29"/>
    <p:sldId id="345" r:id="rId30"/>
    <p:sldId id="358" r:id="rId31"/>
    <p:sldId id="359" r:id="rId32"/>
    <p:sldId id="355" r:id="rId33"/>
    <p:sldId id="428" r:id="rId34"/>
    <p:sldId id="365" r:id="rId35"/>
    <p:sldId id="370" r:id="rId36"/>
    <p:sldId id="371" r:id="rId37"/>
    <p:sldId id="372" r:id="rId38"/>
    <p:sldId id="373" r:id="rId39"/>
    <p:sldId id="374" r:id="rId40"/>
    <p:sldId id="349" r:id="rId41"/>
    <p:sldId id="350" r:id="rId42"/>
    <p:sldId id="369" r:id="rId43"/>
    <p:sldId id="375" r:id="rId44"/>
    <p:sldId id="434" r:id="rId45"/>
    <p:sldId id="395" r:id="rId46"/>
    <p:sldId id="396" r:id="rId47"/>
    <p:sldId id="399" r:id="rId48"/>
    <p:sldId id="397" r:id="rId49"/>
    <p:sldId id="398" r:id="rId50"/>
    <p:sldId id="400" r:id="rId51"/>
    <p:sldId id="401" r:id="rId52"/>
    <p:sldId id="402" r:id="rId53"/>
    <p:sldId id="403" r:id="rId54"/>
    <p:sldId id="383" r:id="rId55"/>
    <p:sldId id="380" r:id="rId56"/>
    <p:sldId id="385" r:id="rId57"/>
    <p:sldId id="430" r:id="rId58"/>
    <p:sldId id="435" r:id="rId59"/>
    <p:sldId id="436" r:id="rId60"/>
    <p:sldId id="437" r:id="rId61"/>
    <p:sldId id="438" r:id="rId62"/>
    <p:sldId id="431" r:id="rId63"/>
    <p:sldId id="418" r:id="rId64"/>
    <p:sldId id="417" r:id="rId65"/>
    <p:sldId id="309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125" autoAdjust="0"/>
  </p:normalViewPr>
  <p:slideViewPr>
    <p:cSldViewPr>
      <p:cViewPr>
        <p:scale>
          <a:sx n="80" d="100"/>
          <a:sy n="80" d="100"/>
        </p:scale>
        <p:origin x="-9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C9249-6CE4-4CAF-A3AC-85802709F3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3B34B-259D-427C-86C4-7B943C479E82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Даты написания сочинения в 2018 году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4706B-9527-4645-9855-6F5D5D3B8555}" type="parTrans" cxnId="{A9E87B4D-A8B1-443B-977B-36D70FDBA2F3}">
      <dgm:prSet/>
      <dgm:spPr/>
      <dgm:t>
        <a:bodyPr/>
        <a:lstStyle/>
        <a:p>
          <a:endParaRPr lang="ru-RU"/>
        </a:p>
      </dgm:t>
    </dgm:pt>
    <dgm:pt modelId="{C067A4E4-4941-4A62-A885-BF6C20867DBA}" type="sibTrans" cxnId="{A9E87B4D-A8B1-443B-977B-36D70FDBA2F3}">
      <dgm:prSet/>
      <dgm:spPr/>
      <dgm:t>
        <a:bodyPr/>
        <a:lstStyle/>
        <a:p>
          <a:endParaRPr lang="ru-RU"/>
        </a:p>
      </dgm:t>
    </dgm:pt>
    <dgm:pt modelId="{4DF96813-A395-4934-BCA0-E7128AF90C8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день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41B39-A5CC-451B-B4C4-70837BE98BDF}" type="parTrans" cxnId="{42BE7E00-9683-463B-A898-4B75780318A6}">
      <dgm:prSet/>
      <dgm:spPr/>
      <dgm:t>
        <a:bodyPr/>
        <a:lstStyle/>
        <a:p>
          <a:endParaRPr lang="ru-RU"/>
        </a:p>
      </dgm:t>
    </dgm:pt>
    <dgm:pt modelId="{758229AF-873E-4DD6-905F-C8FB948A4FB0}" type="sibTrans" cxnId="{42BE7E00-9683-463B-A898-4B75780318A6}">
      <dgm:prSet/>
      <dgm:spPr/>
      <dgm:t>
        <a:bodyPr/>
        <a:lstStyle/>
        <a:p>
          <a:endParaRPr lang="ru-RU"/>
        </a:p>
      </dgm:t>
    </dgm:pt>
    <dgm:pt modelId="{1602DD00-8426-4214-BEA2-5BD66BF924B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Повторные даты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4842A-F800-4B3C-B5EB-6386B83D5D44}" type="parTrans" cxnId="{D42E5777-06E1-43A0-8BA1-0A75495BF5BE}">
      <dgm:prSet/>
      <dgm:spPr/>
      <dgm:t>
        <a:bodyPr/>
        <a:lstStyle/>
        <a:p>
          <a:endParaRPr lang="ru-RU"/>
        </a:p>
      </dgm:t>
    </dgm:pt>
    <dgm:pt modelId="{6A02EA29-178E-499D-859D-5FBE838E6D62}" type="sibTrans" cxnId="{D42E5777-06E1-43A0-8BA1-0A75495BF5BE}">
      <dgm:prSet/>
      <dgm:spPr/>
      <dgm:t>
        <a:bodyPr/>
        <a:lstStyle/>
        <a:p>
          <a:endParaRPr lang="ru-RU"/>
        </a:p>
      </dgm:t>
    </dgm:pt>
    <dgm:pt modelId="{5FA37346-DAA0-4F36-A9A1-88CD356BCE30}">
      <dgm:prSet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февраля 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года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(среда)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776E2-EF98-458C-9581-7C8D7B306727}" type="parTrans" cxnId="{9BF4ACC3-2D49-4646-A96F-27FD40ECEF74}">
      <dgm:prSet/>
      <dgm:spPr/>
      <dgm:t>
        <a:bodyPr/>
        <a:lstStyle/>
        <a:p>
          <a:endParaRPr lang="ru-RU"/>
        </a:p>
      </dgm:t>
    </dgm:pt>
    <dgm:pt modelId="{8C2F2116-33B2-4EDD-B4BA-F0A704861A98}" type="sibTrans" cxnId="{9BF4ACC3-2D49-4646-A96F-27FD40ECEF74}">
      <dgm:prSet/>
      <dgm:spPr/>
      <dgm:t>
        <a:bodyPr/>
        <a:lstStyle/>
        <a:p>
          <a:endParaRPr lang="ru-RU"/>
        </a:p>
      </dgm:t>
    </dgm:pt>
    <dgm:pt modelId="{182920E1-DD52-486E-91EF-704B105739B4}">
      <dgm:prSet custT="1"/>
      <dgm:spPr>
        <a:solidFill>
          <a:srgbClr val="FF0000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мая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года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(среда)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39628-93E2-4230-A31E-52D0CF3436B1}" type="parTrans" cxnId="{0D49431E-F71C-4D15-9FD6-F6CD337FFCE4}">
      <dgm:prSet/>
      <dgm:spPr/>
      <dgm:t>
        <a:bodyPr/>
        <a:lstStyle/>
        <a:p>
          <a:endParaRPr lang="ru-RU"/>
        </a:p>
      </dgm:t>
    </dgm:pt>
    <dgm:pt modelId="{26FAC85B-EAFB-45E3-9EB2-5345AB7CF1D4}" type="sibTrans" cxnId="{0D49431E-F71C-4D15-9FD6-F6CD337FFCE4}">
      <dgm:prSet/>
      <dgm:spPr/>
      <dgm:t>
        <a:bodyPr/>
        <a:lstStyle/>
        <a:p>
          <a:endParaRPr lang="ru-RU"/>
        </a:p>
      </dgm:t>
    </dgm:pt>
    <dgm:pt modelId="{FCF98815-5A51-4F25-9F32-29C53A9D6168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декабря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года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(среда)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FD0C0-7111-41E7-A7FF-FD0A261834B1}" type="parTrans" cxnId="{DF293B42-BB28-4AD3-9B99-5D51C6D095E8}">
      <dgm:prSet/>
      <dgm:spPr/>
      <dgm:t>
        <a:bodyPr/>
        <a:lstStyle/>
        <a:p>
          <a:endParaRPr lang="ru-RU"/>
        </a:p>
      </dgm:t>
    </dgm:pt>
    <dgm:pt modelId="{5806AE22-16E8-4B39-B33F-F178C4C642DA}" type="sibTrans" cxnId="{DF293B42-BB28-4AD3-9B99-5D51C6D095E8}">
      <dgm:prSet/>
      <dgm:spPr/>
      <dgm:t>
        <a:bodyPr/>
        <a:lstStyle/>
        <a:p>
          <a:endParaRPr lang="ru-RU"/>
        </a:p>
      </dgm:t>
    </dgm:pt>
    <dgm:pt modelId="{9BE0949F-F9C2-4063-A443-4C884D6FB520}" type="pres">
      <dgm:prSet presAssocID="{0ACC9249-6CE4-4CAF-A3AC-85802709F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6C1B38-8B7F-4B9C-A4C4-E5BD2DB91E6D}" type="pres">
      <dgm:prSet presAssocID="{DAA3B34B-259D-427C-86C4-7B943C479E82}" presName="hierRoot1" presStyleCnt="0">
        <dgm:presLayoutVars>
          <dgm:hierBranch val="init"/>
        </dgm:presLayoutVars>
      </dgm:prSet>
      <dgm:spPr/>
    </dgm:pt>
    <dgm:pt modelId="{1255C30B-8C28-4D8C-96A1-E25A43BA9F31}" type="pres">
      <dgm:prSet presAssocID="{DAA3B34B-259D-427C-86C4-7B943C479E82}" presName="rootComposite1" presStyleCnt="0"/>
      <dgm:spPr/>
    </dgm:pt>
    <dgm:pt modelId="{48097414-3FE1-41B0-8FD9-C70B1EF9AD2A}" type="pres">
      <dgm:prSet presAssocID="{DAA3B34B-259D-427C-86C4-7B943C479E82}" presName="rootText1" presStyleLbl="node0" presStyleIdx="0" presStyleCnt="1" custScaleX="541920" custScaleY="169579" custLinFactNeighborX="-2107" custLinFactNeighborY="-38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283074-326A-4F56-9B26-19760E8E8473}" type="pres">
      <dgm:prSet presAssocID="{DAA3B34B-259D-427C-86C4-7B943C479E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770661-7962-4F77-A1BC-2FC65480DD1B}" type="pres">
      <dgm:prSet presAssocID="{DAA3B34B-259D-427C-86C4-7B943C479E82}" presName="hierChild2" presStyleCnt="0"/>
      <dgm:spPr/>
    </dgm:pt>
    <dgm:pt modelId="{8D221AE8-F8BE-4376-A27A-E13B057F5166}" type="pres">
      <dgm:prSet presAssocID="{5C241B39-A5CC-451B-B4C4-70837BE98BD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5E3A8E9-F1EE-41B3-A0E1-4899ECE89AFD}" type="pres">
      <dgm:prSet presAssocID="{4DF96813-A395-4934-BCA0-E7128AF90C8B}" presName="hierRoot2" presStyleCnt="0">
        <dgm:presLayoutVars>
          <dgm:hierBranch val="init"/>
        </dgm:presLayoutVars>
      </dgm:prSet>
      <dgm:spPr/>
    </dgm:pt>
    <dgm:pt modelId="{2629186F-4BF6-4196-A038-8061B40C4896}" type="pres">
      <dgm:prSet presAssocID="{4DF96813-A395-4934-BCA0-E7128AF90C8B}" presName="rootComposite" presStyleCnt="0"/>
      <dgm:spPr/>
    </dgm:pt>
    <dgm:pt modelId="{5D548E2E-A55E-4588-8956-65B647A9225D}" type="pres">
      <dgm:prSet presAssocID="{4DF96813-A395-4934-BCA0-E7128AF90C8B}" presName="rootText" presStyleLbl="node2" presStyleIdx="0" presStyleCnt="2" custScaleX="159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B5023-5751-4F02-8015-301800ADC1EB}" type="pres">
      <dgm:prSet presAssocID="{4DF96813-A395-4934-BCA0-E7128AF90C8B}" presName="rootConnector" presStyleLbl="node2" presStyleIdx="0" presStyleCnt="2"/>
      <dgm:spPr/>
      <dgm:t>
        <a:bodyPr/>
        <a:lstStyle/>
        <a:p>
          <a:endParaRPr lang="ru-RU"/>
        </a:p>
      </dgm:t>
    </dgm:pt>
    <dgm:pt modelId="{76E9FEC9-1C17-4FAE-AE93-0C86075D1193}" type="pres">
      <dgm:prSet presAssocID="{4DF96813-A395-4934-BCA0-E7128AF90C8B}" presName="hierChild4" presStyleCnt="0"/>
      <dgm:spPr/>
    </dgm:pt>
    <dgm:pt modelId="{084A15A5-A023-49B5-A000-54F5B853964C}" type="pres">
      <dgm:prSet presAssocID="{0AEFD0C0-7111-41E7-A7FF-FD0A261834B1}" presName="Name37" presStyleLbl="parChTrans1D3" presStyleIdx="0" presStyleCnt="2"/>
      <dgm:spPr/>
      <dgm:t>
        <a:bodyPr/>
        <a:lstStyle/>
        <a:p>
          <a:endParaRPr lang="ru-RU"/>
        </a:p>
      </dgm:t>
    </dgm:pt>
    <dgm:pt modelId="{C267F0AF-F987-472C-876F-B5248D8A1AF9}" type="pres">
      <dgm:prSet presAssocID="{FCF98815-5A51-4F25-9F32-29C53A9D6168}" presName="hierRoot2" presStyleCnt="0">
        <dgm:presLayoutVars>
          <dgm:hierBranch val="init"/>
        </dgm:presLayoutVars>
      </dgm:prSet>
      <dgm:spPr/>
    </dgm:pt>
    <dgm:pt modelId="{1ECEB31F-4A26-466D-8CF8-B82601443B77}" type="pres">
      <dgm:prSet presAssocID="{FCF98815-5A51-4F25-9F32-29C53A9D6168}" presName="rootComposite" presStyleCnt="0"/>
      <dgm:spPr/>
    </dgm:pt>
    <dgm:pt modelId="{A2D25854-BA64-4D49-A8E7-BF1F53BE8AC5}" type="pres">
      <dgm:prSet presAssocID="{FCF98815-5A51-4F25-9F32-29C53A9D6168}" presName="rootText" presStyleLbl="node3" presStyleIdx="0" presStyleCnt="2" custScaleX="134843" custScaleY="256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7328B-8FB1-4DC8-98F6-DCAE68D1F971}" type="pres">
      <dgm:prSet presAssocID="{FCF98815-5A51-4F25-9F32-29C53A9D6168}" presName="rootConnector" presStyleLbl="node3" presStyleIdx="0" presStyleCnt="2"/>
      <dgm:spPr/>
      <dgm:t>
        <a:bodyPr/>
        <a:lstStyle/>
        <a:p>
          <a:endParaRPr lang="ru-RU"/>
        </a:p>
      </dgm:t>
    </dgm:pt>
    <dgm:pt modelId="{AEB1CF42-B9C0-46B4-B356-0F7271B747E4}" type="pres">
      <dgm:prSet presAssocID="{FCF98815-5A51-4F25-9F32-29C53A9D6168}" presName="hierChild4" presStyleCnt="0"/>
      <dgm:spPr/>
    </dgm:pt>
    <dgm:pt modelId="{ABAC96C0-085B-4C57-A953-1C244EAB29C8}" type="pres">
      <dgm:prSet presAssocID="{FCF98815-5A51-4F25-9F32-29C53A9D6168}" presName="hierChild5" presStyleCnt="0"/>
      <dgm:spPr/>
    </dgm:pt>
    <dgm:pt modelId="{99548F36-565E-4B56-9F52-34C8ECB97E10}" type="pres">
      <dgm:prSet presAssocID="{4DF96813-A395-4934-BCA0-E7128AF90C8B}" presName="hierChild5" presStyleCnt="0"/>
      <dgm:spPr/>
    </dgm:pt>
    <dgm:pt modelId="{16A893D0-A90C-4242-8451-8C806AA13E02}" type="pres">
      <dgm:prSet presAssocID="{01B4842A-F800-4B3C-B5EB-6386B83D5D4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AECF374-9892-428C-AB01-55B57A699797}" type="pres">
      <dgm:prSet presAssocID="{1602DD00-8426-4214-BEA2-5BD66BF924B6}" presName="hierRoot2" presStyleCnt="0">
        <dgm:presLayoutVars>
          <dgm:hierBranch val="init"/>
        </dgm:presLayoutVars>
      </dgm:prSet>
      <dgm:spPr/>
    </dgm:pt>
    <dgm:pt modelId="{C3756946-EF1D-4BD8-AD2F-E184511D4376}" type="pres">
      <dgm:prSet presAssocID="{1602DD00-8426-4214-BEA2-5BD66BF924B6}" presName="rootComposite" presStyleCnt="0"/>
      <dgm:spPr/>
    </dgm:pt>
    <dgm:pt modelId="{00107FE2-BCD5-45EA-BEC9-04E8E18FCF47}" type="pres">
      <dgm:prSet presAssocID="{1602DD00-8426-4214-BEA2-5BD66BF924B6}" presName="rootText" presStyleLbl="node2" presStyleIdx="1" presStyleCnt="2" custScaleX="217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AF567A-1F77-42CD-863A-94A663E69D7A}" type="pres">
      <dgm:prSet presAssocID="{1602DD00-8426-4214-BEA2-5BD66BF924B6}" presName="rootConnector" presStyleLbl="node2" presStyleIdx="1" presStyleCnt="2"/>
      <dgm:spPr/>
      <dgm:t>
        <a:bodyPr/>
        <a:lstStyle/>
        <a:p>
          <a:endParaRPr lang="ru-RU"/>
        </a:p>
      </dgm:t>
    </dgm:pt>
    <dgm:pt modelId="{3C80BA2E-A658-4859-90A2-44ADB33BC3C0}" type="pres">
      <dgm:prSet presAssocID="{1602DD00-8426-4214-BEA2-5BD66BF924B6}" presName="hierChild4" presStyleCnt="0"/>
      <dgm:spPr/>
    </dgm:pt>
    <dgm:pt modelId="{1AFFE240-45CB-4CD4-A385-E304D95D09BC}" type="pres">
      <dgm:prSet presAssocID="{F40776E2-EF98-458C-9581-7C8D7B306727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0593FD4-AD73-4EC4-862C-A728171CBB2C}" type="pres">
      <dgm:prSet presAssocID="{5FA37346-DAA0-4F36-A9A1-88CD356BCE30}" presName="hierRoot2" presStyleCnt="0">
        <dgm:presLayoutVars>
          <dgm:hierBranch val="init"/>
        </dgm:presLayoutVars>
      </dgm:prSet>
      <dgm:spPr/>
    </dgm:pt>
    <dgm:pt modelId="{15FE5846-190B-4F73-94AE-3D76F3C15039}" type="pres">
      <dgm:prSet presAssocID="{5FA37346-DAA0-4F36-A9A1-88CD356BCE30}" presName="rootComposite" presStyleCnt="0"/>
      <dgm:spPr/>
    </dgm:pt>
    <dgm:pt modelId="{EF7EDF49-FD54-4C89-B475-8EE75641731C}" type="pres">
      <dgm:prSet presAssocID="{5FA37346-DAA0-4F36-A9A1-88CD356BCE30}" presName="rootText" presStyleLbl="node3" presStyleIdx="1" presStyleCnt="2" custScaleX="187505" custScaleY="134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2A844-5722-4BBD-8823-174FD9815391}" type="pres">
      <dgm:prSet presAssocID="{5FA37346-DAA0-4F36-A9A1-88CD356BCE30}" presName="rootConnector" presStyleLbl="node3" presStyleIdx="1" presStyleCnt="2"/>
      <dgm:spPr/>
      <dgm:t>
        <a:bodyPr/>
        <a:lstStyle/>
        <a:p>
          <a:endParaRPr lang="ru-RU"/>
        </a:p>
      </dgm:t>
    </dgm:pt>
    <dgm:pt modelId="{195862B4-DE7D-42F4-A1DD-821A872E0F04}" type="pres">
      <dgm:prSet presAssocID="{5FA37346-DAA0-4F36-A9A1-88CD356BCE30}" presName="hierChild4" presStyleCnt="0"/>
      <dgm:spPr/>
    </dgm:pt>
    <dgm:pt modelId="{4DA00226-A92F-4F30-80E0-697092450AE8}" type="pres">
      <dgm:prSet presAssocID="{F3439628-93E2-4230-A31E-52D0CF3436B1}" presName="Name37" presStyleLbl="parChTrans1D4" presStyleIdx="0" presStyleCnt="1"/>
      <dgm:spPr/>
      <dgm:t>
        <a:bodyPr/>
        <a:lstStyle/>
        <a:p>
          <a:endParaRPr lang="ru-RU"/>
        </a:p>
      </dgm:t>
    </dgm:pt>
    <dgm:pt modelId="{DA35EC1B-B791-4DAD-A086-B195C4AE98CF}" type="pres">
      <dgm:prSet presAssocID="{182920E1-DD52-486E-91EF-704B105739B4}" presName="hierRoot2" presStyleCnt="0">
        <dgm:presLayoutVars>
          <dgm:hierBranch val="init"/>
        </dgm:presLayoutVars>
      </dgm:prSet>
      <dgm:spPr/>
    </dgm:pt>
    <dgm:pt modelId="{8ABED989-10DB-4980-AE73-CE8128F4623D}" type="pres">
      <dgm:prSet presAssocID="{182920E1-DD52-486E-91EF-704B105739B4}" presName="rootComposite" presStyleCnt="0"/>
      <dgm:spPr/>
    </dgm:pt>
    <dgm:pt modelId="{6794E65B-B6EC-41A8-A570-1A27C338BEB2}" type="pres">
      <dgm:prSet presAssocID="{182920E1-DD52-486E-91EF-704B105739B4}" presName="rootText" presStyleLbl="node4" presStyleIdx="0" presStyleCnt="1" custScaleX="172375" custScaleY="167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0450B-950B-46DF-8479-375CAE2E6D71}" type="pres">
      <dgm:prSet presAssocID="{182920E1-DD52-486E-91EF-704B105739B4}" presName="rootConnector" presStyleLbl="node4" presStyleIdx="0" presStyleCnt="1"/>
      <dgm:spPr/>
      <dgm:t>
        <a:bodyPr/>
        <a:lstStyle/>
        <a:p>
          <a:endParaRPr lang="ru-RU"/>
        </a:p>
      </dgm:t>
    </dgm:pt>
    <dgm:pt modelId="{5D1A5FF9-B2C5-4797-AD46-A176010A6AC2}" type="pres">
      <dgm:prSet presAssocID="{182920E1-DD52-486E-91EF-704B105739B4}" presName="hierChild4" presStyleCnt="0"/>
      <dgm:spPr/>
    </dgm:pt>
    <dgm:pt modelId="{7E1B87BD-8477-4128-863E-BDE43B36FEFD}" type="pres">
      <dgm:prSet presAssocID="{182920E1-DD52-486E-91EF-704B105739B4}" presName="hierChild5" presStyleCnt="0"/>
      <dgm:spPr/>
    </dgm:pt>
    <dgm:pt modelId="{55FA1C2E-1877-4941-B3E4-D29E7316ECDC}" type="pres">
      <dgm:prSet presAssocID="{5FA37346-DAA0-4F36-A9A1-88CD356BCE30}" presName="hierChild5" presStyleCnt="0"/>
      <dgm:spPr/>
    </dgm:pt>
    <dgm:pt modelId="{67C05F9D-8F56-411D-B57E-C0CE8AABB7F5}" type="pres">
      <dgm:prSet presAssocID="{1602DD00-8426-4214-BEA2-5BD66BF924B6}" presName="hierChild5" presStyleCnt="0"/>
      <dgm:spPr/>
    </dgm:pt>
    <dgm:pt modelId="{F1B61B13-0746-42EF-8A78-8F65C11FF707}" type="pres">
      <dgm:prSet presAssocID="{DAA3B34B-259D-427C-86C4-7B943C479E82}" presName="hierChild3" presStyleCnt="0"/>
      <dgm:spPr/>
    </dgm:pt>
  </dgm:ptLst>
  <dgm:cxnLst>
    <dgm:cxn modelId="{4EADCB7F-0EEF-4A05-9C27-399067B3813E}" type="presOf" srcId="{5C241B39-A5CC-451B-B4C4-70837BE98BDF}" destId="{8D221AE8-F8BE-4376-A27A-E13B057F5166}" srcOrd="0" destOrd="0" presId="urn:microsoft.com/office/officeart/2005/8/layout/orgChart1"/>
    <dgm:cxn modelId="{27BE3F0A-4CAD-433B-A0ED-CEA997C58268}" type="presOf" srcId="{5FA37346-DAA0-4F36-A9A1-88CD356BCE30}" destId="{EF7EDF49-FD54-4C89-B475-8EE75641731C}" srcOrd="0" destOrd="0" presId="urn:microsoft.com/office/officeart/2005/8/layout/orgChart1"/>
    <dgm:cxn modelId="{8EB38B1D-78A6-46EE-AE92-F14F42669356}" type="presOf" srcId="{FCF98815-5A51-4F25-9F32-29C53A9D6168}" destId="{A2D25854-BA64-4D49-A8E7-BF1F53BE8AC5}" srcOrd="0" destOrd="0" presId="urn:microsoft.com/office/officeart/2005/8/layout/orgChart1"/>
    <dgm:cxn modelId="{F9300CC1-4C46-4B5D-A06C-5072660F120F}" type="presOf" srcId="{DAA3B34B-259D-427C-86C4-7B943C479E82}" destId="{0E283074-326A-4F56-9B26-19760E8E8473}" srcOrd="1" destOrd="0" presId="urn:microsoft.com/office/officeart/2005/8/layout/orgChart1"/>
    <dgm:cxn modelId="{A9E87B4D-A8B1-443B-977B-36D70FDBA2F3}" srcId="{0ACC9249-6CE4-4CAF-A3AC-85802709F3BA}" destId="{DAA3B34B-259D-427C-86C4-7B943C479E82}" srcOrd="0" destOrd="0" parTransId="{24B4706B-9527-4645-9855-6F5D5D3B8555}" sibTransId="{C067A4E4-4941-4A62-A885-BF6C20867DBA}"/>
    <dgm:cxn modelId="{29D8D1FF-D8DC-4114-A9B2-75AA5586C2B6}" type="presOf" srcId="{0ACC9249-6CE4-4CAF-A3AC-85802709F3BA}" destId="{9BE0949F-F9C2-4063-A443-4C884D6FB520}" srcOrd="0" destOrd="0" presId="urn:microsoft.com/office/officeart/2005/8/layout/orgChart1"/>
    <dgm:cxn modelId="{15A0BD4D-6CBF-47BA-B62E-1DF8520436FB}" type="presOf" srcId="{182920E1-DD52-486E-91EF-704B105739B4}" destId="{E600450B-950B-46DF-8479-375CAE2E6D71}" srcOrd="1" destOrd="0" presId="urn:microsoft.com/office/officeart/2005/8/layout/orgChart1"/>
    <dgm:cxn modelId="{07DA9AE2-5A35-4838-8D47-6EAB06ACA98D}" type="presOf" srcId="{1602DD00-8426-4214-BEA2-5BD66BF924B6}" destId="{00107FE2-BCD5-45EA-BEC9-04E8E18FCF47}" srcOrd="0" destOrd="0" presId="urn:microsoft.com/office/officeart/2005/8/layout/orgChart1"/>
    <dgm:cxn modelId="{0D49431E-F71C-4D15-9FD6-F6CD337FFCE4}" srcId="{5FA37346-DAA0-4F36-A9A1-88CD356BCE30}" destId="{182920E1-DD52-486E-91EF-704B105739B4}" srcOrd="0" destOrd="0" parTransId="{F3439628-93E2-4230-A31E-52D0CF3436B1}" sibTransId="{26FAC85B-EAFB-45E3-9EB2-5345AB7CF1D4}"/>
    <dgm:cxn modelId="{DF293B42-BB28-4AD3-9B99-5D51C6D095E8}" srcId="{4DF96813-A395-4934-BCA0-E7128AF90C8B}" destId="{FCF98815-5A51-4F25-9F32-29C53A9D6168}" srcOrd="0" destOrd="0" parTransId="{0AEFD0C0-7111-41E7-A7FF-FD0A261834B1}" sibTransId="{5806AE22-16E8-4B39-B33F-F178C4C642DA}"/>
    <dgm:cxn modelId="{225DEE57-F8A3-4A8D-BD72-33776976240A}" type="presOf" srcId="{5FA37346-DAA0-4F36-A9A1-88CD356BCE30}" destId="{53D2A844-5722-4BBD-8823-174FD9815391}" srcOrd="1" destOrd="0" presId="urn:microsoft.com/office/officeart/2005/8/layout/orgChart1"/>
    <dgm:cxn modelId="{ADA4EFCF-6BD6-4C3D-824B-4948F5E62CB9}" type="presOf" srcId="{DAA3B34B-259D-427C-86C4-7B943C479E82}" destId="{48097414-3FE1-41B0-8FD9-C70B1EF9AD2A}" srcOrd="0" destOrd="0" presId="urn:microsoft.com/office/officeart/2005/8/layout/orgChart1"/>
    <dgm:cxn modelId="{B784E238-AC6C-400F-8C7A-6930E992A5FC}" type="presOf" srcId="{01B4842A-F800-4B3C-B5EB-6386B83D5D44}" destId="{16A893D0-A90C-4242-8451-8C806AA13E02}" srcOrd="0" destOrd="0" presId="urn:microsoft.com/office/officeart/2005/8/layout/orgChart1"/>
    <dgm:cxn modelId="{9BF4ACC3-2D49-4646-A96F-27FD40ECEF74}" srcId="{1602DD00-8426-4214-BEA2-5BD66BF924B6}" destId="{5FA37346-DAA0-4F36-A9A1-88CD356BCE30}" srcOrd="0" destOrd="0" parTransId="{F40776E2-EF98-458C-9581-7C8D7B306727}" sibTransId="{8C2F2116-33B2-4EDD-B4BA-F0A704861A98}"/>
    <dgm:cxn modelId="{F150C453-6F51-4DCD-8E06-8526C4972945}" type="presOf" srcId="{F3439628-93E2-4230-A31E-52D0CF3436B1}" destId="{4DA00226-A92F-4F30-80E0-697092450AE8}" srcOrd="0" destOrd="0" presId="urn:microsoft.com/office/officeart/2005/8/layout/orgChart1"/>
    <dgm:cxn modelId="{D614D66B-0BC5-40AC-BCCF-EEB3AE715012}" type="presOf" srcId="{0AEFD0C0-7111-41E7-A7FF-FD0A261834B1}" destId="{084A15A5-A023-49B5-A000-54F5B853964C}" srcOrd="0" destOrd="0" presId="urn:microsoft.com/office/officeart/2005/8/layout/orgChart1"/>
    <dgm:cxn modelId="{7308789C-4839-4CB7-B51C-4701D52A95D3}" type="presOf" srcId="{4DF96813-A395-4934-BCA0-E7128AF90C8B}" destId="{B73B5023-5751-4F02-8015-301800ADC1EB}" srcOrd="1" destOrd="0" presId="urn:microsoft.com/office/officeart/2005/8/layout/orgChart1"/>
    <dgm:cxn modelId="{86A18D75-B7CE-42B6-8284-6DB1274F0C31}" type="presOf" srcId="{F40776E2-EF98-458C-9581-7C8D7B306727}" destId="{1AFFE240-45CB-4CD4-A385-E304D95D09BC}" srcOrd="0" destOrd="0" presId="urn:microsoft.com/office/officeart/2005/8/layout/orgChart1"/>
    <dgm:cxn modelId="{D42E5777-06E1-43A0-8BA1-0A75495BF5BE}" srcId="{DAA3B34B-259D-427C-86C4-7B943C479E82}" destId="{1602DD00-8426-4214-BEA2-5BD66BF924B6}" srcOrd="1" destOrd="0" parTransId="{01B4842A-F800-4B3C-B5EB-6386B83D5D44}" sibTransId="{6A02EA29-178E-499D-859D-5FBE838E6D62}"/>
    <dgm:cxn modelId="{609CF164-79EC-415C-8823-F49BE3FAE228}" type="presOf" srcId="{182920E1-DD52-486E-91EF-704B105739B4}" destId="{6794E65B-B6EC-41A8-A570-1A27C338BEB2}" srcOrd="0" destOrd="0" presId="urn:microsoft.com/office/officeart/2005/8/layout/orgChart1"/>
    <dgm:cxn modelId="{C365B892-5982-4A1F-A8F6-6F8469C02AA6}" type="presOf" srcId="{4DF96813-A395-4934-BCA0-E7128AF90C8B}" destId="{5D548E2E-A55E-4588-8956-65B647A9225D}" srcOrd="0" destOrd="0" presId="urn:microsoft.com/office/officeart/2005/8/layout/orgChart1"/>
    <dgm:cxn modelId="{42BE7E00-9683-463B-A898-4B75780318A6}" srcId="{DAA3B34B-259D-427C-86C4-7B943C479E82}" destId="{4DF96813-A395-4934-BCA0-E7128AF90C8B}" srcOrd="0" destOrd="0" parTransId="{5C241B39-A5CC-451B-B4C4-70837BE98BDF}" sibTransId="{758229AF-873E-4DD6-905F-C8FB948A4FB0}"/>
    <dgm:cxn modelId="{E34A453B-37EE-44C3-BF73-DF4E5E60AF8A}" type="presOf" srcId="{FCF98815-5A51-4F25-9F32-29C53A9D6168}" destId="{E7A7328B-8FB1-4DC8-98F6-DCAE68D1F971}" srcOrd="1" destOrd="0" presId="urn:microsoft.com/office/officeart/2005/8/layout/orgChart1"/>
    <dgm:cxn modelId="{BBDCF42A-3C7B-4390-B9CA-36B641F5895A}" type="presOf" srcId="{1602DD00-8426-4214-BEA2-5BD66BF924B6}" destId="{BFAF567A-1F77-42CD-863A-94A663E69D7A}" srcOrd="1" destOrd="0" presId="urn:microsoft.com/office/officeart/2005/8/layout/orgChart1"/>
    <dgm:cxn modelId="{5723CFED-9BCA-4A71-9EFE-9BD5BB1B87AE}" type="presParOf" srcId="{9BE0949F-F9C2-4063-A443-4C884D6FB520}" destId="{E56C1B38-8B7F-4B9C-A4C4-E5BD2DB91E6D}" srcOrd="0" destOrd="0" presId="urn:microsoft.com/office/officeart/2005/8/layout/orgChart1"/>
    <dgm:cxn modelId="{1EDD03E3-32D2-4DDE-AC2E-C348671F0F8C}" type="presParOf" srcId="{E56C1B38-8B7F-4B9C-A4C4-E5BD2DB91E6D}" destId="{1255C30B-8C28-4D8C-96A1-E25A43BA9F31}" srcOrd="0" destOrd="0" presId="urn:microsoft.com/office/officeart/2005/8/layout/orgChart1"/>
    <dgm:cxn modelId="{D35B1836-7656-41F3-8D10-451DDF969082}" type="presParOf" srcId="{1255C30B-8C28-4D8C-96A1-E25A43BA9F31}" destId="{48097414-3FE1-41B0-8FD9-C70B1EF9AD2A}" srcOrd="0" destOrd="0" presId="urn:microsoft.com/office/officeart/2005/8/layout/orgChart1"/>
    <dgm:cxn modelId="{619CE3CD-ED4C-4E48-AF9B-96889CC809BF}" type="presParOf" srcId="{1255C30B-8C28-4D8C-96A1-E25A43BA9F31}" destId="{0E283074-326A-4F56-9B26-19760E8E8473}" srcOrd="1" destOrd="0" presId="urn:microsoft.com/office/officeart/2005/8/layout/orgChart1"/>
    <dgm:cxn modelId="{B590821C-436D-4871-846E-1E563970C798}" type="presParOf" srcId="{E56C1B38-8B7F-4B9C-A4C4-E5BD2DB91E6D}" destId="{94770661-7962-4F77-A1BC-2FC65480DD1B}" srcOrd="1" destOrd="0" presId="urn:microsoft.com/office/officeart/2005/8/layout/orgChart1"/>
    <dgm:cxn modelId="{DFD6BB35-CD22-4A5C-A57A-C78846AAEC44}" type="presParOf" srcId="{94770661-7962-4F77-A1BC-2FC65480DD1B}" destId="{8D221AE8-F8BE-4376-A27A-E13B057F5166}" srcOrd="0" destOrd="0" presId="urn:microsoft.com/office/officeart/2005/8/layout/orgChart1"/>
    <dgm:cxn modelId="{3306CEB1-45B3-4C05-B52A-CE51A42DB105}" type="presParOf" srcId="{94770661-7962-4F77-A1BC-2FC65480DD1B}" destId="{D5E3A8E9-F1EE-41B3-A0E1-4899ECE89AFD}" srcOrd="1" destOrd="0" presId="urn:microsoft.com/office/officeart/2005/8/layout/orgChart1"/>
    <dgm:cxn modelId="{4E65954D-FEBF-4B82-A405-DD290E633F0F}" type="presParOf" srcId="{D5E3A8E9-F1EE-41B3-A0E1-4899ECE89AFD}" destId="{2629186F-4BF6-4196-A038-8061B40C4896}" srcOrd="0" destOrd="0" presId="urn:microsoft.com/office/officeart/2005/8/layout/orgChart1"/>
    <dgm:cxn modelId="{1E86FED4-5AB4-4D68-A35E-DF4A4E47ABB1}" type="presParOf" srcId="{2629186F-4BF6-4196-A038-8061B40C4896}" destId="{5D548E2E-A55E-4588-8956-65B647A9225D}" srcOrd="0" destOrd="0" presId="urn:microsoft.com/office/officeart/2005/8/layout/orgChart1"/>
    <dgm:cxn modelId="{E4B319C8-4B15-42F6-8470-AB0F63951A98}" type="presParOf" srcId="{2629186F-4BF6-4196-A038-8061B40C4896}" destId="{B73B5023-5751-4F02-8015-301800ADC1EB}" srcOrd="1" destOrd="0" presId="urn:microsoft.com/office/officeart/2005/8/layout/orgChart1"/>
    <dgm:cxn modelId="{EF7CC600-08DA-4979-B474-F7F83C790C8F}" type="presParOf" srcId="{D5E3A8E9-F1EE-41B3-A0E1-4899ECE89AFD}" destId="{76E9FEC9-1C17-4FAE-AE93-0C86075D1193}" srcOrd="1" destOrd="0" presId="urn:microsoft.com/office/officeart/2005/8/layout/orgChart1"/>
    <dgm:cxn modelId="{9FA7A307-585A-41D6-B16F-289512186AE2}" type="presParOf" srcId="{76E9FEC9-1C17-4FAE-AE93-0C86075D1193}" destId="{084A15A5-A023-49B5-A000-54F5B853964C}" srcOrd="0" destOrd="0" presId="urn:microsoft.com/office/officeart/2005/8/layout/orgChart1"/>
    <dgm:cxn modelId="{F29CAD07-3FE3-4D57-856E-124344A8597A}" type="presParOf" srcId="{76E9FEC9-1C17-4FAE-AE93-0C86075D1193}" destId="{C267F0AF-F987-472C-876F-B5248D8A1AF9}" srcOrd="1" destOrd="0" presId="urn:microsoft.com/office/officeart/2005/8/layout/orgChart1"/>
    <dgm:cxn modelId="{722B2C67-6F89-4860-B811-D0218A6995CC}" type="presParOf" srcId="{C267F0AF-F987-472C-876F-B5248D8A1AF9}" destId="{1ECEB31F-4A26-466D-8CF8-B82601443B77}" srcOrd="0" destOrd="0" presId="urn:microsoft.com/office/officeart/2005/8/layout/orgChart1"/>
    <dgm:cxn modelId="{3798B84C-5DE5-4392-98FB-3D518B3F6C2E}" type="presParOf" srcId="{1ECEB31F-4A26-466D-8CF8-B82601443B77}" destId="{A2D25854-BA64-4D49-A8E7-BF1F53BE8AC5}" srcOrd="0" destOrd="0" presId="urn:microsoft.com/office/officeart/2005/8/layout/orgChart1"/>
    <dgm:cxn modelId="{AE35E03B-045B-46A3-B9A7-1C80240EB8F7}" type="presParOf" srcId="{1ECEB31F-4A26-466D-8CF8-B82601443B77}" destId="{E7A7328B-8FB1-4DC8-98F6-DCAE68D1F971}" srcOrd="1" destOrd="0" presId="urn:microsoft.com/office/officeart/2005/8/layout/orgChart1"/>
    <dgm:cxn modelId="{E6EBD93C-DEED-4359-8B36-F024BDC159B1}" type="presParOf" srcId="{C267F0AF-F987-472C-876F-B5248D8A1AF9}" destId="{AEB1CF42-B9C0-46B4-B356-0F7271B747E4}" srcOrd="1" destOrd="0" presId="urn:microsoft.com/office/officeart/2005/8/layout/orgChart1"/>
    <dgm:cxn modelId="{5B79B41A-FCB2-4BF4-9D6D-B89450BD4F61}" type="presParOf" srcId="{C267F0AF-F987-472C-876F-B5248D8A1AF9}" destId="{ABAC96C0-085B-4C57-A953-1C244EAB29C8}" srcOrd="2" destOrd="0" presId="urn:microsoft.com/office/officeart/2005/8/layout/orgChart1"/>
    <dgm:cxn modelId="{344BF1F2-9A72-49DF-A793-27A7C0427108}" type="presParOf" srcId="{D5E3A8E9-F1EE-41B3-A0E1-4899ECE89AFD}" destId="{99548F36-565E-4B56-9F52-34C8ECB97E10}" srcOrd="2" destOrd="0" presId="urn:microsoft.com/office/officeart/2005/8/layout/orgChart1"/>
    <dgm:cxn modelId="{EB5F6222-8C96-4823-8AF3-56D00B8EB98E}" type="presParOf" srcId="{94770661-7962-4F77-A1BC-2FC65480DD1B}" destId="{16A893D0-A90C-4242-8451-8C806AA13E02}" srcOrd="2" destOrd="0" presId="urn:microsoft.com/office/officeart/2005/8/layout/orgChart1"/>
    <dgm:cxn modelId="{C1F01FCD-6A0E-4593-8873-5896ACE5166C}" type="presParOf" srcId="{94770661-7962-4F77-A1BC-2FC65480DD1B}" destId="{5AECF374-9892-428C-AB01-55B57A699797}" srcOrd="3" destOrd="0" presId="urn:microsoft.com/office/officeart/2005/8/layout/orgChart1"/>
    <dgm:cxn modelId="{BA37C5E4-0F53-4C49-80F8-63C22279003E}" type="presParOf" srcId="{5AECF374-9892-428C-AB01-55B57A699797}" destId="{C3756946-EF1D-4BD8-AD2F-E184511D4376}" srcOrd="0" destOrd="0" presId="urn:microsoft.com/office/officeart/2005/8/layout/orgChart1"/>
    <dgm:cxn modelId="{CC5F54E4-04EB-4A65-889E-AFF9D2610064}" type="presParOf" srcId="{C3756946-EF1D-4BD8-AD2F-E184511D4376}" destId="{00107FE2-BCD5-45EA-BEC9-04E8E18FCF47}" srcOrd="0" destOrd="0" presId="urn:microsoft.com/office/officeart/2005/8/layout/orgChart1"/>
    <dgm:cxn modelId="{9A70E3B6-5B8D-446B-B15F-26ED373D79BE}" type="presParOf" srcId="{C3756946-EF1D-4BD8-AD2F-E184511D4376}" destId="{BFAF567A-1F77-42CD-863A-94A663E69D7A}" srcOrd="1" destOrd="0" presId="urn:microsoft.com/office/officeart/2005/8/layout/orgChart1"/>
    <dgm:cxn modelId="{D8941088-E9E6-48FA-9538-98D960BA1CDA}" type="presParOf" srcId="{5AECF374-9892-428C-AB01-55B57A699797}" destId="{3C80BA2E-A658-4859-90A2-44ADB33BC3C0}" srcOrd="1" destOrd="0" presId="urn:microsoft.com/office/officeart/2005/8/layout/orgChart1"/>
    <dgm:cxn modelId="{72649ADC-C525-444D-8166-60FF73EBA632}" type="presParOf" srcId="{3C80BA2E-A658-4859-90A2-44ADB33BC3C0}" destId="{1AFFE240-45CB-4CD4-A385-E304D95D09BC}" srcOrd="0" destOrd="0" presId="urn:microsoft.com/office/officeart/2005/8/layout/orgChart1"/>
    <dgm:cxn modelId="{FDFE05DA-CF49-4302-92CC-51894D4AB3D1}" type="presParOf" srcId="{3C80BA2E-A658-4859-90A2-44ADB33BC3C0}" destId="{90593FD4-AD73-4EC4-862C-A728171CBB2C}" srcOrd="1" destOrd="0" presId="urn:microsoft.com/office/officeart/2005/8/layout/orgChart1"/>
    <dgm:cxn modelId="{F7B504B0-404C-44F2-90DD-0E9D604C0E73}" type="presParOf" srcId="{90593FD4-AD73-4EC4-862C-A728171CBB2C}" destId="{15FE5846-190B-4F73-94AE-3D76F3C15039}" srcOrd="0" destOrd="0" presId="urn:microsoft.com/office/officeart/2005/8/layout/orgChart1"/>
    <dgm:cxn modelId="{A0B2CA03-64DC-4EE2-B2DF-DC5FA0E1C779}" type="presParOf" srcId="{15FE5846-190B-4F73-94AE-3D76F3C15039}" destId="{EF7EDF49-FD54-4C89-B475-8EE75641731C}" srcOrd="0" destOrd="0" presId="urn:microsoft.com/office/officeart/2005/8/layout/orgChart1"/>
    <dgm:cxn modelId="{40C99F43-43E7-4E43-B826-F68C6BF3DA29}" type="presParOf" srcId="{15FE5846-190B-4F73-94AE-3D76F3C15039}" destId="{53D2A844-5722-4BBD-8823-174FD9815391}" srcOrd="1" destOrd="0" presId="urn:microsoft.com/office/officeart/2005/8/layout/orgChart1"/>
    <dgm:cxn modelId="{E6018B6A-1744-4CEC-8673-AB54C99D2FE9}" type="presParOf" srcId="{90593FD4-AD73-4EC4-862C-A728171CBB2C}" destId="{195862B4-DE7D-42F4-A1DD-821A872E0F04}" srcOrd="1" destOrd="0" presId="urn:microsoft.com/office/officeart/2005/8/layout/orgChart1"/>
    <dgm:cxn modelId="{3430744F-7E53-4864-8D0E-3542718CC09D}" type="presParOf" srcId="{195862B4-DE7D-42F4-A1DD-821A872E0F04}" destId="{4DA00226-A92F-4F30-80E0-697092450AE8}" srcOrd="0" destOrd="0" presId="urn:microsoft.com/office/officeart/2005/8/layout/orgChart1"/>
    <dgm:cxn modelId="{3697C99B-C4A2-4057-92F5-85BCCC4F128E}" type="presParOf" srcId="{195862B4-DE7D-42F4-A1DD-821A872E0F04}" destId="{DA35EC1B-B791-4DAD-A086-B195C4AE98CF}" srcOrd="1" destOrd="0" presId="urn:microsoft.com/office/officeart/2005/8/layout/orgChart1"/>
    <dgm:cxn modelId="{D6538324-2707-49B5-B855-76B37898E88A}" type="presParOf" srcId="{DA35EC1B-B791-4DAD-A086-B195C4AE98CF}" destId="{8ABED989-10DB-4980-AE73-CE8128F4623D}" srcOrd="0" destOrd="0" presId="urn:microsoft.com/office/officeart/2005/8/layout/orgChart1"/>
    <dgm:cxn modelId="{E06BFDA6-B4A4-4F9A-A42F-F113246797AC}" type="presParOf" srcId="{8ABED989-10DB-4980-AE73-CE8128F4623D}" destId="{6794E65B-B6EC-41A8-A570-1A27C338BEB2}" srcOrd="0" destOrd="0" presId="urn:microsoft.com/office/officeart/2005/8/layout/orgChart1"/>
    <dgm:cxn modelId="{34A3BAF4-72B7-4C87-968C-9C016338DEDD}" type="presParOf" srcId="{8ABED989-10DB-4980-AE73-CE8128F4623D}" destId="{E600450B-950B-46DF-8479-375CAE2E6D71}" srcOrd="1" destOrd="0" presId="urn:microsoft.com/office/officeart/2005/8/layout/orgChart1"/>
    <dgm:cxn modelId="{39B4FDC2-D8D6-4A4C-8EE1-E126E0BA9BDA}" type="presParOf" srcId="{DA35EC1B-B791-4DAD-A086-B195C4AE98CF}" destId="{5D1A5FF9-B2C5-4797-AD46-A176010A6AC2}" srcOrd="1" destOrd="0" presId="urn:microsoft.com/office/officeart/2005/8/layout/orgChart1"/>
    <dgm:cxn modelId="{06C05C7D-5399-4339-90F3-3100C4C639C2}" type="presParOf" srcId="{DA35EC1B-B791-4DAD-A086-B195C4AE98CF}" destId="{7E1B87BD-8477-4128-863E-BDE43B36FEFD}" srcOrd="2" destOrd="0" presId="urn:microsoft.com/office/officeart/2005/8/layout/orgChart1"/>
    <dgm:cxn modelId="{D1C7BBA1-75FD-4051-8D6C-1ECFB1BF05EC}" type="presParOf" srcId="{90593FD4-AD73-4EC4-862C-A728171CBB2C}" destId="{55FA1C2E-1877-4941-B3E4-D29E7316ECDC}" srcOrd="2" destOrd="0" presId="urn:microsoft.com/office/officeart/2005/8/layout/orgChart1"/>
    <dgm:cxn modelId="{33F7428E-8752-4D2B-881E-AF41E918D572}" type="presParOf" srcId="{5AECF374-9892-428C-AB01-55B57A699797}" destId="{67C05F9D-8F56-411D-B57E-C0CE8AABB7F5}" srcOrd="2" destOrd="0" presId="urn:microsoft.com/office/officeart/2005/8/layout/orgChart1"/>
    <dgm:cxn modelId="{396B545D-E110-4144-802D-89542A41ED28}" type="presParOf" srcId="{E56C1B38-8B7F-4B9C-A4C4-E5BD2DB91E6D}" destId="{F1B61B13-0746-42EF-8A78-8F65C11FF7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DE4CD-BA36-410C-AA32-A5E3E0A6C0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1890F8-4EB1-4885-8256-D4B180CE9795}">
      <dgm:prSet phldrT="[Текст]"/>
      <dgm:spPr/>
      <dgm:t>
        <a:bodyPr/>
        <a:lstStyle/>
        <a:p>
          <a:r>
            <a:rPr lang="ru-RU" dirty="0" smtClean="0"/>
            <a:t>Как допуск к ГИА</a:t>
          </a:r>
          <a:endParaRPr lang="ru-RU" dirty="0"/>
        </a:p>
      </dgm:t>
    </dgm:pt>
    <dgm:pt modelId="{65EEDCAB-5935-4E06-AAF8-BE298B55B6FD}" type="parTrans" cxnId="{28FD35F4-9B4D-4798-B5ED-61AB4D5D9BA9}">
      <dgm:prSet/>
      <dgm:spPr/>
      <dgm:t>
        <a:bodyPr/>
        <a:lstStyle/>
        <a:p>
          <a:endParaRPr lang="ru-RU"/>
        </a:p>
      </dgm:t>
    </dgm:pt>
    <dgm:pt modelId="{7A3578E6-B76E-48C4-AB18-5C2861B5A8B0}" type="sibTrans" cxnId="{28FD35F4-9B4D-4798-B5ED-61AB4D5D9BA9}">
      <dgm:prSet/>
      <dgm:spPr/>
      <dgm:t>
        <a:bodyPr/>
        <a:lstStyle/>
        <a:p>
          <a:endParaRPr lang="ru-RU"/>
        </a:p>
      </dgm:t>
    </dgm:pt>
    <dgm:pt modelId="{7C407D37-0E23-423F-94D9-CE9CC93C37C6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бессрочный</a:t>
          </a:r>
          <a:endParaRPr lang="ru-RU" b="1" dirty="0">
            <a:solidFill>
              <a:srgbClr val="C00000"/>
            </a:solidFill>
          </a:endParaRPr>
        </a:p>
      </dgm:t>
    </dgm:pt>
    <dgm:pt modelId="{3976122F-6610-4B64-B556-8D684A6F067F}" type="parTrans" cxnId="{6FF79E50-B725-4988-933B-55073953F060}">
      <dgm:prSet/>
      <dgm:spPr/>
      <dgm:t>
        <a:bodyPr/>
        <a:lstStyle/>
        <a:p>
          <a:endParaRPr lang="ru-RU"/>
        </a:p>
      </dgm:t>
    </dgm:pt>
    <dgm:pt modelId="{C207AEF5-B4F8-4A6F-91B9-99532350FCB8}" type="sibTrans" cxnId="{6FF79E50-B725-4988-933B-55073953F060}">
      <dgm:prSet/>
      <dgm:spPr/>
      <dgm:t>
        <a:bodyPr/>
        <a:lstStyle/>
        <a:p>
          <a:endParaRPr lang="ru-RU"/>
        </a:p>
      </dgm:t>
    </dgm:pt>
    <dgm:pt modelId="{0455B482-12F9-4A7A-A3E8-ECAF47C2FD6D}">
      <dgm:prSet phldrT="[Текст]"/>
      <dgm:spPr/>
      <dgm:t>
        <a:bodyPr/>
        <a:lstStyle/>
        <a:p>
          <a:r>
            <a:rPr lang="ru-RU" dirty="0" smtClean="0"/>
            <a:t>Предоставление в ВУЗы</a:t>
          </a:r>
          <a:endParaRPr lang="ru-RU" dirty="0"/>
        </a:p>
      </dgm:t>
    </dgm:pt>
    <dgm:pt modelId="{FB653B3A-4ED2-49A9-9D8C-C4440D29118A}" type="parTrans" cxnId="{07EF87D0-DD25-4E0F-8934-B39708D11453}">
      <dgm:prSet/>
      <dgm:spPr/>
      <dgm:t>
        <a:bodyPr/>
        <a:lstStyle/>
        <a:p>
          <a:endParaRPr lang="ru-RU"/>
        </a:p>
      </dgm:t>
    </dgm:pt>
    <dgm:pt modelId="{E1573BB8-27D4-4466-A959-A92A1D325DA0}" type="sibTrans" cxnId="{07EF87D0-DD25-4E0F-8934-B39708D11453}">
      <dgm:prSet/>
      <dgm:spPr/>
      <dgm:t>
        <a:bodyPr/>
        <a:lstStyle/>
        <a:p>
          <a:endParaRPr lang="ru-RU"/>
        </a:p>
      </dgm:t>
    </dgm:pt>
    <dgm:pt modelId="{AF57CB2C-1171-4FA3-AB29-A915C95DC4D3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в течение 4-х лет, следующих за годом написания  сочинения.</a:t>
          </a:r>
          <a:endParaRPr lang="ru-RU" dirty="0"/>
        </a:p>
      </dgm:t>
    </dgm:pt>
    <dgm:pt modelId="{80B2F86A-23D2-4B69-B0BA-6C5FFE4C2C0B}" type="parTrans" cxnId="{7E0F9E04-95DD-4401-B87B-757ECD6F5D58}">
      <dgm:prSet/>
      <dgm:spPr/>
      <dgm:t>
        <a:bodyPr/>
        <a:lstStyle/>
        <a:p>
          <a:endParaRPr lang="ru-RU"/>
        </a:p>
      </dgm:t>
    </dgm:pt>
    <dgm:pt modelId="{310193A4-847F-4A84-AA9A-74046B1BA017}" type="sibTrans" cxnId="{7E0F9E04-95DD-4401-B87B-757ECD6F5D58}">
      <dgm:prSet/>
      <dgm:spPr/>
      <dgm:t>
        <a:bodyPr/>
        <a:lstStyle/>
        <a:p>
          <a:endParaRPr lang="ru-RU"/>
        </a:p>
      </dgm:t>
    </dgm:pt>
    <dgm:pt modelId="{55B5C57F-7260-47EB-8FBB-B153DA1D393F}" type="pres">
      <dgm:prSet presAssocID="{D93DE4CD-BA36-410C-AA32-A5E3E0A6C0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3CBBA-8780-460B-8B0F-FBF08DEFFA73}" type="pres">
      <dgm:prSet presAssocID="{2F1890F8-4EB1-4885-8256-D4B180CE9795}" presName="composite" presStyleCnt="0"/>
      <dgm:spPr/>
    </dgm:pt>
    <dgm:pt modelId="{52199403-DD13-4F1B-BAA9-F2A6B0CA6444}" type="pres">
      <dgm:prSet presAssocID="{2F1890F8-4EB1-4885-8256-D4B180CE9795}" presName="parTx" presStyleLbl="alignNode1" presStyleIdx="0" presStyleCnt="2" custLinFactNeighborX="-3477" custLinFactNeighborY="-58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3813A-5FBD-4E38-859E-ECC58D4A00D9}" type="pres">
      <dgm:prSet presAssocID="{2F1890F8-4EB1-4885-8256-D4B180CE9795}" presName="desTx" presStyleLbl="alignAccFollowNode1" presStyleIdx="0" presStyleCnt="2" custAng="10800000" custFlipVert="1" custScaleX="100209" custScaleY="61672" custLinFactNeighborX="261" custLinFactNeighborY="-31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FEACC-AB06-4CB3-A1DD-E38475726FDA}" type="pres">
      <dgm:prSet presAssocID="{7A3578E6-B76E-48C4-AB18-5C2861B5A8B0}" presName="space" presStyleCnt="0"/>
      <dgm:spPr/>
    </dgm:pt>
    <dgm:pt modelId="{2DD34C8F-6A1E-4D09-84C7-610B0BF26AC2}" type="pres">
      <dgm:prSet presAssocID="{0455B482-12F9-4A7A-A3E8-ECAF47C2FD6D}" presName="composite" presStyleCnt="0"/>
      <dgm:spPr/>
    </dgm:pt>
    <dgm:pt modelId="{2BEAB7C6-0131-40BB-AC3A-30B882B18235}" type="pres">
      <dgm:prSet presAssocID="{0455B482-12F9-4A7A-A3E8-ECAF47C2FD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0045E-E3BE-400D-93DB-023CCB2BC2BA}" type="pres">
      <dgm:prSet presAssocID="{0455B482-12F9-4A7A-A3E8-ECAF47C2FD6D}" presName="desTx" presStyleLbl="alignAccFollowNode1" presStyleIdx="1" presStyleCnt="2" custLinFactNeighborX="490" custLinFactNeighborY="4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79E50-B725-4988-933B-55073953F060}" srcId="{2F1890F8-4EB1-4885-8256-D4B180CE9795}" destId="{7C407D37-0E23-423F-94D9-CE9CC93C37C6}" srcOrd="0" destOrd="0" parTransId="{3976122F-6610-4B64-B556-8D684A6F067F}" sibTransId="{C207AEF5-B4F8-4A6F-91B9-99532350FCB8}"/>
    <dgm:cxn modelId="{90543F45-8681-4660-A65E-8EC7035021E4}" type="presOf" srcId="{7C407D37-0E23-423F-94D9-CE9CC93C37C6}" destId="{FB63813A-5FBD-4E38-859E-ECC58D4A00D9}" srcOrd="0" destOrd="0" presId="urn:microsoft.com/office/officeart/2005/8/layout/hList1"/>
    <dgm:cxn modelId="{E06405F6-4C88-4BCE-B7BA-CC835A8CE856}" type="presOf" srcId="{2F1890F8-4EB1-4885-8256-D4B180CE9795}" destId="{52199403-DD13-4F1B-BAA9-F2A6B0CA6444}" srcOrd="0" destOrd="0" presId="urn:microsoft.com/office/officeart/2005/8/layout/hList1"/>
    <dgm:cxn modelId="{78944556-168F-465C-98CB-97467A0BBDC2}" type="presOf" srcId="{D93DE4CD-BA36-410C-AA32-A5E3E0A6C0D7}" destId="{55B5C57F-7260-47EB-8FBB-B153DA1D393F}" srcOrd="0" destOrd="0" presId="urn:microsoft.com/office/officeart/2005/8/layout/hList1"/>
    <dgm:cxn modelId="{DF432CDB-942F-45F4-8094-5B4AEDCE3C7E}" type="presOf" srcId="{0455B482-12F9-4A7A-A3E8-ECAF47C2FD6D}" destId="{2BEAB7C6-0131-40BB-AC3A-30B882B18235}" srcOrd="0" destOrd="0" presId="urn:microsoft.com/office/officeart/2005/8/layout/hList1"/>
    <dgm:cxn modelId="{82DABCD8-E015-48ED-A790-0C21E1A23BB1}" type="presOf" srcId="{AF57CB2C-1171-4FA3-AB29-A915C95DC4D3}" destId="{86C0045E-E3BE-400D-93DB-023CCB2BC2BA}" srcOrd="0" destOrd="0" presId="urn:microsoft.com/office/officeart/2005/8/layout/hList1"/>
    <dgm:cxn modelId="{7E0F9E04-95DD-4401-B87B-757ECD6F5D58}" srcId="{0455B482-12F9-4A7A-A3E8-ECAF47C2FD6D}" destId="{AF57CB2C-1171-4FA3-AB29-A915C95DC4D3}" srcOrd="0" destOrd="0" parTransId="{80B2F86A-23D2-4B69-B0BA-6C5FFE4C2C0B}" sibTransId="{310193A4-847F-4A84-AA9A-74046B1BA017}"/>
    <dgm:cxn modelId="{07EF87D0-DD25-4E0F-8934-B39708D11453}" srcId="{D93DE4CD-BA36-410C-AA32-A5E3E0A6C0D7}" destId="{0455B482-12F9-4A7A-A3E8-ECAF47C2FD6D}" srcOrd="1" destOrd="0" parTransId="{FB653B3A-4ED2-49A9-9D8C-C4440D29118A}" sibTransId="{E1573BB8-27D4-4466-A959-A92A1D325DA0}"/>
    <dgm:cxn modelId="{28FD35F4-9B4D-4798-B5ED-61AB4D5D9BA9}" srcId="{D93DE4CD-BA36-410C-AA32-A5E3E0A6C0D7}" destId="{2F1890F8-4EB1-4885-8256-D4B180CE9795}" srcOrd="0" destOrd="0" parTransId="{65EEDCAB-5935-4E06-AAF8-BE298B55B6FD}" sibTransId="{7A3578E6-B76E-48C4-AB18-5C2861B5A8B0}"/>
    <dgm:cxn modelId="{8D82B484-6730-49B5-A13C-3D89B75177D7}" type="presParOf" srcId="{55B5C57F-7260-47EB-8FBB-B153DA1D393F}" destId="{8583CBBA-8780-460B-8B0F-FBF08DEFFA73}" srcOrd="0" destOrd="0" presId="urn:microsoft.com/office/officeart/2005/8/layout/hList1"/>
    <dgm:cxn modelId="{F5612F81-A369-4E07-800A-F07C00B5F803}" type="presParOf" srcId="{8583CBBA-8780-460B-8B0F-FBF08DEFFA73}" destId="{52199403-DD13-4F1B-BAA9-F2A6B0CA6444}" srcOrd="0" destOrd="0" presId="urn:microsoft.com/office/officeart/2005/8/layout/hList1"/>
    <dgm:cxn modelId="{5CDE53F2-DB2C-4F91-BEFB-9F92B83C5E3A}" type="presParOf" srcId="{8583CBBA-8780-460B-8B0F-FBF08DEFFA73}" destId="{FB63813A-5FBD-4E38-859E-ECC58D4A00D9}" srcOrd="1" destOrd="0" presId="urn:microsoft.com/office/officeart/2005/8/layout/hList1"/>
    <dgm:cxn modelId="{1019E075-B923-4EDD-BC5E-60A51D84885F}" type="presParOf" srcId="{55B5C57F-7260-47EB-8FBB-B153DA1D393F}" destId="{33CFEACC-AB06-4CB3-A1DD-E38475726FDA}" srcOrd="1" destOrd="0" presId="urn:microsoft.com/office/officeart/2005/8/layout/hList1"/>
    <dgm:cxn modelId="{397B9CE9-0451-4BBB-92C9-8F39AD487CCB}" type="presParOf" srcId="{55B5C57F-7260-47EB-8FBB-B153DA1D393F}" destId="{2DD34C8F-6A1E-4D09-84C7-610B0BF26AC2}" srcOrd="2" destOrd="0" presId="urn:microsoft.com/office/officeart/2005/8/layout/hList1"/>
    <dgm:cxn modelId="{231236A4-91D6-4025-AAEF-F96DC08B00F9}" type="presParOf" srcId="{2DD34C8F-6A1E-4D09-84C7-610B0BF26AC2}" destId="{2BEAB7C6-0131-40BB-AC3A-30B882B18235}" srcOrd="0" destOrd="0" presId="urn:microsoft.com/office/officeart/2005/8/layout/hList1"/>
    <dgm:cxn modelId="{5D716EDD-481E-4211-9CDD-E4B28D18DA33}" type="presParOf" srcId="{2DD34C8F-6A1E-4D09-84C7-610B0BF26AC2}" destId="{86C0045E-E3BE-400D-93DB-023CCB2BC2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00226-A92F-4F30-80E0-697092450AE8}">
      <dsp:nvSpPr>
        <dsp:cNvPr id="0" name=""/>
        <dsp:cNvSpPr/>
      </dsp:nvSpPr>
      <dsp:spPr>
        <a:xfrm>
          <a:off x="4346696" y="3675064"/>
          <a:ext cx="423822" cy="94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960"/>
              </a:lnTo>
              <a:lnTo>
                <a:pt x="423822" y="9489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FE240-45CB-4CD4-A385-E304D95D09BC}">
      <dsp:nvSpPr>
        <dsp:cNvPr id="0" name=""/>
        <dsp:cNvSpPr/>
      </dsp:nvSpPr>
      <dsp:spPr>
        <a:xfrm>
          <a:off x="5431170" y="2347612"/>
          <a:ext cx="91440" cy="316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4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893D0-A90C-4242-8451-8C806AA13E02}">
      <dsp:nvSpPr>
        <dsp:cNvPr id="0" name=""/>
        <dsp:cNvSpPr/>
      </dsp:nvSpPr>
      <dsp:spPr>
        <a:xfrm>
          <a:off x="4083054" y="1277680"/>
          <a:ext cx="1393835" cy="316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66"/>
              </a:lnTo>
              <a:lnTo>
                <a:pt x="1393835" y="158266"/>
              </a:lnTo>
              <a:lnTo>
                <a:pt x="1393835" y="316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A15A5-A023-49B5-A000-54F5B853964C}">
      <dsp:nvSpPr>
        <dsp:cNvPr id="0" name=""/>
        <dsp:cNvSpPr/>
      </dsp:nvSpPr>
      <dsp:spPr>
        <a:xfrm>
          <a:off x="1355999" y="2347612"/>
          <a:ext cx="359774" cy="1282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283"/>
              </a:lnTo>
              <a:lnTo>
                <a:pt x="359774" y="12822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21AE8-F8BE-4376-A27A-E13B057F5166}">
      <dsp:nvSpPr>
        <dsp:cNvPr id="0" name=""/>
        <dsp:cNvSpPr/>
      </dsp:nvSpPr>
      <dsp:spPr>
        <a:xfrm>
          <a:off x="2315396" y="1277680"/>
          <a:ext cx="1767658" cy="316489"/>
        </a:xfrm>
        <a:custGeom>
          <a:avLst/>
          <a:gdLst/>
          <a:ahLst/>
          <a:cxnLst/>
          <a:rect l="0" t="0" r="0" b="0"/>
          <a:pathLst>
            <a:path>
              <a:moveTo>
                <a:pt x="1767658" y="0"/>
              </a:moveTo>
              <a:lnTo>
                <a:pt x="1767658" y="158266"/>
              </a:lnTo>
              <a:lnTo>
                <a:pt x="0" y="158266"/>
              </a:lnTo>
              <a:lnTo>
                <a:pt x="0" y="3164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97414-3FE1-41B0-8FD9-C70B1EF9AD2A}">
      <dsp:nvSpPr>
        <dsp:cNvPr id="0" name=""/>
        <dsp:cNvSpPr/>
      </dsp:nvSpPr>
      <dsp:spPr>
        <a:xfrm>
          <a:off x="0" y="0"/>
          <a:ext cx="8166109" cy="1277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Даты написания сочинения в 2018 году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166109" cy="1277680"/>
      </dsp:txXfrm>
    </dsp:sp>
    <dsp:sp modelId="{5D548E2E-A55E-4588-8956-65B647A9225D}">
      <dsp:nvSpPr>
        <dsp:cNvPr id="0" name=""/>
        <dsp:cNvSpPr/>
      </dsp:nvSpPr>
      <dsp:spPr>
        <a:xfrm>
          <a:off x="1116150" y="1594169"/>
          <a:ext cx="2398493" cy="75344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день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150" y="1594169"/>
        <a:ext cx="2398493" cy="753442"/>
      </dsp:txXfrm>
    </dsp:sp>
    <dsp:sp modelId="{A2D25854-BA64-4D49-A8E7-BF1F53BE8AC5}">
      <dsp:nvSpPr>
        <dsp:cNvPr id="0" name=""/>
        <dsp:cNvSpPr/>
      </dsp:nvSpPr>
      <dsp:spPr>
        <a:xfrm>
          <a:off x="1715773" y="2664057"/>
          <a:ext cx="2031928" cy="193167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декабря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года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(среда)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73" y="2664057"/>
        <a:ext cx="2031928" cy="1931675"/>
      </dsp:txXfrm>
    </dsp:sp>
    <dsp:sp modelId="{00107FE2-BCD5-45EA-BEC9-04E8E18FCF47}">
      <dsp:nvSpPr>
        <dsp:cNvPr id="0" name=""/>
        <dsp:cNvSpPr/>
      </dsp:nvSpPr>
      <dsp:spPr>
        <a:xfrm>
          <a:off x="3840330" y="1594169"/>
          <a:ext cx="3273119" cy="75344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Повторные даты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0330" y="1594169"/>
        <a:ext cx="3273119" cy="753442"/>
      </dsp:txXfrm>
    </dsp:sp>
    <dsp:sp modelId="{EF7EDF49-FD54-4C89-B475-8EE75641731C}">
      <dsp:nvSpPr>
        <dsp:cNvPr id="0" name=""/>
        <dsp:cNvSpPr/>
      </dsp:nvSpPr>
      <dsp:spPr>
        <a:xfrm>
          <a:off x="4064147" y="2664057"/>
          <a:ext cx="2825484" cy="1011006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февраля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(среда)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147" y="2664057"/>
        <a:ext cx="2825484" cy="1011006"/>
      </dsp:txXfrm>
    </dsp:sp>
    <dsp:sp modelId="{6794E65B-B6EC-41A8-A570-1A27C338BEB2}">
      <dsp:nvSpPr>
        <dsp:cNvPr id="0" name=""/>
        <dsp:cNvSpPr/>
      </dsp:nvSpPr>
      <dsp:spPr>
        <a:xfrm>
          <a:off x="4770519" y="3991510"/>
          <a:ext cx="2597492" cy="126502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мая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года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(среда)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519" y="3991510"/>
        <a:ext cx="2597492" cy="1265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99403-DD13-4F1B-BAA9-F2A6B0CA6444}">
      <dsp:nvSpPr>
        <dsp:cNvPr id="0" name=""/>
        <dsp:cNvSpPr/>
      </dsp:nvSpPr>
      <dsp:spPr>
        <a:xfrm>
          <a:off x="0" y="0"/>
          <a:ext cx="3841551" cy="1302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Как допуск к ГИА</a:t>
          </a:r>
          <a:endParaRPr lang="ru-RU" sz="3600" kern="1200" dirty="0"/>
        </a:p>
      </dsp:txBody>
      <dsp:txXfrm>
        <a:off x="0" y="0"/>
        <a:ext cx="3841551" cy="1302329"/>
      </dsp:txXfrm>
    </dsp:sp>
    <dsp:sp modelId="{FB63813A-5FBD-4E38-859E-ECC58D4A00D9}">
      <dsp:nvSpPr>
        <dsp:cNvPr id="0" name=""/>
        <dsp:cNvSpPr/>
      </dsp:nvSpPr>
      <dsp:spPr>
        <a:xfrm rot="10800000" flipV="1">
          <a:off x="10351" y="1224142"/>
          <a:ext cx="3849580" cy="1858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C00000"/>
              </a:solidFill>
            </a:rPr>
            <a:t>бессрочный</a:t>
          </a:r>
          <a:endParaRPr lang="ru-RU" sz="3600" b="1" kern="1200" dirty="0">
            <a:solidFill>
              <a:srgbClr val="C00000"/>
            </a:solidFill>
          </a:endParaRPr>
        </a:p>
      </dsp:txBody>
      <dsp:txXfrm rot="-10800000">
        <a:off x="10351" y="1224142"/>
        <a:ext cx="3849580" cy="1858800"/>
      </dsp:txXfrm>
    </dsp:sp>
    <dsp:sp modelId="{2BEAB7C6-0131-40BB-AC3A-30B882B18235}">
      <dsp:nvSpPr>
        <dsp:cNvPr id="0" name=""/>
        <dsp:cNvSpPr/>
      </dsp:nvSpPr>
      <dsp:spPr>
        <a:xfrm>
          <a:off x="4387723" y="4005"/>
          <a:ext cx="3841551" cy="1302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Предоставление в ВУЗы</a:t>
          </a:r>
          <a:endParaRPr lang="ru-RU" sz="3600" kern="1200" dirty="0"/>
        </a:p>
      </dsp:txBody>
      <dsp:txXfrm>
        <a:off x="4387723" y="4005"/>
        <a:ext cx="3841551" cy="1302329"/>
      </dsp:txXfrm>
    </dsp:sp>
    <dsp:sp modelId="{86C0045E-E3BE-400D-93DB-023CCB2BC2BA}">
      <dsp:nvSpPr>
        <dsp:cNvPr id="0" name=""/>
        <dsp:cNvSpPr/>
      </dsp:nvSpPr>
      <dsp:spPr>
        <a:xfrm>
          <a:off x="4388048" y="1310340"/>
          <a:ext cx="3841551" cy="301401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в течение 4-х лет, следующих за годом написания  сочинения.</a:t>
          </a:r>
          <a:endParaRPr lang="ru-RU" sz="3600" kern="1200" dirty="0"/>
        </a:p>
      </dsp:txBody>
      <dsp:txXfrm>
        <a:off x="4388048" y="1310340"/>
        <a:ext cx="3841551" cy="301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8DDE8-86C0-4E0F-A6C2-0B827BE3970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3420-251A-4031-A983-E3BE682F7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9EA13-9C04-46C7-BCA6-CF3E69AEBDE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9EA13-9C04-46C7-BCA6-CF3E69AEBDE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6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1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6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1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4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3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734793"/>
            <a:ext cx="720080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27309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Итоговое сочинение </a:t>
            </a:r>
            <a:endParaRPr lang="ru-RU" sz="4800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допуск к ГИА -11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5696" y="521140"/>
            <a:ext cx="6840760" cy="6480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оценки качества образования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9467" y="5602260"/>
            <a:ext cx="4326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 28.11.2017</a:t>
            </a:r>
          </a:p>
        </p:txBody>
      </p:sp>
    </p:spTree>
    <p:extLst>
      <p:ext uri="{BB962C8B-B14F-4D97-AF65-F5344CB8AC3E}">
        <p14:creationId xmlns:p14="http://schemas.microsoft.com/office/powerpoint/2010/main" val="23724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" y="25008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777686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ea typeface="Times New Roman" panose="02020603050405020304" pitchFamily="18" charset="0"/>
              </a:rPr>
              <a:t>Приложение 1 к письму </a:t>
            </a:r>
            <a:endParaRPr lang="ru-RU" dirty="0"/>
          </a:p>
          <a:p>
            <a:pPr algn="r"/>
            <a:r>
              <a:rPr lang="ru-RU" dirty="0" err="1">
                <a:ea typeface="Times New Roman" panose="02020603050405020304" pitchFamily="18" charset="0"/>
              </a:rPr>
              <a:t>Рособрнадзора</a:t>
            </a:r>
            <a:r>
              <a:rPr lang="ru-RU" dirty="0">
                <a:ea typeface="Times New Roman" panose="02020603050405020304" pitchFamily="18" charset="0"/>
              </a:rPr>
              <a:t> от  12.10.2017  №   10-718  </a:t>
            </a:r>
            <a:endParaRPr lang="ru-RU" dirty="0" smtClean="0"/>
          </a:p>
          <a:p>
            <a:pPr algn="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по организации и проведению итогового сочинения (изложения) для органов исполнительной власти субъектов Российской Федерации, осуществляющих государственное управление в сфере образования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Москва, 2017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4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7849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Организация проведения итогового сочинения (изложения</a:t>
            </a:r>
            <a:r>
              <a:rPr lang="ru-RU" sz="2400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ru-RU" sz="2400" dirty="0"/>
              <a:t>4.4. </a:t>
            </a:r>
            <a:r>
              <a:rPr lang="ru-RU" sz="2400" dirty="0" smtClean="0"/>
              <a:t>ОО </a:t>
            </a:r>
            <a:r>
              <a:rPr lang="ru-RU" sz="2400" dirty="0"/>
              <a:t>обеспечивает отбор и подготовку </a:t>
            </a:r>
            <a:r>
              <a:rPr lang="ru-RU" sz="2400" dirty="0" smtClean="0"/>
              <a:t>специалистов </a:t>
            </a:r>
            <a:r>
              <a:rPr lang="ru-RU" sz="2400" dirty="0"/>
              <a:t>привлекаемых к проведению и проверке </a:t>
            </a:r>
            <a:r>
              <a:rPr lang="ru-RU" sz="2400" dirty="0" smtClean="0"/>
              <a:t>ИС;</a:t>
            </a:r>
          </a:p>
          <a:p>
            <a:pPr>
              <a:spcBef>
                <a:spcPts val="2400"/>
              </a:spcBef>
            </a:pPr>
            <a:r>
              <a:rPr lang="ru-RU" sz="2400" dirty="0"/>
              <a:t>под подпись информируют </a:t>
            </a:r>
            <a:r>
              <a:rPr lang="ru-RU" sz="2400" dirty="0" smtClean="0"/>
              <a:t>специалистов </a:t>
            </a:r>
            <a:r>
              <a:rPr lang="ru-RU" sz="2400" dirty="0"/>
              <a:t>о порядке проведения и проверки </a:t>
            </a:r>
            <a:r>
              <a:rPr lang="ru-RU" sz="2400" dirty="0" smtClean="0"/>
              <a:t>ИС;</a:t>
            </a:r>
          </a:p>
          <a:p>
            <a:pPr>
              <a:spcBef>
                <a:spcPts val="2400"/>
              </a:spcBef>
            </a:pPr>
            <a:r>
              <a:rPr lang="ru-RU" sz="2400" dirty="0"/>
              <a:t>под подпись информируют участников </a:t>
            </a:r>
            <a:r>
              <a:rPr lang="ru-RU" sz="2400" dirty="0" smtClean="0"/>
              <a:t>ИС и </a:t>
            </a:r>
            <a:r>
              <a:rPr lang="ru-RU" sz="2400" dirty="0"/>
              <a:t>их родителей </a:t>
            </a:r>
            <a:r>
              <a:rPr lang="ru-RU" sz="2400" dirty="0" smtClean="0"/>
              <a:t>о </a:t>
            </a:r>
            <a:r>
              <a:rPr lang="ru-RU" sz="2400" dirty="0"/>
              <a:t>местах и сроках проведения </a:t>
            </a:r>
            <a:r>
              <a:rPr lang="ru-RU" sz="2400" dirty="0" smtClean="0"/>
              <a:t>ИС, о </a:t>
            </a:r>
            <a:r>
              <a:rPr lang="ru-RU" sz="2400" dirty="0"/>
              <a:t>времени и месте ознакомления с результатами </a:t>
            </a:r>
            <a:r>
              <a:rPr lang="ru-RU" sz="2400" dirty="0" smtClean="0"/>
              <a:t>ИС, </a:t>
            </a:r>
            <a:r>
              <a:rPr lang="ru-RU" sz="2400" dirty="0"/>
              <a:t>а также о </a:t>
            </a:r>
            <a:r>
              <a:rPr lang="ru-RU" sz="2400" dirty="0" smtClean="0"/>
              <a:t>результатах ИС, об </a:t>
            </a:r>
            <a:r>
              <a:rPr lang="ru-RU" sz="2400" dirty="0"/>
              <a:t>основаниях для удаления с </a:t>
            </a:r>
            <a:r>
              <a:rPr lang="ru-RU" sz="2400" dirty="0" smtClean="0"/>
              <a:t>ИС, </a:t>
            </a:r>
            <a:r>
              <a:rPr lang="ru-RU" sz="2400" dirty="0"/>
              <a:t>об организации перепроверки отдельных </a:t>
            </a:r>
            <a:r>
              <a:rPr lang="ru-RU" sz="2400" dirty="0" smtClean="0"/>
              <a:t>сочинений,</a:t>
            </a:r>
          </a:p>
          <a:p>
            <a:pPr>
              <a:spcBef>
                <a:spcPts val="2400"/>
              </a:spcBef>
            </a:pPr>
            <a:r>
              <a:rPr lang="ru-RU" sz="2400" dirty="0"/>
              <a:t>за две недели до проведения </a:t>
            </a:r>
            <a:r>
              <a:rPr lang="ru-RU" sz="2400" dirty="0" smtClean="0"/>
              <a:t>ИС  </a:t>
            </a:r>
            <a:r>
              <a:rPr lang="ru-RU" sz="2400" dirty="0"/>
              <a:t>формируют комиссии </a:t>
            </a:r>
            <a:r>
              <a:rPr lang="ru-RU" sz="2400" dirty="0" smtClean="0"/>
              <a:t>ОО.</a:t>
            </a:r>
          </a:p>
          <a:p>
            <a:pPr>
              <a:spcBef>
                <a:spcPts val="2400"/>
              </a:spcBef>
            </a:pPr>
            <a:r>
              <a:rPr lang="ru-RU" sz="2400" dirty="0"/>
              <a:t>Порядок формирования комиссий </a:t>
            </a:r>
            <a:r>
              <a:rPr lang="ru-RU" sz="2400" dirty="0" smtClean="0"/>
              <a:t>ОО, </a:t>
            </a:r>
            <a:r>
              <a:rPr lang="ru-RU" sz="2400" dirty="0"/>
              <a:t>а также функции указанных комиссий </a:t>
            </a:r>
            <a:r>
              <a:rPr lang="ru-RU" sz="2400" dirty="0" smtClean="0"/>
              <a:t>изложены </a:t>
            </a:r>
            <a:r>
              <a:rPr lang="ru-RU" sz="2400" dirty="0"/>
              <a:t>в Методических рекомендациях </a:t>
            </a:r>
            <a:endParaRPr lang="ru-RU" sz="24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0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1004029"/>
            <a:ext cx="3829050" cy="127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Регистрация обучающихся для участия в итоговом сочинении (изложении):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Принять заявления;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проконтролировать получение согласия на обработку персональных данных;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34622"/>
            <a:ext cx="393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 2 недели до сочинения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014706"/>
            <a:ext cx="4500563" cy="4314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Приказ по ОО </a:t>
            </a:r>
          </a:p>
          <a:p>
            <a:pPr>
              <a:buAutoNum type="arabicPeriod"/>
            </a:pPr>
            <a:r>
              <a:rPr lang="ru-RU" sz="1600" b="1" dirty="0">
                <a:solidFill>
                  <a:schemeClr val="tx1"/>
                </a:solidFill>
              </a:rPr>
              <a:t>На  формирование состава 2-х комиссий </a:t>
            </a:r>
            <a:r>
              <a:rPr lang="ru-RU" sz="1600" dirty="0">
                <a:solidFill>
                  <a:schemeClr val="tx1"/>
                </a:solidFill>
              </a:rPr>
              <a:t>ОО из школьных учителей-предметников, администрации школы: </a:t>
            </a:r>
          </a:p>
          <a:p>
            <a:r>
              <a:rPr lang="ru-RU" sz="1600" dirty="0">
                <a:solidFill>
                  <a:schemeClr val="tx1"/>
                </a:solidFill>
              </a:rPr>
              <a:t>1) комиссия по проведению итогового сочинения (изложения)  по 2 на 1 аудиторию, дежурные (не менее 3);</a:t>
            </a:r>
          </a:p>
          <a:p>
            <a:r>
              <a:rPr lang="ru-RU" sz="1600" dirty="0">
                <a:solidFill>
                  <a:schemeClr val="tx1"/>
                </a:solidFill>
              </a:rPr>
              <a:t>2) комиссия (эксперты) ОО по проверке итогового сочинения (изложения) (не менее 3).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2. Назначить технического специалиста,</a:t>
            </a:r>
          </a:p>
          <a:p>
            <a:r>
              <a:rPr lang="ru-RU" sz="1600" dirty="0">
                <a:solidFill>
                  <a:schemeClr val="tx1"/>
                </a:solidFill>
              </a:rPr>
              <a:t>ассистентов (при необходимости).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3. О ознакомление лиц, привлекаемых к проведению итогового сочинения (изложения), с инструктивными материалами.</a:t>
            </a:r>
          </a:p>
          <a:p>
            <a:r>
              <a:rPr lang="ru-RU" sz="1600" dirty="0">
                <a:solidFill>
                  <a:schemeClr val="tx1"/>
                </a:solidFill>
              </a:rPr>
              <a:t>4. Скорректировать расписания занятий ОО в дни проведения итогового сочинения (изложения).</a:t>
            </a:r>
          </a:p>
          <a:p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848" y="558534"/>
            <a:ext cx="1764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 5-7 дней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7579" y="66644"/>
            <a:ext cx="3991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Действия руководителя </a:t>
            </a:r>
          </a:p>
        </p:txBody>
      </p:sp>
      <p:pic>
        <p:nvPicPr>
          <p:cNvPr id="9" name="Picture 6" descr="shutterstock_102122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22" y="4959910"/>
            <a:ext cx="1340681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833" y="6207413"/>
            <a:ext cx="817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привлекаем учителей, обучающих  участников сочинения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007" y="2470174"/>
            <a:ext cx="3881636" cy="102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Организует ознакомление под роспись   обучающих и их родителей с Памяткой о порядке проведения итогового сочинения (Приложение 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573" y="3679395"/>
            <a:ext cx="3885069" cy="1193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Информирует обучающихся и их родителей о сроках, процедуре проведения, о времени и месте ознакомления с результатами</a:t>
            </a:r>
          </a:p>
        </p:txBody>
      </p:sp>
    </p:spTree>
    <p:extLst>
      <p:ext uri="{BB962C8B-B14F-4D97-AF65-F5344CB8AC3E}">
        <p14:creationId xmlns:p14="http://schemas.microsoft.com/office/powerpoint/2010/main" val="21505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2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-231" r="5229" b="12322"/>
          <a:stretch/>
        </p:blipFill>
        <p:spPr>
          <a:xfrm>
            <a:off x="602484" y="476672"/>
            <a:ext cx="7992888" cy="46693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1331640" y="5033579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Если получен неудовлетворительный результат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</a:rPr>
              <a:t>(«незачет») </a:t>
            </a: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?</a:t>
            </a:r>
          </a:p>
          <a:p>
            <a:pPr indent="450215" algn="just">
              <a:lnSpc>
                <a:spcPct val="15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обучающийся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вправе пересдать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ИС,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но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не более двух раз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 и только в сроки, предусмотренные расписанием проведения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ИС.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9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2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772816"/>
            <a:ext cx="849694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8064896" cy="581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сбора исходных сведений и подготовки к проведению </a:t>
            </a:r>
            <a:r>
              <a:rPr lang="ru-RU" sz="2400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итогового </a:t>
            </a:r>
            <a:r>
              <a:rPr lang="ru-RU" sz="24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сочинения (</a:t>
            </a:r>
            <a:r>
              <a:rPr lang="ru-RU" sz="2400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изложения)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ru-RU" sz="2400" dirty="0" smtClean="0"/>
              <a:t>6.4.Бланки </a:t>
            </a:r>
            <a:r>
              <a:rPr lang="ru-RU" sz="2400" dirty="0"/>
              <a:t>для проведения </a:t>
            </a:r>
            <a:r>
              <a:rPr lang="ru-RU" sz="2400" dirty="0" smtClean="0"/>
              <a:t>ИС вместе </a:t>
            </a:r>
            <a:r>
              <a:rPr lang="ru-RU" sz="2400" dirty="0"/>
              <a:t>с отчетными формами для проведения </a:t>
            </a:r>
            <a:r>
              <a:rPr lang="ru-RU" sz="2400" dirty="0" smtClean="0"/>
              <a:t>ИС  </a:t>
            </a:r>
            <a:r>
              <a:rPr lang="ru-RU" sz="2400" b="1" dirty="0" smtClean="0">
                <a:solidFill>
                  <a:srgbClr val="C00000"/>
                </a:solidFill>
              </a:rPr>
              <a:t>печатаются </a:t>
            </a:r>
            <a:r>
              <a:rPr lang="ru-RU" sz="2400" b="1" dirty="0">
                <a:solidFill>
                  <a:srgbClr val="C00000"/>
                </a:solidFill>
              </a:rPr>
              <a:t>в образовательных организациях</a:t>
            </a:r>
            <a:r>
              <a:rPr lang="ru-RU" sz="2400" dirty="0"/>
              <a:t> </a:t>
            </a:r>
            <a:r>
              <a:rPr lang="ru-RU" sz="2400" dirty="0" smtClean="0"/>
              <a:t>не </a:t>
            </a:r>
            <a:r>
              <a:rPr lang="ru-RU" sz="2400" dirty="0"/>
              <a:t>позднее чем </a:t>
            </a:r>
            <a:r>
              <a:rPr lang="ru-RU" sz="2400" b="1" dirty="0">
                <a:solidFill>
                  <a:srgbClr val="C00000"/>
                </a:solidFill>
              </a:rPr>
              <a:t>за день до проведения </a:t>
            </a:r>
            <a:r>
              <a:rPr lang="ru-RU" sz="2400" dirty="0" smtClean="0"/>
              <a:t>ИС.</a:t>
            </a:r>
          </a:p>
          <a:p>
            <a:pPr>
              <a:spcBef>
                <a:spcPts val="2400"/>
              </a:spcBef>
            </a:pPr>
            <a:r>
              <a:rPr lang="ru-RU" sz="2800" b="1" dirty="0">
                <a:solidFill>
                  <a:srgbClr val="C00000"/>
                </a:solidFill>
              </a:rPr>
              <a:t>Копирование бланков </a:t>
            </a:r>
            <a:r>
              <a:rPr lang="ru-RU" sz="2800" dirty="0" smtClean="0"/>
              <a:t>ИС </a:t>
            </a:r>
            <a:r>
              <a:rPr lang="ru-RU" sz="2800" dirty="0"/>
              <a:t>при нехватке распечатанных бланков </a:t>
            </a:r>
            <a:r>
              <a:rPr lang="ru-RU" sz="2800" b="1" u="sng" dirty="0" smtClean="0">
                <a:solidFill>
                  <a:srgbClr val="C00000"/>
                </a:solidFill>
              </a:rPr>
              <a:t>запрещено</a:t>
            </a:r>
            <a:r>
              <a:rPr lang="ru-RU" sz="2800" dirty="0"/>
              <a:t>, так как все </a:t>
            </a:r>
            <a:r>
              <a:rPr lang="ru-RU" sz="2800" dirty="0">
                <a:solidFill>
                  <a:srgbClr val="C00000"/>
                </a:solidFill>
              </a:rPr>
              <a:t>бланки имеют уникальный код работы </a:t>
            </a:r>
            <a:r>
              <a:rPr lang="ru-RU" sz="2800" dirty="0"/>
              <a:t>и распечатываются посредством специализированного программного обеспечения.</a:t>
            </a:r>
          </a:p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endParaRPr lang="ru-RU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3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2" y="2472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83568" y="376234"/>
            <a:ext cx="7884876" cy="57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alt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техническому обеспечению организации и проведения итогового сочинения (изложения)</a:t>
            </a:r>
          </a:p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Требования </a:t>
            </a:r>
            <a:r>
              <a:rPr lang="ru-RU" altLang="ru-RU" b="1" dirty="0">
                <a:solidFill>
                  <a:srgbClr val="0070C0"/>
                </a:solidFill>
              </a:rPr>
              <a:t>к материальному оснащению </a:t>
            </a:r>
          </a:p>
          <a:p>
            <a:pPr eaLnBrk="1" hangingPunct="1"/>
            <a:r>
              <a:rPr lang="ru-RU" altLang="ru-RU" dirty="0"/>
              <a:t>На региональном, муниципальном уровнях и уровне образовательных организаций должно быть подготовлено </a:t>
            </a:r>
            <a:r>
              <a:rPr lang="ru-RU" altLang="ru-RU" b="1" dirty="0">
                <a:solidFill>
                  <a:srgbClr val="0070C0"/>
                </a:solidFill>
              </a:rPr>
              <a:t>необходимое количество бумаги формата А4</a:t>
            </a:r>
            <a:r>
              <a:rPr lang="ru-RU" altLang="ru-RU" dirty="0"/>
              <a:t>:</a:t>
            </a:r>
          </a:p>
          <a:p>
            <a:pPr eaLnBrk="1" hangingPunct="1"/>
            <a:r>
              <a:rPr lang="ru-RU" altLang="ru-RU" b="1" dirty="0"/>
              <a:t>5 листов на каждого участника </a:t>
            </a:r>
            <a:r>
              <a:rPr lang="ru-RU" altLang="ru-RU" b="1" dirty="0" smtClean="0"/>
              <a:t>ИС </a:t>
            </a:r>
            <a:r>
              <a:rPr lang="ru-RU" altLang="ru-RU" dirty="0" smtClean="0"/>
              <a:t>и </a:t>
            </a:r>
            <a:r>
              <a:rPr lang="ru-RU" altLang="ru-RU" b="1" dirty="0"/>
              <a:t>5 листов для копирования </a:t>
            </a:r>
            <a:r>
              <a:rPr lang="ru-RU" altLang="ru-RU" dirty="0"/>
              <a:t>бланка регистрации и бланков записи (для осуществления проверки и оценивания </a:t>
            </a:r>
            <a:r>
              <a:rPr lang="ru-RU" altLang="ru-RU" dirty="0" smtClean="0"/>
              <a:t>ИС, 2-5 </a:t>
            </a:r>
            <a:r>
              <a:rPr lang="ru-RU" altLang="ru-RU" dirty="0"/>
              <a:t>листов на черновики; 2-3-дополнительные бланки; 1-2 листа на работу комиссии.  </a:t>
            </a:r>
            <a:r>
              <a:rPr lang="ru-RU" altLang="ru-RU" b="1" dirty="0">
                <a:solidFill>
                  <a:srgbClr val="C00000"/>
                </a:solidFill>
              </a:rPr>
              <a:t>ИТОГО:  </a:t>
            </a:r>
            <a:r>
              <a:rPr lang="ru-RU" altLang="ru-RU" b="1" dirty="0" smtClean="0">
                <a:solidFill>
                  <a:srgbClr val="C00000"/>
                </a:solidFill>
              </a:rPr>
              <a:t>примерно 17 </a:t>
            </a:r>
            <a:r>
              <a:rPr lang="ru-RU" altLang="ru-RU" b="1" dirty="0">
                <a:solidFill>
                  <a:srgbClr val="C00000"/>
                </a:solidFill>
              </a:rPr>
              <a:t>листов на 1 участника.</a:t>
            </a:r>
          </a:p>
          <a:p>
            <a:pPr eaLnBrk="1" hangingPunct="1"/>
            <a:r>
              <a:rPr lang="ru-RU" altLang="ru-RU" dirty="0"/>
              <a:t>Также необходимо предусмотреть </a:t>
            </a:r>
            <a:r>
              <a:rPr lang="ru-RU" altLang="ru-RU" b="1" dirty="0"/>
              <a:t>резервное количество листов на случай порчи </a:t>
            </a:r>
            <a:r>
              <a:rPr lang="ru-RU" altLang="ru-RU" dirty="0"/>
              <a:t>бланков </a:t>
            </a:r>
            <a:r>
              <a:rPr lang="ru-RU" altLang="ru-RU" dirty="0" smtClean="0"/>
              <a:t>ИС.</a:t>
            </a:r>
            <a:endParaRPr lang="ru-RU" altLang="ru-RU" dirty="0"/>
          </a:p>
          <a:p>
            <a:pPr eaLnBrk="1" hangingPunct="1"/>
            <a:r>
              <a:rPr lang="ru-RU" altLang="ru-RU" dirty="0"/>
              <a:t>В целях осуществления проверки и оценивании </a:t>
            </a:r>
            <a:r>
              <a:rPr lang="ru-RU" altLang="ru-RU" dirty="0" smtClean="0"/>
              <a:t>ИС комиссии ОО обеспечиваются </a:t>
            </a:r>
            <a:r>
              <a:rPr lang="ru-RU" altLang="ru-RU" b="1" dirty="0"/>
              <a:t>необходимыми техническими средствами </a:t>
            </a:r>
            <a:r>
              <a:rPr lang="ru-RU" altLang="ru-RU" dirty="0"/>
              <a:t>(ксерокс, принтер, компьютер с возможностью выхода в </a:t>
            </a:r>
            <a:r>
              <a:rPr lang="ru-RU" altLang="ru-RU" dirty="0" smtClean="0"/>
              <a:t>Интернет.</a:t>
            </a:r>
            <a:endParaRPr lang="ru-RU" altLang="ru-RU" dirty="0"/>
          </a:p>
          <a:p>
            <a:pPr eaLnBrk="1" hangingPunct="1"/>
            <a:r>
              <a:rPr lang="ru-RU" altLang="ru-RU" sz="1500" dirty="0"/>
              <a:t> </a:t>
            </a:r>
          </a:p>
          <a:p>
            <a:pPr eaLnBrk="1" hangingPunct="1"/>
            <a:endParaRPr lang="ru-RU" altLang="ru-RU" sz="750" dirty="0"/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altLang="ru-RU" sz="7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702" y="1393589"/>
            <a:ext cx="3391867" cy="3599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-Распределение участников по аудиториям;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-распределение членов комиссии по аудиториям;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-распределение дежурных;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-распечатать инструкцию на каждого участника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(см. Приложение 4, 5);</a:t>
            </a:r>
          </a:p>
          <a:p>
            <a:r>
              <a:rPr lang="ru-RU" b="1" dirty="0">
                <a:solidFill>
                  <a:schemeClr val="tx1"/>
                </a:solidFill>
              </a:rPr>
              <a:t>-Распечатать</a:t>
            </a:r>
            <a:r>
              <a:rPr lang="ru-RU" dirty="0">
                <a:solidFill>
                  <a:schemeClr val="tx1"/>
                </a:solidFill>
              </a:rPr>
              <a:t> критерии оценивания </a:t>
            </a:r>
            <a:r>
              <a:rPr lang="ru-RU" dirty="0" smtClean="0">
                <a:solidFill>
                  <a:schemeClr val="tx1"/>
                </a:solidFill>
              </a:rPr>
              <a:t>ИС, протоколы </a:t>
            </a:r>
            <a:r>
              <a:rPr lang="ru-RU" dirty="0">
                <a:solidFill>
                  <a:schemeClr val="tx1"/>
                </a:solidFill>
              </a:rPr>
              <a:t>проверки</a:t>
            </a:r>
            <a:r>
              <a:rPr lang="ru-RU" sz="1350" dirty="0">
                <a:solidFill>
                  <a:schemeClr val="tx1"/>
                </a:solidFill>
              </a:rPr>
              <a:t>.</a:t>
            </a:r>
          </a:p>
          <a:p>
            <a:endParaRPr lang="ru-RU" sz="135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-23336"/>
            <a:ext cx="88868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Действия руководителя </a:t>
            </a:r>
          </a:p>
          <a:p>
            <a:r>
              <a:rPr lang="ru-RU" b="1" dirty="0">
                <a:solidFill>
                  <a:srgbClr val="C00000"/>
                </a:solidFill>
              </a:rPr>
              <a:t>за 1-3 дня до сочинения                          Не позднее чем за день до проведения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465580" y="941116"/>
            <a:ext cx="450056" cy="452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1359266"/>
            <a:ext cx="5086349" cy="5166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-провести проверку готовности ОО к проведению </a:t>
            </a:r>
            <a:r>
              <a:rPr lang="ru-RU" sz="2000" dirty="0" smtClean="0">
                <a:solidFill>
                  <a:schemeClr val="tx1"/>
                </a:solidFill>
              </a:rPr>
              <a:t>ИС;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-проверить наличие работоспособных часов в каждом кабинете;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-подготовить  черновики (по 2);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-подготовить </a:t>
            </a:r>
            <a:r>
              <a:rPr lang="ru-RU" sz="2000" dirty="0" smtClean="0">
                <a:solidFill>
                  <a:schemeClr val="tx1"/>
                </a:solidFill>
              </a:rPr>
              <a:t>инструкции перед </a:t>
            </a:r>
            <a:r>
              <a:rPr lang="ru-RU" sz="2000" dirty="0">
                <a:solidFill>
                  <a:schemeClr val="tx1"/>
                </a:solidFill>
              </a:rPr>
              <a:t>началом проведения </a:t>
            </a:r>
            <a:r>
              <a:rPr lang="ru-RU" sz="2000" dirty="0" smtClean="0">
                <a:solidFill>
                  <a:schemeClr val="tx1"/>
                </a:solidFill>
              </a:rPr>
              <a:t>ИС (1 </a:t>
            </a:r>
            <a:r>
              <a:rPr lang="ru-RU" sz="2000" dirty="0">
                <a:solidFill>
                  <a:schemeClr val="tx1"/>
                </a:solidFill>
              </a:rPr>
              <a:t>на один кабинет) </a:t>
            </a:r>
            <a:r>
              <a:rPr lang="ru-RU" sz="2000" i="1" dirty="0">
                <a:solidFill>
                  <a:schemeClr val="tx1"/>
                </a:solidFill>
              </a:rPr>
              <a:t>(см.</a:t>
            </a:r>
            <a:r>
              <a:rPr lang="ru-RU" sz="2000" i="1" dirty="0"/>
              <a:t> </a:t>
            </a:r>
            <a:r>
              <a:rPr lang="ru-RU" sz="2000" i="1" dirty="0">
                <a:solidFill>
                  <a:schemeClr val="tx1"/>
                </a:solidFill>
              </a:rPr>
              <a:t>Приложение 4);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b="1" dirty="0">
                <a:solidFill>
                  <a:schemeClr val="tx1"/>
                </a:solidFill>
              </a:rPr>
              <a:t>обеспечить печать бланков </a:t>
            </a:r>
            <a:r>
              <a:rPr lang="ru-RU" sz="2000" dirty="0" smtClean="0">
                <a:solidFill>
                  <a:schemeClr val="tx1"/>
                </a:solidFill>
              </a:rPr>
              <a:t>ИС </a:t>
            </a:r>
            <a:r>
              <a:rPr lang="ru-RU" sz="2000" dirty="0">
                <a:solidFill>
                  <a:schemeClr val="tx1"/>
                </a:solidFill>
              </a:rPr>
              <a:t>и отчетных форм для проведения сочинения;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-определить необходимое количество учебных кабинетов в ОО;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-организовать проверку работоспособности технических средств;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-организовать обеспечение словарями.</a:t>
            </a:r>
          </a:p>
          <a:p>
            <a:endParaRPr lang="ru-RU" sz="1350" dirty="0">
              <a:solidFill>
                <a:schemeClr val="tx1"/>
              </a:solidFill>
            </a:endParaRPr>
          </a:p>
          <a:p>
            <a:endParaRPr lang="ru-RU" sz="1350" i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172200" y="838438"/>
            <a:ext cx="428625" cy="452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1465580" y="4581128"/>
            <a:ext cx="1832084" cy="2161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289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404664"/>
            <a:ext cx="8424936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8856"/>
            <a:ext cx="835292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ИС</a:t>
            </a:r>
          </a:p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 проводится в ОО.  В  месте проведения ИС могут присутствовать: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средств массовой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ОИВ субъекта РФ.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7.5. До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руководитель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распределяет участников по кабинетам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произвольном порядке.</a:t>
            </a: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7.6. Вход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начинается с 09.00 по местному времени. Участники рассаживаются за рабочие столы в учебном кабинете в произвольном порядке (по одному человеку за рабочий стол).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проведения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кабинете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присутствовать не менее двух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комиссии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7.7. ИС начинается в 10.00 по местному времени. </a:t>
            </a:r>
            <a:endParaRPr lang="ru-RU" alt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7.8. Если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опоздал,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допускается к написанию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время окончания написания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продлевается. </a:t>
            </a:r>
          </a:p>
          <a:p>
            <a:pPr algn="just">
              <a:lnSpc>
                <a:spcPct val="115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не проводится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Члены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предоставляют необходимую информацию для заполнения регистрационных полей бланков сочинения (изложения). </a:t>
            </a:r>
          </a:p>
          <a:p>
            <a:endParaRPr lang="ru-RU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174" y="57463"/>
            <a:ext cx="871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Действия руководителя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 </a:t>
            </a:r>
            <a:r>
              <a:rPr lang="ru-RU" sz="2000" b="1" dirty="0">
                <a:solidFill>
                  <a:srgbClr val="C00000"/>
                </a:solidFill>
              </a:rPr>
              <a:t>8-00 до 9-00 в день проведения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250" y="916600"/>
            <a:ext cx="3245599" cy="2826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-проверить готовность учебных кабинетов; </a:t>
            </a:r>
          </a:p>
          <a:p>
            <a:r>
              <a:rPr lang="ru-RU" dirty="0">
                <a:solidFill>
                  <a:schemeClr val="tx1"/>
                </a:solidFill>
              </a:rPr>
              <a:t>-провести инструктаж для членов комиссии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порядку и процедуре проведения сочинения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-направить  членов комиссии ОО по учебным кабинетам; </a:t>
            </a:r>
          </a:p>
          <a:p>
            <a:r>
              <a:rPr lang="ru-RU" dirty="0">
                <a:solidFill>
                  <a:schemeClr val="tx1"/>
                </a:solidFill>
              </a:rPr>
              <a:t>-обеспечить организованный вход участников  в ОО.</a:t>
            </a:r>
          </a:p>
          <a:p>
            <a:endParaRPr lang="ru-RU" sz="13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1" y="916600"/>
            <a:ext cx="4524195" cy="2826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Выдать членам комиссии в аудитории </a:t>
            </a:r>
          </a:p>
          <a:p>
            <a:r>
              <a:rPr lang="ru-RU" dirty="0">
                <a:solidFill>
                  <a:schemeClr val="tx1"/>
                </a:solidFill>
              </a:rPr>
              <a:t>-инструкции для участников </a:t>
            </a:r>
            <a:r>
              <a:rPr lang="ru-RU" dirty="0" smtClean="0">
                <a:solidFill>
                  <a:schemeClr val="tx1"/>
                </a:solidFill>
              </a:rPr>
              <a:t>ИС </a:t>
            </a:r>
            <a:r>
              <a:rPr lang="ru-RU" dirty="0">
                <a:solidFill>
                  <a:schemeClr val="tx1"/>
                </a:solidFill>
              </a:rPr>
              <a:t>(на каждого участника);</a:t>
            </a:r>
          </a:p>
          <a:p>
            <a:r>
              <a:rPr lang="ru-RU" dirty="0">
                <a:solidFill>
                  <a:schemeClr val="tx1"/>
                </a:solidFill>
              </a:rPr>
              <a:t>-бланки </a:t>
            </a:r>
            <a:r>
              <a:rPr lang="ru-RU" dirty="0" smtClean="0">
                <a:solidFill>
                  <a:schemeClr val="tx1"/>
                </a:solidFill>
              </a:rPr>
              <a:t>ИС;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-дополнительные бланки записи;</a:t>
            </a:r>
          </a:p>
          <a:p>
            <a:r>
              <a:rPr lang="ru-RU" dirty="0">
                <a:solidFill>
                  <a:schemeClr val="tx1"/>
                </a:solidFill>
              </a:rPr>
              <a:t>-черновики (2 листа на одного </a:t>
            </a:r>
            <a:r>
              <a:rPr lang="ru-RU" dirty="0" smtClean="0">
                <a:solidFill>
                  <a:schemeClr val="tx1"/>
                </a:solidFill>
              </a:rPr>
              <a:t>участника);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-отчетные формы для проведения </a:t>
            </a:r>
            <a:r>
              <a:rPr lang="ru-RU" dirty="0" smtClean="0">
                <a:solidFill>
                  <a:schemeClr val="tx1"/>
                </a:solidFill>
              </a:rPr>
              <a:t>ИС;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-орфографические словари для участников;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Инструкции перед </a:t>
            </a:r>
            <a:r>
              <a:rPr lang="ru-RU" dirty="0">
                <a:solidFill>
                  <a:schemeClr val="tx1"/>
                </a:solidFill>
              </a:rPr>
              <a:t>началом проведения </a:t>
            </a:r>
            <a:r>
              <a:rPr lang="ru-RU" dirty="0" smtClean="0">
                <a:solidFill>
                  <a:schemeClr val="tx1"/>
                </a:solidFill>
              </a:rPr>
              <a:t>ИС </a:t>
            </a:r>
            <a:r>
              <a:rPr lang="ru-RU" dirty="0">
                <a:solidFill>
                  <a:schemeClr val="tx1"/>
                </a:solidFill>
              </a:rPr>
              <a:t>(1 на один кабинет)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9250" y="5177021"/>
            <a:ext cx="3857625" cy="1393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Обеспечить вход участников в ОО, начиная с </a:t>
            </a:r>
            <a:r>
              <a:rPr lang="ru-RU" b="1" dirty="0">
                <a:solidFill>
                  <a:srgbClr val="C00000"/>
                </a:solidFill>
              </a:rPr>
              <a:t>09.00 час.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982" y="4581128"/>
            <a:ext cx="4596203" cy="1882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Дать указание </a:t>
            </a:r>
            <a:r>
              <a:rPr lang="ru-RU" dirty="0">
                <a:solidFill>
                  <a:schemeClr val="tx1"/>
                </a:solidFill>
              </a:rPr>
              <a:t>техническому специалисту </a:t>
            </a:r>
            <a:r>
              <a:rPr lang="ru-RU" b="1" dirty="0">
                <a:solidFill>
                  <a:schemeClr val="tx1"/>
                </a:solidFill>
              </a:rPr>
              <a:t>в 09.45 получить темы сочинения.</a:t>
            </a:r>
          </a:p>
          <a:p>
            <a:r>
              <a:rPr lang="ru-RU" dirty="0">
                <a:solidFill>
                  <a:schemeClr val="tx1"/>
                </a:solidFill>
              </a:rPr>
              <a:t>С 09.45 выдать членам комиссии темы сочинения (должны быть распечатаны на каждого участника или размещены на доске)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364850" y="1947414"/>
            <a:ext cx="432363" cy="699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трелка вниз 10"/>
          <p:cNvSpPr/>
          <p:nvPr/>
        </p:nvSpPr>
        <p:spPr>
          <a:xfrm>
            <a:off x="6516216" y="3876281"/>
            <a:ext cx="675734" cy="518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1475656" y="3743326"/>
            <a:ext cx="1131180" cy="13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09" y="488839"/>
            <a:ext cx="4242246" cy="575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002060"/>
                </a:solidFill>
              </a:rPr>
              <a:t>Члены комиссии (в аудитории)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-Подготовить место в кабинете для личных вещей участников.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Раздать на рабочие места участников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-инструкции для участников </a:t>
            </a: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>
                <a:solidFill>
                  <a:srgbClr val="002060"/>
                </a:solidFill>
              </a:rPr>
              <a:t>каждого участника.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Подготовить на доске</a:t>
            </a:r>
            <a:r>
              <a:rPr lang="ru-RU" sz="2000" dirty="0">
                <a:solidFill>
                  <a:srgbClr val="002060"/>
                </a:solidFill>
              </a:rPr>
              <a:t> информацию для заполнения бланков регистрации.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Обеспечить организованный вход участников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-указать место, где участник </a:t>
            </a:r>
            <a:r>
              <a:rPr lang="ru-RU" sz="2000" dirty="0" smtClean="0">
                <a:solidFill>
                  <a:srgbClr val="002060"/>
                </a:solidFill>
              </a:rPr>
              <a:t>может </a:t>
            </a:r>
            <a:r>
              <a:rPr lang="ru-RU" sz="2000" dirty="0">
                <a:solidFill>
                  <a:srgbClr val="002060"/>
                </a:solidFill>
              </a:rPr>
              <a:t>оставить свои личные вещи;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-рассадить участников за рабочие столы в кабинете (по одному человеку за рабочий стол);</a:t>
            </a:r>
          </a:p>
          <a:p>
            <a:r>
              <a:rPr lang="ru-RU" sz="1350" dirty="0">
                <a:solidFill>
                  <a:srgbClr val="002060"/>
                </a:solidFill>
              </a:rPr>
              <a:t>-</a:t>
            </a:r>
            <a:endParaRPr lang="ru-RU" sz="135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04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Действия членов комиссии  в день проведения сочинения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88839"/>
            <a:ext cx="3960440" cy="5676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50" b="1" dirty="0">
              <a:solidFill>
                <a:srgbClr val="002060"/>
              </a:solidFill>
            </a:endParaRPr>
          </a:p>
          <a:p>
            <a:endParaRPr lang="ru-RU" sz="135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До </a:t>
            </a:r>
            <a:r>
              <a:rPr lang="ru-RU" sz="2000" b="1" dirty="0" smtClean="0">
                <a:solidFill>
                  <a:srgbClr val="C00000"/>
                </a:solidFill>
              </a:rPr>
              <a:t>ИС </a:t>
            </a:r>
            <a:r>
              <a:rPr lang="ru-RU" sz="2000" b="1" dirty="0">
                <a:solidFill>
                  <a:srgbClr val="C00000"/>
                </a:solidFill>
              </a:rPr>
              <a:t>член комиссии должен: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До 10-00 час.</a:t>
            </a:r>
          </a:p>
          <a:p>
            <a:r>
              <a:rPr lang="ru-RU" sz="2000" b="1" u="sng" dirty="0">
                <a:solidFill>
                  <a:srgbClr val="002060"/>
                </a:solidFill>
              </a:rPr>
              <a:t>-выдать участникам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бланки регистрации, бланк записи, 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-дополнительные бланки записи (выдаются по запросу участника) для выполнения </a:t>
            </a:r>
            <a:r>
              <a:rPr lang="ru-RU" sz="2000" i="1" dirty="0" smtClean="0">
                <a:solidFill>
                  <a:srgbClr val="C00000"/>
                </a:solidFill>
              </a:rPr>
              <a:t>ИС,</a:t>
            </a: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-черновики,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-орфографические словари (орфографические и толковые словари для участников итогового изложения).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провести инструктаж участников </a:t>
            </a:r>
            <a:r>
              <a:rPr lang="ru-RU" sz="2000" b="1" dirty="0" smtClean="0">
                <a:solidFill>
                  <a:srgbClr val="002060"/>
                </a:solidFill>
              </a:rPr>
              <a:t>ИС</a:t>
            </a:r>
            <a:endParaRPr lang="ru-RU" sz="1350" dirty="0"/>
          </a:p>
          <a:p>
            <a:endParaRPr lang="ru-RU" sz="1350" b="1" dirty="0"/>
          </a:p>
          <a:p>
            <a:endParaRPr lang="ru-RU" sz="1350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3735357" y="5517232"/>
            <a:ext cx="1040258" cy="12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3688" y="188640"/>
            <a:ext cx="7816744" cy="446449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>
                <a:solidFill>
                  <a:srgbClr val="C00000"/>
                </a:solidFill>
              </a:rPr>
              <a:t>Нормативная база проведения итогового </a:t>
            </a:r>
            <a:r>
              <a:rPr lang="ru-RU" sz="2800" b="1" dirty="0" smtClean="0">
                <a:solidFill>
                  <a:srgbClr val="C00000"/>
                </a:solidFill>
              </a:rPr>
              <a:t>сочинения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Приказ Министерства образования и науки РФ №1400 от 26.12.2013 года «Об утверждении Порядка проведения государственной итоговой аттестации по образовательным программам среднего общего образования»;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 Методические материалы </a:t>
            </a:r>
            <a:r>
              <a:rPr lang="ru-RU" sz="2000" dirty="0" err="1" smtClean="0"/>
              <a:t>Рособрнадзора</a:t>
            </a:r>
            <a:r>
              <a:rPr lang="ru-RU" sz="2000" dirty="0" smtClean="0"/>
              <a:t> по проведению итогового сочинения (изложения)  2017-2018 учебного года;</a:t>
            </a:r>
          </a:p>
          <a:p>
            <a:pPr marL="109728" indent="0" algn="just">
              <a:lnSpc>
                <a:spcPct val="100000"/>
              </a:lnSpc>
              <a:buFont typeface="Wingdings 2" pitchFamily="18" charset="2"/>
              <a:buNone/>
            </a:pPr>
            <a:endParaRPr lang="ru-RU" sz="500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Письмо </a:t>
            </a:r>
            <a:r>
              <a:rPr lang="ru-RU" sz="2000" dirty="0" err="1" smtClean="0"/>
              <a:t>Рособрнадзора</a:t>
            </a:r>
            <a:r>
              <a:rPr lang="ru-RU" sz="2000" dirty="0" smtClean="0"/>
              <a:t> от 12.10.2017 № 10-718 с перечнем основных изменений (дополнений, вносимых в методические документы, рекомендуемые к использованию при организации и проведении итогового сочинения (изложения) в 2017/18 учебном году;</a:t>
            </a:r>
          </a:p>
          <a:p>
            <a:pPr algn="r">
              <a:spcBef>
                <a:spcPct val="0"/>
              </a:spcBef>
              <a:buClr>
                <a:srgbClr val="4F81BD"/>
              </a:buClr>
              <a:buFont typeface="Wingdings" panose="05000000000000000000" pitchFamily="2" charset="2"/>
              <a:buChar char="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Приказ ДОН ТО от 31.10.2017 №630/ОД </a:t>
            </a:r>
          </a:p>
          <a:p>
            <a:pPr algn="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 «Об утверждении организационно-территориальной схемы проведения ГИА в 2018 году»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400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00" dirty="0" smtClean="0"/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161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" y="2036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476672"/>
            <a:ext cx="8172908" cy="4680520"/>
          </a:xfrm>
          <a:prstGeom prst="roundRect">
            <a:avLst>
              <a:gd name="adj" fmla="val 2799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400" b="1" kern="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400" b="1" kern="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400" b="1" kern="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Проведение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lvl="1"/>
            <a:endParaRPr lang="ru-RU" sz="500" b="1" kern="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7.8. До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кабинете члены комиссии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участников.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состоит из двух частей.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10.00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удаления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времени и месте ознакомления с результатами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записи на черновиках не обрабатываются и не проверяются.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бланки),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черновики, орфографические словари (орфографические и толковые словари для участников итогового изложения), инструкции для участников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инструктажа начинается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10.00.</a:t>
            </a:r>
          </a:p>
          <a:p>
            <a:pPr lvl="1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 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темами итогового сочинения (текстами изложения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4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75994"/>
            <a:ext cx="7704856" cy="28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5 к письму </a:t>
            </a:r>
            <a:endParaRPr lang="ru-RU" dirty="0"/>
          </a:p>
          <a:p>
            <a:pPr algn="r"/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 12.10.2017  №   10-718                    </a:t>
            </a:r>
            <a:endParaRPr lang="ru-RU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заполнения бланков итогового сочинения (изложения)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7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77" y="5733256"/>
            <a:ext cx="2982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КОМПЛЕКТ состоит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из 1 бланка регистрации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 4-х бланков записи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27" y="1103835"/>
            <a:ext cx="2418569" cy="343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54" y="1778300"/>
            <a:ext cx="2460313" cy="3489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72" y="2523365"/>
            <a:ext cx="2510369" cy="3560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55" y="3282372"/>
            <a:ext cx="2443840" cy="3466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23486" y="1270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5398" y="18587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1598" y="27366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5966" y="33288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5574" y="23306"/>
            <a:ext cx="9028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 указанию членов </a:t>
            </a:r>
            <a:r>
              <a:rPr lang="ru-RU" sz="2400" dirty="0" smtClean="0">
                <a:solidFill>
                  <a:srgbClr val="C00000"/>
                </a:solidFill>
              </a:rPr>
              <a:t>комиссии </a:t>
            </a:r>
            <a:r>
              <a:rPr lang="ru-RU" sz="2400" dirty="0">
                <a:solidFill>
                  <a:srgbClr val="C00000"/>
                </a:solidFill>
              </a:rPr>
              <a:t>участники </a:t>
            </a:r>
            <a:r>
              <a:rPr lang="ru-RU" sz="2400" dirty="0" smtClean="0">
                <a:solidFill>
                  <a:srgbClr val="C00000"/>
                </a:solidFill>
              </a:rPr>
              <a:t>ИС заполняют </a:t>
            </a:r>
            <a:r>
              <a:rPr lang="ru-RU" sz="2400" dirty="0">
                <a:solidFill>
                  <a:srgbClr val="C00000"/>
                </a:solidFill>
              </a:rPr>
              <a:t>регистрационные </a:t>
            </a:r>
            <a:r>
              <a:rPr lang="ru-RU" sz="2400" dirty="0" smtClean="0">
                <a:solidFill>
                  <a:srgbClr val="C00000"/>
                </a:solidFill>
              </a:rPr>
              <a:t>поля </a:t>
            </a:r>
            <a:r>
              <a:rPr lang="ru-RU" sz="2400" dirty="0">
                <a:solidFill>
                  <a:srgbClr val="C00000"/>
                </a:solidFill>
              </a:rPr>
              <a:t>бланков, указывают номер </a:t>
            </a:r>
            <a:r>
              <a:rPr lang="ru-RU" sz="2400" dirty="0" smtClean="0">
                <a:solidFill>
                  <a:srgbClr val="C00000"/>
                </a:solidFill>
              </a:rPr>
              <a:t>темы ИС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8" y="1354591"/>
            <a:ext cx="27115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95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02753"/>
              </p:ext>
            </p:extLst>
          </p:nvPr>
        </p:nvGraphicFramePr>
        <p:xfrm>
          <a:off x="467544" y="1686064"/>
          <a:ext cx="8495452" cy="48047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53395"/>
                <a:gridCol w="5442057"/>
              </a:tblGrid>
              <a:tr h="554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Поля, заполняемые участником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Указания по заполнению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Код региона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Код субъекта Российской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(72)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Код образовательной организации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Код образовательной организации, в которой обучается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участник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(201093)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Класс: номер, буква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Информация о классе, в котором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обучается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(11А)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Место проведения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Код образовательной организации, в которой участник пишет сочинение (изложение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 (201093)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Номер кабинета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Номер учебного кабинета, в котором проходит сочинение (изложение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)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02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Дата проведения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 проведения сочинения (изложения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)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06.12.17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Код вида работы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20 – сочинение, 21 – изложение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Наименование вида работы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Указывается вид работы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(сочинение или изложение)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Номер темы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Указывается в соответствии с выбранной темой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14" marR="32014" marT="32014" marB="320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7782" r="4349" b="3388"/>
          <a:stretch/>
        </p:blipFill>
        <p:spPr bwMode="auto">
          <a:xfrm>
            <a:off x="3566615" y="122272"/>
            <a:ext cx="3528392" cy="1774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34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7782" r="4349" b="3388"/>
          <a:stretch/>
        </p:blipFill>
        <p:spPr bwMode="auto">
          <a:xfrm>
            <a:off x="2045" y="1124744"/>
            <a:ext cx="903649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90381" y="3645024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3862891257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63691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72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983" y="2636911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2010 93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1099" y="273275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11 Б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1888" y="2671200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2010 93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8901" y="270357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302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167" y="2693866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06   12  17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0927" y="3660993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2 0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2158" y="3737937"/>
            <a:ext cx="231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СОЧ ИН Е НИЕ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5324" y="368724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421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0083" y="36763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5445926" y="3737937"/>
            <a:ext cx="681077" cy="61120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96782" y="5122059"/>
            <a:ext cx="324036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Заполняет член комиссии по окончанию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12159" y="5128840"/>
            <a:ext cx="3147431" cy="1396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8299021">
            <a:off x="4814462" y="4456159"/>
            <a:ext cx="774841" cy="3973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12159" y="5146173"/>
            <a:ext cx="310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«Код </a:t>
            </a:r>
            <a:r>
              <a:rPr lang="ru-RU" b="1" dirty="0" smtClean="0">
                <a:solidFill>
                  <a:srgbClr val="C00000"/>
                </a:solidFill>
              </a:rPr>
              <a:t>работы</a:t>
            </a:r>
            <a:r>
              <a:rPr lang="ru-RU" b="1" dirty="0">
                <a:solidFill>
                  <a:srgbClr val="C00000"/>
                </a:solidFill>
              </a:rPr>
              <a:t>» </a:t>
            </a:r>
            <a:r>
              <a:rPr lang="ru-RU" b="1" dirty="0" smtClean="0">
                <a:solidFill>
                  <a:srgbClr val="C00000"/>
                </a:solidFill>
              </a:rPr>
              <a:t>формируется </a:t>
            </a:r>
            <a:r>
              <a:rPr lang="ru-RU" b="1" dirty="0">
                <a:solidFill>
                  <a:srgbClr val="C00000"/>
                </a:solidFill>
              </a:rPr>
              <a:t>автоматизировано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при </a:t>
            </a:r>
            <a:r>
              <a:rPr lang="ru-RU" b="1" dirty="0">
                <a:solidFill>
                  <a:srgbClr val="C00000"/>
                </a:solidFill>
              </a:rPr>
              <a:t>печати бланков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ОДИН на ВЕСЬ комплект!!!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7324381" y="4376166"/>
            <a:ext cx="944088" cy="440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7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2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476672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7481482" cy="117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средней части бланка регистрации (рис. 3) расположены поля для записи сведений об участнике.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91" y="1268760"/>
            <a:ext cx="87544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053927" y="4221088"/>
            <a:ext cx="4650895" cy="84572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1863266" y="5316448"/>
            <a:ext cx="6957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Вносится информация из документа, удостоверяющего личность участника, в соответствии с законодательством Российской Федерации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9633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82" y="49414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1540" y="806377"/>
            <a:ext cx="8064896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85313"/>
            <a:ext cx="8964487" cy="25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3775243"/>
            <a:ext cx="7722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Расположена </a:t>
            </a:r>
            <a:r>
              <a:rPr lang="ru-RU" sz="2400" dirty="0"/>
              <a:t>краткая инструкция </a:t>
            </a:r>
            <a:r>
              <a:rPr lang="ru-RU" sz="2400" dirty="0" smtClean="0"/>
              <a:t>по </a:t>
            </a:r>
            <a:r>
              <a:rPr lang="ru-RU" sz="2400" dirty="0"/>
              <a:t>заполнению бланков и выполнению итогового сочинения (изложения), а также поле для подписи участника.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2636912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 Миронова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84169" y="2347693"/>
            <a:ext cx="2304256" cy="105097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726708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0" y="-32755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5174" y="620688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522" b="66177"/>
          <a:stretch/>
        </p:blipFill>
        <p:spPr>
          <a:xfrm>
            <a:off x="13126" y="-50659"/>
            <a:ext cx="8424936" cy="3888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9604" y="3320573"/>
            <a:ext cx="84786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заполнения полей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коде региона, коде и названии работы, а также номере темы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должна быть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продублирована с бланка регистрации.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ФИО» участника заполняется прописью.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поле «ФИО участника» при нехватке места участник может внести только фамилию и инициалы.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13201" y="472273"/>
            <a:ext cx="1152127" cy="89446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79944" y="-14815"/>
            <a:ext cx="3208480" cy="1201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«Лист №» заполняется членом комиссии в случае выдачи участнику дополнительного бланка записи;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8409646">
            <a:off x="5878271" y="340979"/>
            <a:ext cx="504056" cy="3898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7284" y="735395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2 0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2074" y="7834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О  Ч И  Н  Е  Н И 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29512" y="1190018"/>
            <a:ext cx="327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Миронова Екатерина Павловна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997522" y="1182748"/>
            <a:ext cx="1593093" cy="478745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TextBox 14"/>
          <p:cNvSpPr txBox="1"/>
          <p:nvPr/>
        </p:nvSpPr>
        <p:spPr>
          <a:xfrm>
            <a:off x="5720683" y="1697374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3862891257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8294" y="109440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421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94649" y="2319309"/>
            <a:ext cx="2840528" cy="13808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 «Код работы» формируется автоматизировано при печати бланков.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15487976">
            <a:off x="5959957" y="2262390"/>
            <a:ext cx="461399" cy="3036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51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" y="495713"/>
            <a:ext cx="4485552" cy="632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7202" y="2817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Дополнительный бланк записи</a:t>
            </a:r>
          </a:p>
        </p:txBody>
      </p:sp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94" y="1774583"/>
            <a:ext cx="1906191" cy="26880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17" y="2344309"/>
            <a:ext cx="1855157" cy="26160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06" y="2902729"/>
            <a:ext cx="1885950" cy="26595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53" y="3239803"/>
            <a:ext cx="1913335" cy="26981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7634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5006" y="173669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4598" y="22969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11316" y="285197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27935" y="321377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38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332656"/>
            <a:ext cx="8280920" cy="55446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2400" dirty="0" smtClean="0">
              <a:solidFill>
                <a:schemeClr val="tx1"/>
              </a:solidFill>
            </a:endParaRPr>
          </a:p>
          <a:p>
            <a:pPr lvl="1"/>
            <a:endParaRPr lang="ru-RU" sz="2400" dirty="0">
              <a:solidFill>
                <a:schemeClr val="tx1"/>
              </a:solidFill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7.12.Члены </a:t>
            </a:r>
            <a:r>
              <a:rPr lang="ru-RU" sz="2400" dirty="0">
                <a:solidFill>
                  <a:schemeClr val="tx1"/>
                </a:solidFill>
              </a:rPr>
              <a:t>комиссии </a:t>
            </a:r>
            <a:r>
              <a:rPr lang="ru-RU" sz="2400" b="1" dirty="0" smtClean="0">
                <a:solidFill>
                  <a:srgbClr val="C00000"/>
                </a:solidFill>
              </a:rPr>
              <a:t>проверяют </a:t>
            </a:r>
            <a:r>
              <a:rPr lang="ru-RU" sz="2400" b="1" dirty="0">
                <a:solidFill>
                  <a:srgbClr val="C00000"/>
                </a:solidFill>
              </a:rPr>
              <a:t>правильность заполнения </a:t>
            </a:r>
            <a:r>
              <a:rPr lang="ru-RU" sz="2400" b="1" dirty="0" smtClean="0">
                <a:solidFill>
                  <a:srgbClr val="C00000"/>
                </a:solidFill>
              </a:rPr>
              <a:t>регистрационных </a:t>
            </a:r>
            <a:r>
              <a:rPr lang="ru-RU" sz="2400" b="1" dirty="0">
                <a:solidFill>
                  <a:srgbClr val="C00000"/>
                </a:solidFill>
              </a:rPr>
              <a:t>полей бланков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бланке записи участники </a:t>
            </a:r>
            <a:r>
              <a:rPr lang="ru-RU" sz="2400" dirty="0" smtClean="0">
                <a:solidFill>
                  <a:schemeClr val="tx1"/>
                </a:solidFill>
              </a:rPr>
              <a:t>ИС  </a:t>
            </a:r>
            <a:r>
              <a:rPr lang="ru-RU" sz="2400" b="1" u="sng" dirty="0">
                <a:solidFill>
                  <a:srgbClr val="C00000"/>
                </a:solidFill>
              </a:rPr>
              <a:t>переписывают </a:t>
            </a:r>
            <a:r>
              <a:rPr lang="ru-RU" sz="2400" dirty="0">
                <a:solidFill>
                  <a:schemeClr val="tx1"/>
                </a:solidFill>
              </a:rPr>
              <a:t>название выбранной ими темы </a:t>
            </a:r>
            <a:r>
              <a:rPr lang="ru-RU" sz="2400" dirty="0" smtClean="0">
                <a:solidFill>
                  <a:schemeClr val="tx1"/>
                </a:solidFill>
              </a:rPr>
              <a:t>ИС.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Члены комиссии </a:t>
            </a:r>
            <a:r>
              <a:rPr lang="ru-RU" sz="2400" b="1" dirty="0" smtClean="0">
                <a:solidFill>
                  <a:srgbClr val="C00000"/>
                </a:solidFill>
              </a:rPr>
              <a:t>проверяют </a:t>
            </a:r>
            <a:r>
              <a:rPr lang="ru-RU" sz="2400" b="1" dirty="0">
                <a:solidFill>
                  <a:srgbClr val="C00000"/>
                </a:solidFill>
              </a:rPr>
              <a:t>бланк регистрации и бланки записи </a:t>
            </a:r>
            <a:r>
              <a:rPr lang="ru-RU" sz="2400" dirty="0">
                <a:solidFill>
                  <a:schemeClr val="tx1"/>
                </a:solidFill>
              </a:rPr>
              <a:t>каждого участника </a:t>
            </a:r>
            <a:r>
              <a:rPr lang="ru-RU" sz="2400" dirty="0" smtClean="0">
                <a:solidFill>
                  <a:schemeClr val="tx1"/>
                </a:solidFill>
              </a:rPr>
              <a:t>ИС  </a:t>
            </a:r>
            <a:r>
              <a:rPr lang="ru-RU" sz="2400" b="1" dirty="0">
                <a:solidFill>
                  <a:srgbClr val="C00000"/>
                </a:solidFill>
              </a:rPr>
              <a:t>на корректность вписанного </a:t>
            </a:r>
            <a:r>
              <a:rPr lang="ru-RU" sz="2400" b="1" dirty="0" smtClean="0">
                <a:solidFill>
                  <a:srgbClr val="C00000"/>
                </a:solidFill>
              </a:rPr>
              <a:t>участником </a:t>
            </a:r>
            <a:r>
              <a:rPr lang="ru-RU" sz="2400" b="1" dirty="0">
                <a:solidFill>
                  <a:srgbClr val="C00000"/>
                </a:solidFill>
              </a:rPr>
              <a:t>кода работы </a:t>
            </a:r>
            <a:r>
              <a:rPr lang="ru-RU" sz="2400" dirty="0">
                <a:solidFill>
                  <a:schemeClr val="tx1"/>
                </a:solidFill>
              </a:rPr>
              <a:t>(код работы должен совпадать с кодом работы на бланке регистрации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7.13. Члены </a:t>
            </a:r>
            <a:r>
              <a:rPr lang="ru-RU" sz="2400" dirty="0">
                <a:solidFill>
                  <a:schemeClr val="tx1"/>
                </a:solidFill>
              </a:rPr>
              <a:t>комиссии </a:t>
            </a:r>
            <a:r>
              <a:rPr lang="ru-RU" sz="2400" b="1" dirty="0" smtClean="0">
                <a:solidFill>
                  <a:schemeClr val="tx1"/>
                </a:solidFill>
              </a:rPr>
              <a:t>объявляют </a:t>
            </a:r>
            <a:r>
              <a:rPr lang="ru-RU" sz="2400" b="1" dirty="0">
                <a:solidFill>
                  <a:schemeClr val="tx1"/>
                </a:solidFill>
              </a:rPr>
              <a:t>начало, продолжительность и время окончания написания </a:t>
            </a:r>
            <a:r>
              <a:rPr lang="ru-RU" sz="2400" dirty="0" smtClean="0">
                <a:solidFill>
                  <a:schemeClr val="tx1"/>
                </a:solidFill>
              </a:rPr>
              <a:t>ИС  </a:t>
            </a:r>
            <a:r>
              <a:rPr lang="ru-RU" sz="2400" dirty="0">
                <a:solidFill>
                  <a:schemeClr val="tx1"/>
                </a:solidFill>
              </a:rPr>
              <a:t>и фиксируют их на </a:t>
            </a:r>
            <a:r>
              <a:rPr lang="ru-RU" sz="2400" dirty="0" smtClean="0">
                <a:solidFill>
                  <a:schemeClr val="tx1"/>
                </a:solidFill>
              </a:rPr>
              <a:t>доске.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продолжительность </a:t>
            </a:r>
            <a:r>
              <a:rPr lang="ru-RU" sz="2400" b="1" dirty="0" smtClean="0">
                <a:solidFill>
                  <a:schemeClr val="tx1"/>
                </a:solidFill>
              </a:rPr>
              <a:t>не </a:t>
            </a:r>
            <a:r>
              <a:rPr lang="ru-RU" sz="2400" b="1" dirty="0">
                <a:solidFill>
                  <a:schemeClr val="tx1"/>
                </a:solidFill>
              </a:rPr>
              <a:t>включается </a:t>
            </a:r>
            <a:r>
              <a:rPr lang="ru-RU" sz="2400" dirty="0">
                <a:solidFill>
                  <a:schemeClr val="tx1"/>
                </a:solidFill>
              </a:rPr>
              <a:t>время, выделенное на </a:t>
            </a:r>
            <a:r>
              <a:rPr lang="ru-RU" sz="2400" dirty="0" smtClean="0">
                <a:solidFill>
                  <a:schemeClr val="tx1"/>
                </a:solidFill>
              </a:rPr>
              <a:t>инструктаж, </a:t>
            </a:r>
            <a:r>
              <a:rPr lang="ru-RU" sz="2400" dirty="0">
                <a:solidFill>
                  <a:schemeClr val="tx1"/>
                </a:solidFill>
              </a:rPr>
              <a:t>заполнение </a:t>
            </a:r>
            <a:r>
              <a:rPr lang="ru-RU" sz="2400" dirty="0" smtClean="0">
                <a:solidFill>
                  <a:schemeClr val="tx1"/>
                </a:solidFill>
              </a:rPr>
              <a:t>регистрационных </a:t>
            </a:r>
            <a:r>
              <a:rPr lang="ru-RU" sz="2400" dirty="0">
                <a:solidFill>
                  <a:schemeClr val="tx1"/>
                </a:solidFill>
              </a:rPr>
              <a:t>полей и др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lvl="1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5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404664"/>
            <a:ext cx="7632848" cy="59766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Clr>
                <a:srgbClr val="4F81BD"/>
              </a:buClr>
              <a:buSzPct val="100000"/>
              <a:defRPr/>
            </a:pPr>
            <a:r>
              <a:rPr lang="ru-RU" altLang="ru-RU" b="1" dirty="0" smtClean="0">
                <a:solidFill>
                  <a:srgbClr val="B2300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altLang="ru-RU" b="1" dirty="0">
                <a:solidFill>
                  <a:srgbClr val="B2300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ПРОВЕДЕНИЯ</a:t>
            </a:r>
          </a:p>
          <a:p>
            <a:pPr algn="just">
              <a:spcBef>
                <a:spcPct val="0"/>
              </a:spcBef>
              <a:buClr>
                <a:srgbClr val="4F81BD"/>
              </a:buClr>
              <a:buSzPct val="100000"/>
              <a:buFont typeface="Wingdings" pitchFamily="2" charset="2"/>
              <a:buChar char=""/>
              <a:defRPr/>
            </a:pPr>
            <a:endParaRPr lang="ru-RU" altLang="ru-RU" b="1" dirty="0" smtClean="0">
              <a:solidFill>
                <a:srgbClr val="4F81BD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Clr>
                <a:srgbClr val="4F81BD"/>
              </a:buClr>
              <a:buSzPct val="100000"/>
              <a:buFont typeface="Wingdings" pitchFamily="2" charset="2"/>
              <a:buChar char=""/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Срок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действия итогового сочинения (изложения): 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  <a:buSzPct val="100000"/>
              <a:buFont typeface="Arial" charset="0"/>
              <a:buChar char="-"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как </a:t>
            </a:r>
            <a:r>
              <a:rPr lang="ru-RU" altLang="ru-RU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допуска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к государственной итоговой аттестации по образовательным программам среднего общего образования –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бессрочно;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  <a:buSzPct val="100000"/>
              <a:buFont typeface="Arial" charset="0"/>
              <a:buChar char="-"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как условие получения </a:t>
            </a:r>
            <a:r>
              <a:rPr lang="ru-RU" altLang="ru-RU" b="1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дополнительных баллов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при поступлении в ВУЗ – 4 года.</a:t>
            </a:r>
          </a:p>
          <a:p>
            <a:pPr>
              <a:spcBef>
                <a:spcPct val="0"/>
              </a:spcBef>
              <a:buSzPct val="100000"/>
              <a:defRPr/>
            </a:pPr>
            <a:endParaRPr lang="ru-RU" altLang="ru-RU" sz="8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Clr>
                <a:srgbClr val="4F81BD"/>
              </a:buClr>
              <a:buSzPct val="100000"/>
              <a:buFont typeface="Wingdings" pitchFamily="2" charset="2"/>
              <a:buChar char=""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Разрешено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присутствие общественных наблюдате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лей в местах проведения.</a:t>
            </a:r>
          </a:p>
          <a:p>
            <a:pPr>
              <a:spcBef>
                <a:spcPct val="0"/>
              </a:spcBef>
              <a:buSzPct val="100000"/>
              <a:defRPr/>
            </a:pPr>
            <a:endParaRPr lang="ru-RU" altLang="ru-RU" sz="8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Clr>
                <a:srgbClr val="4F81BD"/>
              </a:buClr>
              <a:buSzPct val="100000"/>
              <a:buFont typeface="Wingdings" pitchFamily="2" charset="2"/>
              <a:buChar char=""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Предусмотрена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возможность проверки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итогового сочинения (изложения)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комиссией другого образовательного учреждения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(в случае подачи участником соответствующего заявления).</a:t>
            </a:r>
          </a:p>
          <a:p>
            <a:pPr algn="just">
              <a:spcBef>
                <a:spcPct val="0"/>
              </a:spcBef>
              <a:buClr>
                <a:srgbClr val="4F81BD"/>
              </a:buClr>
              <a:buSzPct val="100000"/>
              <a:defRPr/>
            </a:pPr>
            <a:endParaRPr lang="ru-RU" altLang="ru-RU" sz="8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Clr>
                <a:srgbClr val="4F81BD"/>
              </a:buClr>
              <a:buSzPct val="100000"/>
              <a:buFont typeface="Wingdings" pitchFamily="2" charset="2"/>
              <a:buChar char=""/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Учредитель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самостоятельно определяет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порядок проверки соблюдения критерия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«Самостоятельность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написания итогового сочинения (изложения)» - проверка на плагиат.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5696" y="521140"/>
            <a:ext cx="6840760" cy="6480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98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332656"/>
            <a:ext cx="8712968" cy="574276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находятся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чернилами чёрного цвета);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словарь, выдаваемый членами комиссии образовательной организации;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участника итогового сочинения (изложения);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(для участников с ОВЗ, детей-инвалидов, инвалидов).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249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404664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6608" y="404664"/>
            <a:ext cx="8229600" cy="61206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сочинения участникам итогового сочинения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собственные орфографические и (или) толковые словари;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текстами литературного материала (художественные произведения, дневники, мемуары, публицистика, другие литературные источники). </a:t>
            </a:r>
          </a:p>
          <a:p>
            <a:pPr marL="109728" indent="0" algn="just">
              <a:buFont typeface="Wingdings 2" pitchFamily="18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 2" pitchFamily="18" charset="2"/>
              <a:buNone/>
            </a:pP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ИС. нарушившие установленные требования, удаляются с ИС руководителем образовательной организации и (или) членом комиссии образовательной организации по проведению ИС. </a:t>
            </a:r>
            <a:endParaRPr lang="ru-RU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60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-37896"/>
            <a:ext cx="729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Работа технического специалиста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20" y="884117"/>
            <a:ext cx="2288729" cy="5963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день до начала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подготовить </a:t>
            </a:r>
            <a:r>
              <a:rPr lang="ru-RU" sz="1600" b="1" dirty="0">
                <a:solidFill>
                  <a:schemeClr val="tx1"/>
                </a:solidFill>
              </a:rPr>
              <a:t>и произвести проверку работоспособности технических средств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</a:rPr>
              <a:t>стационарной телефонной связи;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принтера;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копировального аппарата (сканера);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персонального компьютера с необходимым программным обеспечением, подключенным к сети «Интернет»,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Организовать печать бланков </a:t>
            </a:r>
            <a:r>
              <a:rPr lang="ru-RU" sz="1600" b="1" dirty="0" smtClean="0">
                <a:solidFill>
                  <a:schemeClr val="tx1"/>
                </a:solidFill>
              </a:rPr>
              <a:t>ИС и </a:t>
            </a:r>
            <a:r>
              <a:rPr lang="ru-RU" sz="1600" b="1" dirty="0">
                <a:solidFill>
                  <a:schemeClr val="tx1"/>
                </a:solidFill>
              </a:rPr>
              <a:t>отчетных форм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2684" y="884116"/>
            <a:ext cx="2050256" cy="5010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</a:rPr>
              <a:t>В день проведения</a:t>
            </a:r>
          </a:p>
          <a:p>
            <a:endParaRPr lang="ru-RU" sz="5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-в 09.45час.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получить темы сочинения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</a:p>
          <a:p>
            <a:r>
              <a:rPr lang="ru-RU" sz="1600" dirty="0">
                <a:solidFill>
                  <a:schemeClr val="tx1"/>
                </a:solidFill>
              </a:rPr>
              <a:t>-размножить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u-RU" sz="1600" dirty="0">
                <a:solidFill>
                  <a:schemeClr val="tx1"/>
                </a:solidFill>
              </a:rPr>
              <a:t>передать их руководителю;</a:t>
            </a:r>
          </a:p>
          <a:p>
            <a:r>
              <a:rPr lang="ru-RU" sz="1600" dirty="0">
                <a:solidFill>
                  <a:schemeClr val="tx1"/>
                </a:solidFill>
              </a:rPr>
              <a:t>-передать тексты изложения,</a:t>
            </a:r>
          </a:p>
          <a:p>
            <a:r>
              <a:rPr lang="ru-RU" sz="1600" dirty="0">
                <a:solidFill>
                  <a:schemeClr val="tx1"/>
                </a:solidFill>
              </a:rPr>
              <a:t> размножив </a:t>
            </a:r>
            <a:r>
              <a:rPr lang="ru-RU" sz="1600" dirty="0" smtClean="0">
                <a:solidFill>
                  <a:schemeClr val="tx1"/>
                </a:solidFill>
              </a:rPr>
              <a:t>их;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-оказывать техническую помощь</a:t>
            </a:r>
          </a:p>
          <a:p>
            <a:r>
              <a:rPr lang="ru-RU" sz="1600" dirty="0">
                <a:solidFill>
                  <a:schemeClr val="tx1"/>
                </a:solidFill>
              </a:rPr>
              <a:t> руководителю и членам комиссии ОО</a:t>
            </a:r>
          </a:p>
          <a:p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48680"/>
            <a:ext cx="3960440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По окончании</a:t>
            </a:r>
          </a:p>
          <a:p>
            <a:r>
              <a:rPr lang="ru-RU" dirty="0">
                <a:solidFill>
                  <a:schemeClr val="tx1"/>
                </a:solidFill>
              </a:rPr>
              <a:t> -принимает у руководителя оригиналы бланков регистрации и бланков записи для копирования;</a:t>
            </a:r>
          </a:p>
          <a:p>
            <a:r>
              <a:rPr lang="ru-RU" dirty="0">
                <a:solidFill>
                  <a:schemeClr val="tx1"/>
                </a:solidFill>
              </a:rPr>
              <a:t>-производит копирование бланков регистрации и бланков </a:t>
            </a:r>
            <a:r>
              <a:rPr lang="ru-RU" dirty="0" smtClean="0">
                <a:solidFill>
                  <a:schemeClr val="tx1"/>
                </a:solidFill>
              </a:rPr>
              <a:t>записи (только заполненные!)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>
                <a:solidFill>
                  <a:schemeClr val="tx1"/>
                </a:solidFill>
              </a:rPr>
              <a:t>Копирование </a:t>
            </a:r>
            <a:r>
              <a:rPr lang="ru-RU" i="1" dirty="0" smtClean="0">
                <a:solidFill>
                  <a:schemeClr val="tx1"/>
                </a:solidFill>
              </a:rPr>
              <a:t>комплектов производится последовательно</a:t>
            </a:r>
            <a:r>
              <a:rPr lang="ru-RU" i="1" dirty="0">
                <a:solidFill>
                  <a:schemeClr val="tx1"/>
                </a:solidFill>
              </a:rPr>
              <a:t>, бланк регистрации и бланк записи, дополнительные бланки должны идти друг за другом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Копирование бланков регистрации и бланков записи должно производиться в хорошем качестве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- передает руководителю ОО:</a:t>
            </a:r>
          </a:p>
          <a:p>
            <a:r>
              <a:rPr lang="ru-RU" dirty="0">
                <a:solidFill>
                  <a:schemeClr val="tx1"/>
                </a:solidFill>
              </a:rPr>
              <a:t>оригиналы бланков регистрации и бланков ответов участников </a:t>
            </a:r>
            <a:r>
              <a:rPr lang="ru-RU" dirty="0" smtClean="0">
                <a:solidFill>
                  <a:schemeClr val="tx1"/>
                </a:solidFill>
              </a:rPr>
              <a:t>ИС;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-копии бланков регистрации и бланков ответов участников </a:t>
            </a:r>
            <a:r>
              <a:rPr lang="ru-RU" dirty="0" smtClean="0">
                <a:solidFill>
                  <a:schemeClr val="tx1"/>
                </a:solidFill>
              </a:rPr>
              <a:t>ИС.</a:t>
            </a:r>
            <a:endParaRPr lang="ru-RU" dirty="0">
              <a:solidFill>
                <a:schemeClr val="tx1"/>
              </a:solidFill>
            </a:endParaRPr>
          </a:p>
          <a:p>
            <a:endParaRPr lang="ru-RU" sz="1350" dirty="0">
              <a:solidFill>
                <a:schemeClr val="tx1"/>
              </a:solidFill>
            </a:endParaRPr>
          </a:p>
          <a:p>
            <a:pPr algn="ctr"/>
            <a:r>
              <a:rPr lang="ru-RU" sz="1350" b="1" dirty="0"/>
              <a:t> </a:t>
            </a:r>
            <a:endParaRPr lang="ru-RU" sz="1350" dirty="0"/>
          </a:p>
        </p:txBody>
      </p:sp>
      <p:pic>
        <p:nvPicPr>
          <p:cNvPr id="9" name="Picture 65" descr="shutterstock_184594694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80" y="5894822"/>
            <a:ext cx="1147529" cy="89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2" descr="shutterstock_1055686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2295"/>
            <a:ext cx="1202454" cy="9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56" y="1430977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Дежурные-</a:t>
            </a:r>
            <a:r>
              <a:rPr lang="ru-RU" dirty="0"/>
              <a:t> контролируют соблюдение порядка проведения ИС, сопровождают участников при выходе из аудитории.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Медицинский работник </a:t>
            </a:r>
            <a:r>
              <a:rPr lang="ru-RU" dirty="0"/>
              <a:t>при необходимости оказывает помощь участникам;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 Ассистенты</a:t>
            </a:r>
            <a:r>
              <a:rPr lang="ru-RU" dirty="0"/>
              <a:t> оказывают необходимую помощь участникам с ОВЗ, в том числе непосредственно при проведении ИС);</a:t>
            </a:r>
          </a:p>
          <a:p>
            <a:r>
              <a:rPr lang="ru-RU" b="1" dirty="0"/>
              <a:t>Особые условия </a:t>
            </a:r>
            <a:r>
              <a:rPr lang="ru-RU" dirty="0"/>
              <a:t>проведения изложения создаются </a:t>
            </a:r>
            <a:r>
              <a:rPr lang="ru-RU" b="1" dirty="0"/>
              <a:t>для глухих и слабослышащих </a:t>
            </a:r>
            <a:r>
              <a:rPr lang="ru-RU" dirty="0"/>
              <a:t>выпускников, а также обучающихся </a:t>
            </a:r>
            <a:r>
              <a:rPr lang="ru-RU" b="1" dirty="0"/>
              <a:t>с тяжелыми нарушениями речи</a:t>
            </a:r>
            <a:r>
              <a:rPr lang="ru-RU" dirty="0"/>
              <a:t>. Эти обучающиеся </a:t>
            </a:r>
            <a:r>
              <a:rPr lang="ru-RU" b="1" dirty="0">
                <a:solidFill>
                  <a:srgbClr val="C00000"/>
                </a:solidFill>
              </a:rPr>
              <a:t>обязательно должны видеть текст</a:t>
            </a:r>
            <a:r>
              <a:rPr lang="ru-RU" dirty="0"/>
              <a:t>, должны его читать сами </a:t>
            </a:r>
            <a:r>
              <a:rPr lang="ru-RU" b="1" dirty="0"/>
              <a:t>не менее 40 минут</a:t>
            </a:r>
            <a:r>
              <a:rPr lang="ru-RU" dirty="0"/>
              <a:t>, иметь возможность делать пометы в тексте для изложения. На данном этапе допустимо «комментированное» чтение текста сурдопедагогом. Возможно привлечение ассистента (</a:t>
            </a:r>
            <a:r>
              <a:rPr lang="ru-RU" dirty="0" err="1"/>
              <a:t>сурдопереводчика</a:t>
            </a:r>
            <a:r>
              <a:rPr lang="ru-RU" dirty="0"/>
              <a:t>). </a:t>
            </a:r>
          </a:p>
          <a:p>
            <a:r>
              <a:rPr lang="ru-RU" b="1" dirty="0"/>
              <a:t>Для процедуры оценки изложения </a:t>
            </a:r>
            <a:r>
              <a:rPr lang="ru-RU" dirty="0"/>
              <a:t>должен привлекаться сурдопедагог с опытом работы в качестве учителя русского языка.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2431" y="69715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ДРУГИЕ СПЕЦИАЛИСТЫ ОО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01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35603"/>
            <a:ext cx="7868629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37661" algn="just">
              <a:lnSpc>
                <a:spcPct val="150000"/>
              </a:lnSpc>
              <a:tabLst>
                <a:tab pos="-135255" algn="l"/>
              </a:tabLst>
            </a:pPr>
            <a:r>
              <a:rPr lang="ru-RU" sz="2800" b="1" dirty="0">
                <a:solidFill>
                  <a:srgbClr val="C00000"/>
                </a:solidFill>
              </a:rPr>
              <a:t>Проведение итогового сочинения (изложения)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4" y="1304862"/>
            <a:ext cx="3021806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  <a:tabLst>
                <a:tab pos="-135255" algn="l"/>
              </a:tabLst>
            </a:pPr>
            <a:endParaRPr lang="ru-RU" sz="13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444" y="694796"/>
            <a:ext cx="3657062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37661" algn="just">
              <a:lnSpc>
                <a:spcPct val="150000"/>
              </a:lnSpc>
              <a:tabLst>
                <a:tab pos="-135255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Руководитель</a:t>
            </a:r>
          </a:p>
          <a:p>
            <a:pPr algn="just">
              <a:tabLst>
                <a:tab pos="-135255" algn="l"/>
              </a:tabLst>
            </a:pPr>
            <a:r>
              <a:rPr lang="ru-RU" dirty="0">
                <a:solidFill>
                  <a:schemeClr val="tx1"/>
                </a:solidFill>
              </a:rPr>
              <a:t>1. 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беспечивает контроль проведения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Рассматривает информацию, полученную от членов комиссии, дежурных и иных лиц о нарушениях;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принимает меры по противодействию нарушениям;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организует проведение проверок по фактам нарушения;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принимает решение об удалении участников.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711387"/>
            <a:ext cx="4707519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Члены комиссии</a:t>
            </a:r>
          </a:p>
          <a:p>
            <a:pPr marL="257175" indent="-257175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Следят за порядком проведения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аудитории;</a:t>
            </a:r>
          </a:p>
          <a:p>
            <a:pPr marL="257175" indent="-257175"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мере необходимости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выдают черновики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57175" indent="-257175"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случае нехватки места в бланке записи для выполнения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запросу участника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выдают ему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дополнительный бланк записи.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При этом номер поля следующего дополнительного бланка записи и номер листа заполняет член комиссии.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 поле «Лист №» член комиссии при выдаче дополнительного бланка записи вносит порядковый номер листа работы участника (при этом листом № 1 является основной бланк записи). </a:t>
            </a:r>
          </a:p>
          <a:p>
            <a:pPr marL="257175" indent="-257175"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нарушении участниками порядка проведения обращается к руководителю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444" y="4822195"/>
            <a:ext cx="3657063" cy="1764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</a:rPr>
              <a:t>Дежурные</a:t>
            </a:r>
          </a:p>
          <a:p>
            <a:r>
              <a:rPr lang="ru-RU" dirty="0">
                <a:solidFill>
                  <a:schemeClr val="tx1"/>
                </a:solidFill>
              </a:rPr>
              <a:t>-О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беспечивают контроль проведения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-помогают членам комиссии, руководителю решать возникающие вопросы.</a:t>
            </a:r>
            <a:endParaRPr lang="ru-RU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2987824" y="4242420"/>
            <a:ext cx="1225179" cy="14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2015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Ели участнику стало плохо?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7.17. Участник ИС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 состоянию здоровья или другим объективным причинам не может завершить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написание ИС,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он может покинуть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место ИС. 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Члены комиссии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составляют «А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кт о досрочном завершении написания итогового сочинения (изложения) по уважительным причинам» (форма ИС-08),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вносят соответствующую отметку в форму ИС-05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«Ведомость проведения итогового сочинения (изложения) в учебном кабинете ОО (месте проведения)» 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 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должен поставить свою подпись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 указанной форме). В бланке регистрации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внести отметку «Х»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поле «Не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закончил».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Член комиссии ставит подпись.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96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4" y="1304862"/>
            <a:ext cx="3021806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  <a:tabLst>
                <a:tab pos="-135255" algn="l"/>
              </a:tabLst>
            </a:pPr>
            <a:endParaRPr lang="ru-RU" sz="1350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7221557" y="6021872"/>
            <a:ext cx="807777" cy="9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049017" y="1188044"/>
          <a:ext cx="4860783" cy="234521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0998"/>
                <a:gridCol w="1325450"/>
                <a:gridCol w="363347"/>
                <a:gridCol w="450346"/>
                <a:gridCol w="138925"/>
                <a:gridCol w="397598"/>
                <a:gridCol w="423933"/>
                <a:gridCol w="269775"/>
                <a:gridCol w="374120"/>
                <a:gridCol w="165432"/>
                <a:gridCol w="238857"/>
                <a:gridCol w="92117"/>
                <a:gridCol w="322407"/>
                <a:gridCol w="37478"/>
              </a:tblGrid>
              <a:tr h="141923">
                <a:tc rowSpan="3" gridSpan="10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643">
                <a:tc gridSpan="10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ИС -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370523">
                <a:tc gridSpan="10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(код формы)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41624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Участники в учебном кабинете ОО (месте проведения)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 закончил написание итогового сочинения (изложения)</a:t>
                      </a:r>
                      <a:endParaRPr lang="ru-RU" sz="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Материалы, полученные от участника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Номер темы (текста) итогового сочинения (изложения)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Подпись участника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Фамилия Имя Отчество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Документ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Класс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vert="vert27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Сдавал в устной форме (ОВЗ)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Бланк регистрации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vert="vert27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бланков записи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vert="vert27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417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Серия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Номер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210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ИВАНОВА НП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V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4"/>
          <a:srcRect l="29857" t="10091" r="31769" b="55036"/>
          <a:stretch/>
        </p:blipFill>
        <p:spPr bwMode="auto">
          <a:xfrm>
            <a:off x="4076013" y="3644805"/>
            <a:ext cx="4875033" cy="22655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894" y="27840"/>
            <a:ext cx="890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Если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участник не может завершить написание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ИС?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6316" t="2414" r="2982" b="78713"/>
          <a:stretch/>
        </p:blipFill>
        <p:spPr>
          <a:xfrm>
            <a:off x="21055" y="1124221"/>
            <a:ext cx="3987245" cy="18847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8023" y="4444125"/>
            <a:ext cx="12346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И В  А  Н О В 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7169" y="4682350"/>
            <a:ext cx="11993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Н А  Т А  Л Ь 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1814" y="4919308"/>
            <a:ext cx="13676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П Е  Т  Р О В  Н 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505" y="6056342"/>
            <a:ext cx="293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БЛАНКИ НЕ ПРОВЕРЯЮТСЯ,</a:t>
            </a:r>
          </a:p>
          <a:p>
            <a:r>
              <a:rPr lang="ru-RU" b="1" dirty="0">
                <a:solidFill>
                  <a:srgbClr val="FF0000"/>
                </a:solidFill>
              </a:rPr>
              <a:t>передаются руководителю</a:t>
            </a:r>
          </a:p>
        </p:txBody>
      </p:sp>
      <p:sp>
        <p:nvSpPr>
          <p:cNvPr id="20" name="Овал 19"/>
          <p:cNvSpPr/>
          <p:nvPr/>
        </p:nvSpPr>
        <p:spPr>
          <a:xfrm>
            <a:off x="7031516" y="3278207"/>
            <a:ext cx="380082" cy="247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2" name="Рисунок 21"/>
          <p:cNvPicPr/>
          <p:nvPr/>
        </p:nvPicPr>
        <p:blipFill rotWithShape="1">
          <a:blip r:embed="rId6" cstate="print"/>
          <a:srcRect l="8242" t="61322" r="9420" b="1885"/>
          <a:stretch/>
        </p:blipFill>
        <p:spPr bwMode="auto">
          <a:xfrm>
            <a:off x="91120" y="3008993"/>
            <a:ext cx="3945596" cy="369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121784" y="5851573"/>
            <a:ext cx="1184484" cy="34059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2713413" y="5687749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Monotype Corsiva" panose="03010101010201010101" pitchFamily="66" charset="0"/>
              </a:rPr>
              <a:t>В.Павлова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579" y="58168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6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4840" y="548680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67172"/>
            <a:ext cx="8568952" cy="424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Если нарушен порядок?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7.18. Если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нарушил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установленные требования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изложенные в п. 7.16 настоящих Рекомендаций,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 удаляется с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ОО или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член комиссии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составляет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«Акт об удалении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участника ИС»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(форма ИС-09),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вносит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отметку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форму ИС-05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«Ведомость проведения итогового сочинения (изложения) в учебном кабинете ОО (месте проведения)»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должен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свою подпись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 указанной форме). В бланке регистрации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внести отметку «Х» в поле «Удален».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Ставит подпись член комиссии.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4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4" y="1304862"/>
            <a:ext cx="3021806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  <a:tabLst>
                <a:tab pos="-135255" algn="l"/>
              </a:tabLst>
            </a:pPr>
            <a:endParaRPr lang="ru-RU" sz="1350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146263" y="155089"/>
            <a:ext cx="807777" cy="9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660" y="53007"/>
            <a:ext cx="890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Если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участник </a:t>
            </a:r>
            <a:r>
              <a:rPr lang="ru-RU" sz="2400" b="1" dirty="0" smtClean="0">
                <a:solidFill>
                  <a:srgbClr val="C00000"/>
                </a:solidFill>
              </a:rPr>
              <a:t>нарушил порядок?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61202" y="2593272"/>
            <a:ext cx="380082" cy="247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2" name="Рисунок 21"/>
          <p:cNvPicPr/>
          <p:nvPr/>
        </p:nvPicPr>
        <p:blipFill rotWithShape="1">
          <a:blip r:embed="rId4" cstate="print"/>
          <a:srcRect l="8242" t="61322" r="9420" b="1885"/>
          <a:stretch/>
        </p:blipFill>
        <p:spPr bwMode="auto">
          <a:xfrm>
            <a:off x="60934" y="3135592"/>
            <a:ext cx="3945596" cy="369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174263" y="5726390"/>
            <a:ext cx="1184484" cy="34059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2772724" y="577117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Monotype Corsiva" panose="03010101010201010101" pitchFamily="66" charset="0"/>
              </a:rPr>
              <a:t>В.Павлова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879" y="572338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34" y="752898"/>
          <a:ext cx="9047569" cy="2565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252"/>
                <a:gridCol w="1813176"/>
                <a:gridCol w="1199627"/>
                <a:gridCol w="805856"/>
                <a:gridCol w="695966"/>
                <a:gridCol w="695966"/>
                <a:gridCol w="695966"/>
                <a:gridCol w="769226"/>
                <a:gridCol w="503660"/>
                <a:gridCol w="430401"/>
                <a:gridCol w="631867"/>
                <a:gridCol w="558606"/>
              </a:tblGrid>
              <a:tr h="5510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 dirty="0">
                          <a:effectLst/>
                        </a:rPr>
                        <a:t>№ п/п</a:t>
                      </a:r>
                      <a:endParaRPr lang="ru-RU" sz="825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Участники в учебном кабинете ОО (месте проведения)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Удален с итогового сочинения (изложения)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Не закончил написание итогового сочинения (изложения)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Материалы, полученные от участника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Номер темы (текста) итогового сочинения (изложения)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Подпись участника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Бланк регистрации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Количество бланков записи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Фамилия Имя Отчество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Документ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Класс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Сдавал в устной форме (ОВЗ)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Серия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Номер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ИВАНОВА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Н 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7109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204305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V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ИВан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 dirty="0">
                          <a:effectLst/>
                        </a:rPr>
                        <a:t>3</a:t>
                      </a:r>
                      <a:endParaRPr lang="ru-RU" sz="825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37596" y="3135592"/>
          <a:ext cx="5412625" cy="3501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29"/>
                <a:gridCol w="159866"/>
                <a:gridCol w="62805"/>
                <a:gridCol w="142738"/>
                <a:gridCol w="165576"/>
                <a:gridCol w="165576"/>
                <a:gridCol w="251219"/>
                <a:gridCol w="251219"/>
                <a:gridCol w="251219"/>
                <a:gridCol w="251219"/>
                <a:gridCol w="251219"/>
                <a:gridCol w="251219"/>
                <a:gridCol w="251219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65576"/>
                <a:gridCol w="171286"/>
              </a:tblGrid>
              <a:tr h="196062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ИС-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062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об удалении участника итогового сочинения (изложения)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(код формы)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062">
                <a:tc gridSpan="26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56"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84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Сведения об участнике итогового сочинения (изложения)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329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Фамилия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29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Имя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29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Отчество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29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02"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Документ, удостоверяющий личность (паспорт)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06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серия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номер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71" marR="6171" marT="6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06498" y="6211669"/>
            <a:ext cx="293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БЛАНКИ НЕ ПРОВЕРЯЮТСЯ,</a:t>
            </a:r>
          </a:p>
          <a:p>
            <a:r>
              <a:rPr lang="ru-RU" b="1" dirty="0">
                <a:solidFill>
                  <a:srgbClr val="FF0000"/>
                </a:solidFill>
              </a:rPr>
              <a:t>передаются руководителю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39952" y="4624164"/>
            <a:ext cx="2724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И В  А  Н О В 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5069253"/>
            <a:ext cx="1296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Н А  Т А  Л Ь 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3592" y="5492357"/>
            <a:ext cx="13676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П Е  Т  Р О В  Н А</a:t>
            </a:r>
          </a:p>
        </p:txBody>
      </p:sp>
    </p:spTree>
    <p:extLst>
      <p:ext uri="{BB962C8B-B14F-4D97-AF65-F5344CB8AC3E}">
        <p14:creationId xmlns:p14="http://schemas.microsoft.com/office/powerpoint/2010/main" val="8894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4" y="1304862"/>
            <a:ext cx="3021806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  <a:tabLst>
                <a:tab pos="-135255" algn="l"/>
              </a:tabLst>
            </a:pPr>
            <a:endParaRPr lang="ru-RU" sz="1350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7381357" y="4004276"/>
            <a:ext cx="1465545" cy="17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1478" y="18192"/>
            <a:ext cx="620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 </a:t>
            </a:r>
            <a:r>
              <a:rPr lang="ru-RU" b="1" dirty="0"/>
              <a:t>Завершение проведения итогового сочинения (изложения)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l="8242" t="61322" r="9420" b="1885"/>
          <a:stretch/>
        </p:blipFill>
        <p:spPr bwMode="auto">
          <a:xfrm>
            <a:off x="73116" y="3164320"/>
            <a:ext cx="7113948" cy="369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027134" y="5733256"/>
            <a:ext cx="2760890" cy="8640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5384080" y="587727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Monotype Corsiva" panose="03010101010201010101" pitchFamily="66" charset="0"/>
              </a:rPr>
              <a:t>В.Павлова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5885636"/>
            <a:ext cx="52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4" y="440831"/>
          <a:ext cx="8508477" cy="2430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1"/>
                <a:gridCol w="255255"/>
                <a:gridCol w="2051488"/>
                <a:gridCol w="595592"/>
                <a:gridCol w="1039925"/>
                <a:gridCol w="661771"/>
                <a:gridCol w="605047"/>
                <a:gridCol w="463239"/>
                <a:gridCol w="141808"/>
                <a:gridCol w="141808"/>
                <a:gridCol w="548324"/>
                <a:gridCol w="207984"/>
                <a:gridCol w="207984"/>
                <a:gridCol w="207984"/>
                <a:gridCol w="151262"/>
                <a:gridCol w="132355"/>
                <a:gridCol w="47270"/>
                <a:gridCol w="330885"/>
                <a:gridCol w="47270"/>
                <a:gridCol w="453786"/>
                <a:gridCol w="94539"/>
              </a:tblGrid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16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 dirty="0">
                          <a:effectLst/>
                        </a:rPr>
                        <a:t>06</a:t>
                      </a:r>
                      <a:endParaRPr lang="ru-RU" sz="825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(код формы)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1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(наименование формы)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">
                <a:tc gridSpan="21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 dirty="0">
                          <a:effectLst/>
                        </a:rPr>
                        <a:t>№ п/п</a:t>
                      </a:r>
                      <a:endParaRPr lang="ru-RU" sz="825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ФИО участника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Серия документа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Номер документа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Класс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Сдавал в устной форме *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 dirty="0">
                          <a:effectLst/>
                        </a:rPr>
                        <a:t>Требования к сочинению (изложению)**</a:t>
                      </a:r>
                      <a:endParaRPr lang="ru-RU" sz="825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Результаты оценивания***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Результаты проверки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3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4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5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6</a:t>
                      </a:r>
                      <a:endParaRPr lang="ru-RU" sz="825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7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8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9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Сидоров К А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7823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853215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11А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V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Критерии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3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4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5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Зачет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Незачет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Зачет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Зачет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 dirty="0">
                          <a:effectLst/>
                        </a:rPr>
                        <a:t> </a:t>
                      </a:r>
                      <a:endParaRPr lang="ru-RU" sz="825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Незачет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Незачет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 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0614" y="2791433"/>
            <a:ext cx="8746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случае сдачи итогового сочинения (изложения) в устной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77983" y="2419797"/>
            <a:ext cx="648072" cy="37163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0272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9269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Кто может участвовать в итоговом сочинении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</a:p>
          <a:p>
            <a:pPr algn="just"/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dirty="0" smtClean="0"/>
              <a:t>Итоговое </a:t>
            </a:r>
            <a:r>
              <a:rPr lang="ru-RU" sz="2800" dirty="0"/>
              <a:t>сочинение проводится для обучающихся по  образовательным программам среднего общего образования, в том числе для иностранных граждан, лиц без гражданства, соотечественников за рубежом, беженцев и вынужденных переселенцев, получавших образование в очной, очно-заочной или заочной формах.</a:t>
            </a:r>
          </a:p>
        </p:txBody>
      </p:sp>
    </p:spTree>
    <p:extLst>
      <p:ext uri="{BB962C8B-B14F-4D97-AF65-F5344CB8AC3E}">
        <p14:creationId xmlns:p14="http://schemas.microsoft.com/office/powerpoint/2010/main" val="4110829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812" y="148471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проведения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 и за 5 минут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скором завершении выполнения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перенести написанные сочинения (изложения) из черновиков в бланки записи</a:t>
            </a:r>
            <a:r>
              <a:rPr lang="ru-RU" sz="2200" dirty="0"/>
              <a:t>.</a:t>
            </a:r>
          </a:p>
          <a:p>
            <a:endParaRPr lang="ru-RU" sz="500" dirty="0"/>
          </a:p>
          <a:p>
            <a:pPr indent="337661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истечении времени выполнения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 объявляют об окончании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 ИС;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собирают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КОМПЛЕКТЫ  РАБОТ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бланк регистрации + бланки записи + дополнительные бланки записи (если были) одного участника, за ним следующий комплект и т.д.; 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отдельную стопку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черновики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7.22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Члены комиссии проверяют бланк регистрации и бланки записи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(дополнительные бланки записи) каждого участника ИС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корректность вписанного участником кода работы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код работы должен совпадать с кодом работы на бланке регистрации),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затем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ставят «Z» на полях бланков записи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     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21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63804" y="823152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48" y="908720"/>
            <a:ext cx="8496944" cy="520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7.23.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бланках регистрации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участников члены комиссии заполняют поле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«Количество бланков записи»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(вписывается то количество бланков записи, включая дополнительные бланки записи, которое было использовано участником). </a:t>
            </a:r>
          </a:p>
          <a:p>
            <a:pPr marL="447675"/>
            <a:r>
              <a:rPr 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выдан комплект (4 бланка записи)+ 2 дополнительных бланка-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6</a:t>
            </a:r>
            <a:r>
              <a:rPr 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Вписываем 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2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1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7.24. Члены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комиссии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заполняют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отчетные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формы, а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также форму ИС-05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«Ведомость проведения итогового сочинения (изложения) в учебном кабинете ОО (месте проведения)».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проверяет данные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подтверждая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их личной подписью.</a:t>
            </a:r>
          </a:p>
          <a:p>
            <a:pPr marL="447675" lvl="1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7.25. Собранные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бланки регистрации, бланки записи (дополнительные бланки записи), черновики, а также отчетные формы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члены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комиссии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передают все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руководителю ОО.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76821"/>
            <a:ext cx="6048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проведения ИС</a:t>
            </a:r>
          </a:p>
        </p:txBody>
      </p:sp>
    </p:spTree>
    <p:extLst>
      <p:ext uri="{BB962C8B-B14F-4D97-AF65-F5344CB8AC3E}">
        <p14:creationId xmlns:p14="http://schemas.microsoft.com/office/powerpoint/2010/main" val="2294384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6664" y="5303392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   </a:t>
            </a:r>
            <a:endParaRPr lang="ru-RU" sz="1350" b="1" dirty="0">
              <a:solidFill>
                <a:srgbClr val="002060"/>
              </a:solidFill>
            </a:endParaRPr>
          </a:p>
        </p:txBody>
      </p:sp>
      <p:pic>
        <p:nvPicPr>
          <p:cNvPr id="8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" y="86531"/>
            <a:ext cx="2625566" cy="37025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513" y="908721"/>
            <a:ext cx="23271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Mistral" panose="03090702030407020403" pitchFamily="66" charset="0"/>
                <a:ea typeface="Times New Roman" panose="02020603050405020304" pitchFamily="18" charset="0"/>
              </a:rPr>
              <a:t>Члены комиссии ставят</a:t>
            </a:r>
          </a:p>
          <a:p>
            <a:r>
              <a:rPr lang="ru-RU" sz="1200" b="1" dirty="0">
                <a:latin typeface="Mistral" panose="03090702030407020403" pitchFamily="66" charset="0"/>
                <a:ea typeface="Times New Roman" panose="02020603050405020304" pitchFamily="18" charset="0"/>
              </a:rPr>
              <a:t> прочерк «Z» </a:t>
            </a:r>
            <a:r>
              <a:rPr lang="ru-RU" sz="1200" dirty="0">
                <a:latin typeface="Mistral" panose="03090702030407020403" pitchFamily="66" charset="0"/>
                <a:ea typeface="Times New Roman" panose="02020603050405020304" pitchFamily="18" charset="0"/>
              </a:rPr>
              <a:t>на полях бланков</a:t>
            </a:r>
          </a:p>
          <a:p>
            <a:r>
              <a:rPr lang="ru-RU" sz="1200" dirty="0">
                <a:latin typeface="Mistral" panose="03090702030407020403" pitchFamily="66" charset="0"/>
                <a:ea typeface="Times New Roman" panose="02020603050405020304" pitchFamily="18" charset="0"/>
              </a:rPr>
              <a:t> записи, оставшихся незаполненными, а также  в выданных дополнительных</a:t>
            </a:r>
          </a:p>
          <a:p>
            <a:r>
              <a:rPr lang="ru-RU" sz="1200" dirty="0">
                <a:latin typeface="Mistral" panose="03090702030407020403" pitchFamily="66" charset="0"/>
                <a:ea typeface="Times New Roman" panose="02020603050405020304" pitchFamily="18" charset="0"/>
              </a:rPr>
              <a:t> бланках записи.</a:t>
            </a:r>
          </a:p>
          <a:p>
            <a:r>
              <a:rPr lang="ru-RU" sz="1200" b="1" dirty="0">
                <a:latin typeface="Mistral" panose="03090702030407020403" pitchFamily="66" charset="0"/>
                <a:cs typeface="Times New Roman" panose="02020603050405020304" pitchFamily="18" charset="0"/>
              </a:rPr>
              <a:t>В бланках регистрации  участников </a:t>
            </a:r>
            <a:r>
              <a:rPr lang="ru-RU" sz="1200" dirty="0">
                <a:latin typeface="Mistral" panose="03090702030407020403" pitchFamily="66" charset="0"/>
                <a:cs typeface="Times New Roman" panose="02020603050405020304" pitchFamily="18" charset="0"/>
              </a:rPr>
              <a:t>итогового  сочинения (изложения</a:t>
            </a:r>
          </a:p>
          <a:p>
            <a:r>
              <a:rPr lang="ru-RU" sz="1200" dirty="0">
                <a:latin typeface="Mistral" panose="03090702030407020403" pitchFamily="66" charset="0"/>
                <a:cs typeface="Times New Roman" panose="02020603050405020304" pitchFamily="18" charset="0"/>
              </a:rPr>
              <a:t>) </a:t>
            </a:r>
            <a:r>
              <a:rPr lang="ru-RU" sz="1200" b="1" dirty="0">
                <a:latin typeface="Mistral" panose="03090702030407020403" pitchFamily="66" charset="0"/>
                <a:cs typeface="Times New Roman" panose="02020603050405020304" pitchFamily="18" charset="0"/>
              </a:rPr>
              <a:t>члены комиссии заполняют поле </a:t>
            </a:r>
          </a:p>
          <a:p>
            <a:r>
              <a:rPr lang="ru-RU" sz="1200" b="1" dirty="0">
                <a:latin typeface="Mistral" panose="03090702030407020403" pitchFamily="66" charset="0"/>
                <a:cs typeface="Times New Roman" panose="02020603050405020304" pitchFamily="18" charset="0"/>
              </a:rPr>
              <a:t>«Количество бланков». </a:t>
            </a:r>
          </a:p>
          <a:p>
            <a:pPr algn="ctr"/>
            <a:r>
              <a:rPr lang="en-US" sz="8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8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9624" y="510656"/>
            <a:ext cx="49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6664" y="175828"/>
            <a:ext cx="5865108" cy="303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бланках регистрации участников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поле «Количество бланков».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 ставят прочерк «Z»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полях бланков записи, оставшихся незаполненными, а также в выданных дополнительных бланках записи.</a:t>
            </a:r>
          </a:p>
          <a:p>
            <a:endParaRPr lang="ru-RU" sz="1350" dirty="0"/>
          </a:p>
        </p:txBody>
      </p:sp>
      <p:sp>
        <p:nvSpPr>
          <p:cNvPr id="16" name="Стрелка вниз 15"/>
          <p:cNvSpPr/>
          <p:nvPr/>
        </p:nvSpPr>
        <p:spPr>
          <a:xfrm rot="2047268">
            <a:off x="2411359" y="2029425"/>
            <a:ext cx="347414" cy="12333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 вправо 16"/>
          <p:cNvSpPr/>
          <p:nvPr/>
        </p:nvSpPr>
        <p:spPr>
          <a:xfrm rot="11155749">
            <a:off x="2340324" y="605296"/>
            <a:ext cx="613121" cy="2876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04990"/>
              </p:ext>
            </p:extLst>
          </p:nvPr>
        </p:nvGraphicFramePr>
        <p:xfrm>
          <a:off x="1" y="3591907"/>
          <a:ext cx="9143999" cy="3334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80"/>
                <a:gridCol w="268065"/>
                <a:gridCol w="1965811"/>
                <a:gridCol w="645343"/>
                <a:gridCol w="873693"/>
                <a:gridCol w="397134"/>
                <a:gridCol w="754553"/>
                <a:gridCol w="754553"/>
                <a:gridCol w="833980"/>
                <a:gridCol w="546059"/>
                <a:gridCol w="466632"/>
                <a:gridCol w="506346"/>
                <a:gridCol w="178710"/>
                <a:gridCol w="178710"/>
                <a:gridCol w="426918"/>
                <a:gridCol w="109212"/>
              </a:tblGrid>
              <a:tr h="3365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11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ИС 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(код формы)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(наименование отчета)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6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№ п/п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 Участники в учебном кабинете ОО (месте проведения)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 dirty="0">
                          <a:effectLst/>
                        </a:rPr>
                        <a:t>Удален с итогового сочинения (изложения)</a:t>
                      </a:r>
                      <a:endParaRPr lang="ru-RU" sz="825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Не закончил написание итогового сочинения (изложения)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Материалы, полученные от участника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Номер темы (текста) итогового сочинения (изложения)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Подпись участника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Бланк регистрации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бланков записи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25" u="none" strike="noStrike" dirty="0">
                          <a:effectLst/>
                        </a:rPr>
                        <a:t>Фамилия </a:t>
                      </a:r>
                      <a:r>
                        <a:rPr lang="ru-RU" sz="825" u="none" strike="noStrike" dirty="0" smtClean="0">
                          <a:effectLst/>
                        </a:rPr>
                        <a:t>И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7135</a:t>
                      </a:r>
                    </a:p>
                    <a:p>
                      <a:pPr algn="ctr" fontAlgn="ctr"/>
                      <a:r>
                        <a:rPr lang="ru-RU" sz="825" u="none" strike="noStrike" dirty="0" err="1" smtClean="0">
                          <a:effectLst/>
                        </a:rPr>
                        <a:t>мя</a:t>
                      </a:r>
                      <a:r>
                        <a:rPr lang="ru-RU" sz="825" u="none" strike="noStrike" dirty="0" smtClean="0">
                          <a:effectLst/>
                        </a:rPr>
                        <a:t> </a:t>
                      </a:r>
                      <a:r>
                        <a:rPr lang="ru-RU" sz="825" u="none" strike="noStrike" dirty="0">
                          <a:effectLst/>
                        </a:rPr>
                        <a:t>Отчество</a:t>
                      </a:r>
                      <a:endParaRPr lang="ru-RU" sz="825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Документ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Класс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Сдавал в устной форме (ОВЗ)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Серия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Номер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3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4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5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6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7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8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9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10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7302</a:t>
                      </a:r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235689</a:t>
                      </a:r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11А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432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2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3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2290" y="6165304"/>
            <a:ext cx="11967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ПЕТРОВА Е.П.</a:t>
            </a:r>
          </a:p>
          <a:p>
            <a:endParaRPr lang="ru-RU" sz="135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16416" y="6165304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istral" panose="03090702030407020403" pitchFamily="66" charset="0"/>
              </a:rPr>
              <a:t>ПЕТРОВА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6588224" y="5877272"/>
            <a:ext cx="1968802" cy="95001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0864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787" y="4043675"/>
            <a:ext cx="8415338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dirty="0"/>
          </a:p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2" y="-194152"/>
            <a:ext cx="881538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проведения итогового сочинения (изложения)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823" y="510020"/>
            <a:ext cx="2903885" cy="195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 (из аудиторий)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Собранные комплекты упаковываются , черновики, а также  отчетные формы для проведения итогового сочинения (изложения)  передают руководителю.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133" y="2975637"/>
            <a:ext cx="2903885" cy="377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принимает</a:t>
            </a:r>
            <a:r>
              <a:rPr lang="ru-RU" sz="1600" dirty="0">
                <a:solidFill>
                  <a:schemeClr val="tx1"/>
                </a:solidFill>
              </a:rPr>
              <a:t> у членов комиссии упакованные комплекты, (открывает, проверяет),черновики участников </a:t>
            </a:r>
            <a:r>
              <a:rPr lang="ru-RU" sz="1600" dirty="0" smtClean="0">
                <a:solidFill>
                  <a:schemeClr val="tx1"/>
                </a:solidFill>
              </a:rPr>
              <a:t>ИС,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а также отчетные формы для проведения </a:t>
            </a:r>
            <a:r>
              <a:rPr lang="ru-RU" sz="1600" dirty="0" smtClean="0">
                <a:solidFill>
                  <a:schemeClr val="tx1"/>
                </a:solidFill>
              </a:rPr>
              <a:t>ИС;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передает техническому специалисту пакеты с </a:t>
            </a:r>
            <a:r>
              <a:rPr lang="ru-RU" sz="1600" b="1" dirty="0">
                <a:solidFill>
                  <a:srgbClr val="C00000"/>
                </a:solidFill>
              </a:rPr>
              <a:t>оригиналами бланков </a:t>
            </a:r>
            <a:r>
              <a:rPr lang="ru-RU" sz="1600" dirty="0">
                <a:solidFill>
                  <a:schemeClr val="tx1"/>
                </a:solidFill>
              </a:rPr>
              <a:t>регистрации и бланков записи участников для копирования;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3979" y="1113385"/>
            <a:ext cx="3262237" cy="564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Технический специалист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принимает у руководителя пакеты с оригиналами бланков</a:t>
            </a:r>
            <a:r>
              <a:rPr lang="ru-RU" sz="1600" dirty="0">
                <a:solidFill>
                  <a:schemeClr val="tx1"/>
                </a:solidFill>
              </a:rPr>
              <a:t> регистрации и бланков записи;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производит копирование </a:t>
            </a:r>
            <a:r>
              <a:rPr lang="ru-RU" sz="1600" dirty="0">
                <a:solidFill>
                  <a:schemeClr val="tx1"/>
                </a:solidFill>
              </a:rPr>
              <a:t>бланков. </a:t>
            </a:r>
            <a:r>
              <a:rPr lang="ru-RU" sz="1600" b="1" i="1" dirty="0">
                <a:solidFill>
                  <a:srgbClr val="C00000"/>
                </a:solidFill>
              </a:rPr>
              <a:t>Копирование бланков регистрации и бланков записи должно производиться в хорошем качестве, все символы должны быть отпечатаны и читаемы для члена (эксперта) комиссии.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После копирования технический специалист </a:t>
            </a:r>
            <a:r>
              <a:rPr lang="ru-RU" sz="1600" b="1" dirty="0">
                <a:solidFill>
                  <a:schemeClr val="tx1"/>
                </a:solidFill>
              </a:rPr>
              <a:t>передает руководителю </a:t>
            </a:r>
            <a:r>
              <a:rPr lang="ru-RU" sz="1600" dirty="0">
                <a:solidFill>
                  <a:schemeClr val="tx1"/>
                </a:solidFill>
              </a:rPr>
              <a:t>ОО: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оригиналы бланков </a:t>
            </a:r>
            <a:r>
              <a:rPr lang="ru-RU" sz="1600" dirty="0">
                <a:solidFill>
                  <a:schemeClr val="tx1"/>
                </a:solidFill>
              </a:rPr>
              <a:t>регистрации и бланков ответов участников итогового сочинения (изложения);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копии бланков </a:t>
            </a:r>
            <a:r>
              <a:rPr lang="ru-RU" sz="1600" dirty="0">
                <a:solidFill>
                  <a:schemeClr val="tx1"/>
                </a:solidFill>
              </a:rPr>
              <a:t>регистрации и бланков ответов участников итогового сочинения (изложения).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8717" y="980728"/>
            <a:ext cx="2044897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получает от технического специалиста </a:t>
            </a:r>
            <a:r>
              <a:rPr lang="ru-RU" sz="1600" b="1" dirty="0">
                <a:solidFill>
                  <a:srgbClr val="C00000"/>
                </a:solidFill>
              </a:rPr>
              <a:t>копии бланков</a:t>
            </a:r>
            <a:r>
              <a:rPr lang="ru-RU" sz="1600" dirty="0">
                <a:solidFill>
                  <a:schemeClr val="tx1"/>
                </a:solidFill>
              </a:rPr>
              <a:t>, а также </a:t>
            </a:r>
            <a:r>
              <a:rPr lang="ru-RU" sz="1600" b="1" dirty="0">
                <a:solidFill>
                  <a:srgbClr val="C00000"/>
                </a:solidFill>
              </a:rPr>
              <a:t>оригиналы </a:t>
            </a:r>
            <a:r>
              <a:rPr lang="ru-RU" sz="1600" dirty="0">
                <a:solidFill>
                  <a:schemeClr val="tx1"/>
                </a:solidFill>
              </a:rPr>
              <a:t>указанных бланков </a:t>
            </a:r>
            <a:r>
              <a:rPr lang="ru-RU" sz="1600" dirty="0" smtClean="0">
                <a:solidFill>
                  <a:schemeClr val="tx1"/>
                </a:solidFill>
              </a:rPr>
              <a:t>ИС);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-помещает оригиналы в сейф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218034" y="2571921"/>
            <a:ext cx="473645" cy="4037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трелка вправо 12"/>
          <p:cNvSpPr/>
          <p:nvPr/>
        </p:nvSpPr>
        <p:spPr>
          <a:xfrm>
            <a:off x="2967254" y="4260019"/>
            <a:ext cx="355402" cy="3799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554469" y="2252427"/>
            <a:ext cx="364334" cy="4215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Прямоугольник 2"/>
          <p:cNvSpPr/>
          <p:nvPr/>
        </p:nvSpPr>
        <p:spPr>
          <a:xfrm>
            <a:off x="6868717" y="4127031"/>
            <a:ext cx="2044897" cy="273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обеспечивает проверку и оценивание итогового сочинения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628800"/>
            <a:ext cx="7200800" cy="2304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Проверка итогового сочинения</a:t>
            </a:r>
          </a:p>
          <a:p>
            <a:pPr lvl="0" algn="ctr"/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Заполнение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поля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Результаты оценивания сочинения (изложения)»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8194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0572"/>
            <a:ext cx="947840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Критерии оценивания итогового сочинения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2400" dirty="0"/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Требование № 1.</a:t>
            </a:r>
            <a:r>
              <a:rPr lang="ru-RU" sz="2400" b="1" dirty="0"/>
              <a:t>	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«Объем итогового сочинения»</a:t>
            </a:r>
            <a:endParaRPr lang="ru-RU" sz="2400" dirty="0"/>
          </a:p>
          <a:p>
            <a:pPr algn="just"/>
            <a:r>
              <a:rPr lang="ru-RU" sz="2400" dirty="0"/>
              <a:t>Рекомендуемое количество слов – от 350. </a:t>
            </a:r>
          </a:p>
          <a:p>
            <a:pPr algn="just"/>
            <a:r>
              <a:rPr lang="ru-RU" sz="2400" dirty="0"/>
              <a:t>Максимальное количество слов в сочинении не устанавливается. </a:t>
            </a:r>
            <a:endParaRPr lang="ru-RU" sz="2400" dirty="0" smtClean="0"/>
          </a:p>
          <a:p>
            <a:pPr algn="just"/>
            <a:r>
              <a:rPr lang="ru-RU" sz="2400" dirty="0" smtClean="0"/>
              <a:t>Если </a:t>
            </a:r>
            <a:r>
              <a:rPr lang="ru-RU" sz="2400" dirty="0"/>
              <a:t>в сочинении менее 250 слов </a:t>
            </a:r>
            <a:r>
              <a:rPr lang="ru-RU" sz="2400" dirty="0" smtClean="0"/>
              <a:t>(</a:t>
            </a:r>
            <a:r>
              <a:rPr lang="ru-RU" sz="2400" dirty="0"/>
              <a:t>в подсчёт включаются все </a:t>
            </a:r>
            <a:endParaRPr lang="ru-RU" sz="2400" dirty="0" smtClean="0"/>
          </a:p>
          <a:p>
            <a:pPr algn="just"/>
            <a:r>
              <a:rPr lang="ru-RU" sz="2400" dirty="0" smtClean="0"/>
              <a:t>слова</a:t>
            </a:r>
            <a:r>
              <a:rPr lang="ru-RU" sz="2400" dirty="0"/>
              <a:t>, в том числе и служебные), </a:t>
            </a:r>
            <a:r>
              <a:rPr lang="ru-RU" sz="2400" dirty="0" smtClean="0"/>
              <a:t> то </a:t>
            </a:r>
            <a:r>
              <a:rPr lang="ru-RU" sz="2400" dirty="0"/>
              <a:t>выставляется «незачет» </a:t>
            </a:r>
            <a:endParaRPr lang="ru-RU" sz="2400" dirty="0" smtClean="0"/>
          </a:p>
          <a:p>
            <a:pPr algn="just"/>
            <a:r>
              <a:rPr lang="ru-RU" sz="2400" dirty="0" smtClean="0"/>
              <a:t>за </a:t>
            </a:r>
            <a:r>
              <a:rPr lang="ru-RU" sz="2400" dirty="0"/>
              <a:t>невыполнение требования № 1 </a:t>
            </a:r>
            <a:r>
              <a:rPr lang="ru-RU" sz="2400" dirty="0" smtClean="0"/>
              <a:t> и </a:t>
            </a:r>
            <a:r>
              <a:rPr lang="ru-RU" sz="2400" dirty="0"/>
              <a:t>«незачет» за работу </a:t>
            </a:r>
            <a:endParaRPr lang="ru-RU" sz="24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целом </a:t>
            </a:r>
            <a:r>
              <a:rPr lang="ru-RU" sz="2400" dirty="0" smtClean="0"/>
              <a:t>(</a:t>
            </a:r>
            <a:r>
              <a:rPr lang="ru-RU" sz="2400" dirty="0"/>
              <a:t>такое сочинение не </a:t>
            </a:r>
            <a:r>
              <a:rPr lang="ru-RU" sz="2400" dirty="0" smtClean="0"/>
              <a:t>проверяется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по критериям оценивания).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68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910327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Критерии оценивания итогового сочинения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Требование №2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2400" dirty="0"/>
          </a:p>
          <a:p>
            <a:r>
              <a:rPr lang="ru-RU" sz="2400" b="1" dirty="0"/>
              <a:t>«Самостоятельность написания итогового сочинения»</a:t>
            </a:r>
            <a:endParaRPr lang="ru-RU" sz="2400" dirty="0"/>
          </a:p>
          <a:p>
            <a:pPr algn="ctr"/>
            <a:r>
              <a:rPr lang="ru-RU" sz="2400" dirty="0"/>
              <a:t>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84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18192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208912" cy="5727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9155" t="-5486" r="8010" b="5486"/>
          <a:stretch/>
        </p:blipFill>
        <p:spPr bwMode="auto">
          <a:xfrm>
            <a:off x="262712" y="2204864"/>
            <a:ext cx="8618576" cy="44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 комиссии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выставляет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«незачет»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невыполнение требования № 1.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клетки по всем критериям оценивания выставляется «незачет».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 поле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«Результат проверки сочинения (изложения) ставится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незачет»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59632" y="3825046"/>
            <a:ext cx="2372708" cy="50405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Овал 7"/>
          <p:cNvSpPr/>
          <p:nvPr/>
        </p:nvSpPr>
        <p:spPr>
          <a:xfrm>
            <a:off x="4964680" y="3825045"/>
            <a:ext cx="3760186" cy="50405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Овал 8"/>
          <p:cNvSpPr/>
          <p:nvPr/>
        </p:nvSpPr>
        <p:spPr>
          <a:xfrm>
            <a:off x="3275856" y="4741176"/>
            <a:ext cx="1800200" cy="66362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474714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84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r="1141" b="9684"/>
          <a:stretch/>
        </p:blipFill>
        <p:spPr>
          <a:xfrm>
            <a:off x="541132" y="417685"/>
            <a:ext cx="8129604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8400" r="4715" b="12851"/>
          <a:stretch/>
        </p:blipFill>
        <p:spPr>
          <a:xfrm>
            <a:off x="575556" y="476672"/>
            <a:ext cx="824491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3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7126" y="692696"/>
            <a:ext cx="76897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Пишут изложение</a:t>
            </a:r>
            <a:endParaRPr lang="ru-RU" sz="2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обучающиеся с ОВЗ, дети-инвалиды и инвалиды;</a:t>
            </a:r>
          </a:p>
          <a:p>
            <a:pPr marL="109728" indent="0">
              <a:buNone/>
            </a:pPr>
            <a:endParaRPr lang="ru-RU" sz="21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100" dirty="0"/>
              <a:t>обучающиеся по образовательным программам среднего общего образования </a:t>
            </a:r>
            <a:r>
              <a:rPr lang="ru-RU" sz="2100" b="1" dirty="0"/>
              <a:t>в специальных учебно-воспитательных учреждениях закрытого типа</a:t>
            </a:r>
            <a:r>
              <a:rPr lang="ru-RU" sz="2100" dirty="0"/>
              <a:t>, а также в учреждениях, исполняющих наказание в виде лишения свободы;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1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100" b="1" dirty="0"/>
              <a:t>обучающиеся на дому</a:t>
            </a:r>
            <a:r>
              <a:rPr lang="ru-RU" sz="2100" dirty="0"/>
              <a:t>, в образовательных организациях, в том числе </a:t>
            </a:r>
            <a:r>
              <a:rPr lang="ru-RU" sz="2100" b="1" dirty="0"/>
              <a:t>санаторно-курортных</a:t>
            </a:r>
            <a:r>
              <a:rPr lang="ru-RU" sz="2100" dirty="0"/>
              <a:t>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507271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5900" r="4326" b="15350"/>
          <a:stretch/>
        </p:blipFill>
        <p:spPr>
          <a:xfrm>
            <a:off x="467544" y="349176"/>
            <a:ext cx="83529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81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9051" r="4326" b="12201"/>
          <a:stretch/>
        </p:blipFill>
        <p:spPr>
          <a:xfrm>
            <a:off x="485546" y="404664"/>
            <a:ext cx="826291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49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9051" r="5775" b="12201"/>
          <a:stretch/>
        </p:blipFill>
        <p:spPr>
          <a:xfrm>
            <a:off x="395536" y="332656"/>
            <a:ext cx="83529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6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514" r="3927" b="24338"/>
          <a:stretch/>
        </p:blipFill>
        <p:spPr>
          <a:xfrm>
            <a:off x="416928" y="548680"/>
            <a:ext cx="820891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35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332656"/>
            <a:ext cx="7452828" cy="5472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каждого критерия должно быть помечено только одно </a:t>
            </a:r>
            <a:r>
              <a:rPr lang="ru-RU" sz="2200" b="1" dirty="0">
                <a:solidFill>
                  <a:srgbClr val="C00000"/>
                </a:solidFill>
              </a:rPr>
              <a:t>поле: либо «зачет», либо «незачет». 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Если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за сочинение (изложение) по </a:t>
            </a:r>
            <a:r>
              <a:rPr lang="ru-RU" sz="2200" dirty="0">
                <a:solidFill>
                  <a:srgbClr val="C00000"/>
                </a:solidFill>
              </a:rPr>
              <a:t>критерию № 1 выставлен «незачет»,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то сочинение (изложение) по </a:t>
            </a:r>
            <a:r>
              <a:rPr lang="ru-RU" sz="2200" dirty="0">
                <a:solidFill>
                  <a:srgbClr val="C00000"/>
                </a:solidFill>
              </a:rPr>
              <a:t>критериям № 2- № 5 не проверяется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. В клетки по всем критериям оценивания выставляется </a:t>
            </a:r>
            <a:r>
              <a:rPr lang="ru-RU" sz="2200" b="1" dirty="0">
                <a:solidFill>
                  <a:srgbClr val="C00000"/>
                </a:solidFill>
              </a:rPr>
              <a:t>«незачет</a:t>
            </a:r>
            <a:r>
              <a:rPr lang="ru-RU" sz="2200" b="1" dirty="0" smtClean="0">
                <a:solidFill>
                  <a:srgbClr val="C00000"/>
                </a:solidFill>
              </a:rPr>
              <a:t>».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2.	Если за сочинение (изложение) </a:t>
            </a:r>
            <a:r>
              <a:rPr lang="ru-RU" sz="2200" dirty="0">
                <a:solidFill>
                  <a:srgbClr val="C00000"/>
                </a:solidFill>
              </a:rPr>
              <a:t>по критерию № 1 выставлен «зачет»,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а по </a:t>
            </a:r>
            <a:r>
              <a:rPr lang="ru-RU" sz="2200" dirty="0">
                <a:solidFill>
                  <a:srgbClr val="C00000"/>
                </a:solidFill>
              </a:rPr>
              <a:t>критерию № 2 выставлен «незачет»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, то сочинение </a:t>
            </a:r>
            <a:r>
              <a:rPr lang="ru-RU" sz="2200" dirty="0">
                <a:solidFill>
                  <a:srgbClr val="C00000"/>
                </a:solidFill>
              </a:rPr>
              <a:t>по критериям № 3- № 5 не проверяется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. В клетки по критериям оценивания </a:t>
            </a:r>
            <a:r>
              <a:rPr lang="ru-RU" sz="2200" dirty="0">
                <a:solidFill>
                  <a:srgbClr val="C00000"/>
                </a:solidFill>
              </a:rPr>
              <a:t>№ 3- № 5 выставляется «незачет».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3.Во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всех остальных случаях сочинение (изложение) </a:t>
            </a:r>
            <a:r>
              <a:rPr lang="ru-RU" sz="2200" b="1" dirty="0">
                <a:solidFill>
                  <a:srgbClr val="C00000"/>
                </a:solidFill>
              </a:rPr>
              <a:t>проверяется по всем пяти критериям и оценивается по системе «зачет»/«незачет»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(например, нельзя не проверять работу по критериям К4 и К5, если выпускник получил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    «зачет»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на основании зачетов по критериям К1, К2, К3).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0642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7542" r="7542" b="4864"/>
          <a:stretch/>
        </p:blipFill>
        <p:spPr bwMode="auto">
          <a:xfrm>
            <a:off x="139114" y="166328"/>
            <a:ext cx="896448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5730415"/>
            <a:ext cx="7988240" cy="61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6892" y="5671230"/>
            <a:ext cx="8388932" cy="72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окончания заполнения бланка регистрации ответственное лицо ставит свою подпись в специально отведенном для этого поле.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6828" y="3746624"/>
            <a:ext cx="237161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34760" y="3799468"/>
            <a:ext cx="306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Monotype Corsiva" panose="03010101010201010101" pitchFamily="66" charset="0"/>
              </a:rPr>
              <a:t>В.Сидорова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28695" y="3530600"/>
            <a:ext cx="2865045" cy="10081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трелка вправо 10"/>
          <p:cNvSpPr/>
          <p:nvPr/>
        </p:nvSpPr>
        <p:spPr>
          <a:xfrm rot="18416746">
            <a:off x="5495912" y="4936086"/>
            <a:ext cx="1401831" cy="2981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16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91"/>
            <a:ext cx="7461448" cy="55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8584" y="2924944"/>
            <a:ext cx="4981411" cy="15882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244334"/>
            <a:ext cx="5508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СОБИРАЕМ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2330034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" y="859775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3" y="1098670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3" y="1381249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3" y="1642745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0" y="1993125"/>
            <a:ext cx="1127069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33" y="3482434"/>
            <a:ext cx="1883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КОМПЛЕКТ 1 УЧАСТНИКА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79" y="857250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79" y="1025290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76" y="1322116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59" y="1569364"/>
            <a:ext cx="1076792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71" y="1813785"/>
            <a:ext cx="1127069" cy="15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71703" y="3482434"/>
            <a:ext cx="1883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КОМПЛЕКТ 2 УЧАСТНИКА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630" y="4652243"/>
            <a:ext cx="3359642" cy="859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ЛИСТЫ ЗАПИСИ только заполненные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643093" y="3661775"/>
            <a:ext cx="268676" cy="188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низ 18"/>
          <p:cNvSpPr/>
          <p:nvPr/>
        </p:nvSpPr>
        <p:spPr>
          <a:xfrm>
            <a:off x="1605303" y="4338837"/>
            <a:ext cx="372150" cy="278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Прямоугольник 19"/>
          <p:cNvSpPr/>
          <p:nvPr/>
        </p:nvSpPr>
        <p:spPr>
          <a:xfrm>
            <a:off x="71944" y="3859168"/>
            <a:ext cx="3389015" cy="465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</a:rPr>
              <a:t>НУМЕРУЮТСЯ только ЛИСТЫ ЗАПИСИ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023" y="-5184"/>
            <a:ext cx="38489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ДОСТАВЛЯЕМ В РЦОИ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944" y="5787151"/>
            <a:ext cx="3399256" cy="95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Если НЕ ПИСАЛ </a:t>
            </a:r>
            <a:r>
              <a:rPr lang="ru-RU" sz="1600" b="1" dirty="0">
                <a:solidFill>
                  <a:srgbClr val="002060"/>
                </a:solidFill>
              </a:rPr>
              <a:t>СОЧИНЕНИЕ/изложение,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берем 1 лист записи (чистый)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1571918" y="5515323"/>
            <a:ext cx="389066" cy="271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TextBox 23"/>
          <p:cNvSpPr txBox="1"/>
          <p:nvPr/>
        </p:nvSpPr>
        <p:spPr>
          <a:xfrm>
            <a:off x="2691824" y="1593181"/>
            <a:ext cx="3969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6788" y="130747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5668" y="106079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37077" y="81850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3863" y="16862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8109" y="138142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0841" y="112854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631" y="840724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55167" y="517459"/>
            <a:ext cx="537878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 ПАКЕТ с КОМПЛЕКТАМИ участников 1 аудитории </a:t>
            </a:r>
          </a:p>
          <a:p>
            <a:endParaRPr lang="ru-RU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4116085" y="4338837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sz="2000" b="1" dirty="0">
                <a:solidFill>
                  <a:srgbClr val="002060"/>
                </a:solidFill>
              </a:rPr>
              <a:t>. Файл с </a:t>
            </a:r>
            <a:r>
              <a:rPr lang="ru-RU" sz="2000" b="1" dirty="0" smtClean="0">
                <a:solidFill>
                  <a:srgbClr val="002060"/>
                </a:solidFill>
              </a:rPr>
              <a:t>формами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44509" y="4910270"/>
            <a:ext cx="1549190" cy="18310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002060"/>
                </a:solidFill>
              </a:rPr>
              <a:t>ИС-1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ИС-2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ИС-4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ИС-5 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ИС-6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ИС-7 по факту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ИС-8  по </a:t>
            </a:r>
            <a:r>
              <a:rPr lang="ru-RU" sz="1500" b="1" dirty="0" smtClean="0">
                <a:solidFill>
                  <a:srgbClr val="002060"/>
                </a:solidFill>
              </a:rPr>
              <a:t>факту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ИС-9  по факту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0046" y="5365282"/>
            <a:ext cx="171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3. СРОКИ ДОСТАВКИ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00192" y="5787151"/>
            <a:ext cx="2563615" cy="89055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Территории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08-12.12.2017;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b="1" u="sng" dirty="0">
                <a:solidFill>
                  <a:srgbClr val="C00000"/>
                </a:solidFill>
              </a:rPr>
              <a:t>Тюмень - </a:t>
            </a:r>
            <a:r>
              <a:rPr lang="ru-RU" b="1" u="sng" dirty="0" smtClean="0">
                <a:solidFill>
                  <a:srgbClr val="C00000"/>
                </a:solidFill>
              </a:rPr>
              <a:t>12.12.2017 </a:t>
            </a:r>
            <a:r>
              <a:rPr lang="ru-RU" b="1" u="sng" dirty="0">
                <a:solidFill>
                  <a:srgbClr val="C00000"/>
                </a:solidFill>
              </a:rPr>
              <a:t>г.</a:t>
            </a:r>
          </a:p>
          <a:p>
            <a:pPr algn="ctr"/>
            <a:endParaRPr lang="ru-RU" sz="135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79240" y="908294"/>
            <a:ext cx="3796287" cy="200466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Дата </a:t>
            </a:r>
            <a:r>
              <a:rPr lang="ru-RU" sz="2100" b="1" dirty="0" smtClean="0">
                <a:solidFill>
                  <a:srgbClr val="0070C0"/>
                </a:solidFill>
              </a:rPr>
              <a:t> 06.12.2017г.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СОЧИНЕНИЕ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/изложение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КОД ОО               </a:t>
            </a:r>
            <a:r>
              <a:rPr lang="ru-RU" sz="2100" b="1" dirty="0" smtClean="0">
                <a:solidFill>
                  <a:srgbClr val="0070C0"/>
                </a:solidFill>
              </a:rPr>
              <a:t>201093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Аудитория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302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работ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Иванова НП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46344" y="24905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 Р И Г И Н А Л Ы Б Л А Н К О В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73729" y="1284882"/>
            <a:ext cx="3796287" cy="200466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Дата </a:t>
            </a:r>
            <a:r>
              <a:rPr lang="ru-RU" sz="2100" b="1" dirty="0" smtClean="0">
                <a:solidFill>
                  <a:srgbClr val="0070C0"/>
                </a:solidFill>
              </a:rPr>
              <a:t> 06.12.2017г.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СОЧИНЕНИЕ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/изложение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КОД ОО               </a:t>
            </a:r>
            <a:r>
              <a:rPr lang="ru-RU" sz="2100" b="1" dirty="0" smtClean="0">
                <a:solidFill>
                  <a:srgbClr val="0070C0"/>
                </a:solidFill>
              </a:rPr>
              <a:t>201093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Аудитория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302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работ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Иванова НП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16857" y="1715989"/>
            <a:ext cx="3796287" cy="200466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Дата </a:t>
            </a:r>
            <a:r>
              <a:rPr lang="ru-RU" sz="2100" b="1" dirty="0" smtClean="0">
                <a:solidFill>
                  <a:srgbClr val="0070C0"/>
                </a:solidFill>
              </a:rPr>
              <a:t> 06.12.2017г.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СОЧИНЕНИЕ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/изложение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КОД ОО               </a:t>
            </a:r>
            <a:r>
              <a:rPr lang="ru-RU" sz="2100" b="1" dirty="0" smtClean="0">
                <a:solidFill>
                  <a:srgbClr val="0070C0"/>
                </a:solidFill>
              </a:rPr>
              <a:t>201093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Аудитория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302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работ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Иванова НП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15763" y="2167823"/>
            <a:ext cx="3796287" cy="200466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Дата </a:t>
            </a:r>
            <a:r>
              <a:rPr lang="ru-RU" sz="2100" b="1" dirty="0" smtClean="0">
                <a:solidFill>
                  <a:srgbClr val="0070C0"/>
                </a:solidFill>
              </a:rPr>
              <a:t> 06.12.2017г.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СОЧИНЕНИЕ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/изложение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КОД ОО     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rgbClr val="0070C0"/>
                </a:solidFill>
              </a:rPr>
              <a:t>201093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Аудитория 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302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КОЛИЧЕСТВО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работ 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</a:p>
          <a:p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Иванова НП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3853" y="4337755"/>
            <a:ext cx="2416022" cy="94185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Файл с незаполненными листами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548680"/>
            <a:ext cx="7344816" cy="504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Приложение 3 к письму </a:t>
            </a:r>
          </a:p>
          <a:p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Рособрнадзора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от  12.10.2017  №   10-718                 </a:t>
            </a: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Приложение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3 к письму </a:t>
            </a:r>
          </a:p>
          <a:p>
            <a:pPr algn="r"/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Рособрнадзора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от  12.10.2017  №   10-718   </a:t>
            </a: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 hangingPunct="0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Сборник отчетных форм для проведения итогового сочинения (изложения)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/>
              <a:t> </a:t>
            </a:r>
            <a:endParaRPr lang="ru-RU" sz="4000" dirty="0"/>
          </a:p>
          <a:p>
            <a:r>
              <a:rPr lang="ru-RU" sz="4000" b="1" dirty="0"/>
              <a:t> </a:t>
            </a:r>
            <a:endParaRPr lang="ru-RU" sz="4000" dirty="0"/>
          </a:p>
          <a:p>
            <a:pPr fontAlgn="base" hangingPunct="0"/>
            <a:r>
              <a:rPr lang="ru-RU" sz="4000" b="1" dirty="0"/>
              <a:t>Сборник отчетных форм для проведения итогового сочинения (изложения)</a:t>
            </a:r>
            <a:endParaRPr lang="ru-RU" sz="4000" dirty="0"/>
          </a:p>
          <a:p>
            <a:pPr lvl="0" algn="ctr"/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30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7144"/>
            <a:ext cx="7560840" cy="5582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Сводный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реестр отчетных форм для проведения итогового сочинения (изложения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b="1" dirty="0"/>
              <a:t> </a:t>
            </a:r>
            <a:endParaRPr lang="ru-RU" sz="4000" dirty="0"/>
          </a:p>
          <a:p>
            <a:r>
              <a:rPr lang="ru-RU" sz="4000" b="1" dirty="0"/>
              <a:t> 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58982"/>
              </p:ext>
            </p:extLst>
          </p:nvPr>
        </p:nvGraphicFramePr>
        <p:xfrm>
          <a:off x="467544" y="1087077"/>
          <a:ext cx="8424937" cy="5680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978"/>
                <a:gridCol w="928171"/>
                <a:gridCol w="6782788"/>
              </a:tblGrid>
              <a:tr h="263471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31">
                <a:tc>
                  <a:txBody>
                    <a:bodyPr/>
                    <a:lstStyle/>
                    <a:p>
                      <a:pPr marL="342900" marR="2159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ИС-01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Списки распределения участников по образовательным организациям (местам проведения)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ИС-02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Прикрепление образовательной организации регистрации к образовательной организации проведения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ИС-04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Список участников итогового сочинения (изложения)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образовательной организации (месте проведения)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ИС-05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</a:rPr>
                        <a:t>ИС-06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ИС-07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ИС-08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Акт о досрочном завершении написания итогового сочинения (изложения) по уважительным причинам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10">
                <a:tc>
                  <a:txBody>
                    <a:bodyPr/>
                    <a:lstStyle/>
                    <a:p>
                      <a:pPr marL="342900" marR="2159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ИС-09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Акт об удалении участника итогового сочинения (изложения)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3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772"/>
              </p:ext>
            </p:extLst>
          </p:nvPr>
        </p:nvGraphicFramePr>
        <p:xfrm>
          <a:off x="395536" y="76470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0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116638"/>
          <a:ext cx="9036495" cy="6666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0"/>
                <a:gridCol w="43781"/>
                <a:gridCol w="175126"/>
                <a:gridCol w="61295"/>
                <a:gridCol w="96318"/>
                <a:gridCol w="43781"/>
                <a:gridCol w="52538"/>
                <a:gridCol w="43781"/>
                <a:gridCol w="245177"/>
                <a:gridCol w="245177"/>
                <a:gridCol w="245177"/>
                <a:gridCol w="43781"/>
                <a:gridCol w="61295"/>
                <a:gridCol w="201394"/>
                <a:gridCol w="297714"/>
                <a:gridCol w="201394"/>
                <a:gridCol w="297714"/>
                <a:gridCol w="192639"/>
                <a:gridCol w="43781"/>
                <a:gridCol w="192639"/>
                <a:gridCol w="96318"/>
                <a:gridCol w="52538"/>
                <a:gridCol w="52538"/>
                <a:gridCol w="210151"/>
                <a:gridCol w="770553"/>
                <a:gridCol w="350252"/>
                <a:gridCol w="665479"/>
                <a:gridCol w="665479"/>
                <a:gridCol w="735528"/>
                <a:gridCol w="52538"/>
                <a:gridCol w="148856"/>
                <a:gridCol w="245177"/>
                <a:gridCol w="131344"/>
                <a:gridCol w="43781"/>
                <a:gridCol w="367764"/>
                <a:gridCol w="61295"/>
                <a:gridCol w="131344"/>
                <a:gridCol w="245177"/>
                <a:gridCol w="96318"/>
                <a:gridCol w="61295"/>
                <a:gridCol w="96318"/>
                <a:gridCol w="61295"/>
                <a:gridCol w="96318"/>
                <a:gridCol w="61295"/>
                <a:gridCol w="245177"/>
                <a:gridCol w="245177"/>
                <a:gridCol w="96318"/>
              </a:tblGrid>
              <a:tr h="313441">
                <a:tc gridSpan="47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(регион)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(код МСУ)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(код ОО(места проведения)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(вид работы)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(дата пров.: число-месяц-год)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160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41">
                <a:tc gridSpan="47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1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7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160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ИС 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42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(код формы)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10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(наименование отчета)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41">
                <a:tc gridSpan="47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9131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№ п/п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Участники в учебном кабинете ОО (месте проведения)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Удален с итогового сочинения (изложения)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Не закончил написание итогового сочинения (изложения)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Материалы, полученные от участника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Номер темы (текста) итогового сочинения (изложения)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Подпись участника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41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Бланк регистрации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Количество бланков записи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873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Фамилия Имя Отчество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Документ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Сдавал в устной форме (ОВЗ)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421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Серия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Номер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10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60"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25" u="none" strike="noStrike">
                          <a:effectLst/>
                        </a:rPr>
                        <a:t>1</a:t>
                      </a:r>
                      <a:endParaRPr lang="ru-RU" sz="825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978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498" y="-5"/>
          <a:ext cx="9108502" cy="685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49"/>
                <a:gridCol w="41104"/>
                <a:gridCol w="164413"/>
                <a:gridCol w="57544"/>
                <a:gridCol w="90428"/>
                <a:gridCol w="41104"/>
                <a:gridCol w="49324"/>
                <a:gridCol w="41104"/>
                <a:gridCol w="230179"/>
                <a:gridCol w="230179"/>
                <a:gridCol w="230179"/>
                <a:gridCol w="41104"/>
                <a:gridCol w="82206"/>
                <a:gridCol w="189076"/>
                <a:gridCol w="279502"/>
                <a:gridCol w="279502"/>
                <a:gridCol w="279502"/>
                <a:gridCol w="279502"/>
                <a:gridCol w="123310"/>
                <a:gridCol w="57544"/>
                <a:gridCol w="131531"/>
                <a:gridCol w="49324"/>
                <a:gridCol w="49324"/>
                <a:gridCol w="460357"/>
                <a:gridCol w="904274"/>
                <a:gridCol w="575447"/>
                <a:gridCol w="526123"/>
                <a:gridCol w="608329"/>
                <a:gridCol w="180855"/>
                <a:gridCol w="180855"/>
                <a:gridCol w="131531"/>
                <a:gridCol w="230179"/>
                <a:gridCol w="230179"/>
                <a:gridCol w="90428"/>
                <a:gridCol w="180855"/>
                <a:gridCol w="180855"/>
                <a:gridCol w="180855"/>
                <a:gridCol w="41104"/>
                <a:gridCol w="90428"/>
                <a:gridCol w="57544"/>
                <a:gridCol w="57544"/>
                <a:gridCol w="41104"/>
                <a:gridCol w="57544"/>
                <a:gridCol w="263061"/>
                <a:gridCol w="57544"/>
                <a:gridCol w="41104"/>
                <a:gridCol w="57544"/>
                <a:gridCol w="230179"/>
                <a:gridCol w="279502"/>
                <a:gridCol w="57544"/>
              </a:tblGrid>
              <a:tr h="556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(регион)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(код МСУ)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(код ОО(места проведения)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вид работы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(дата пров.: число-месяц-год)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7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71">
                <a:tc gridSpan="50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7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0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ИС 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(код формы)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0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(наименование формы)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371">
                <a:tc gridSpan="50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85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№ п/п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ФИО участника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Серия документа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Номер документа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Класс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Сдавал в устной форме *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Требования к сочинению (изложению)**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Результаты оценивания***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Результаты проверки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Критерии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Зачет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Незачет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Зачет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Зачет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Незачет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Незачет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0494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utterstock_1769828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92321"/>
            <a:ext cx="1482866" cy="13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076056" y="152056"/>
            <a:ext cx="1872208" cy="7212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В ЦОКО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608" y="2079556"/>
            <a:ext cx="9097392" cy="4191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800" b="1" i="1" u="sng" dirty="0">
                <a:solidFill>
                  <a:srgbClr val="C00000"/>
                </a:solidFill>
              </a:rPr>
              <a:t>Срок доставки проверенных бланков </a:t>
            </a:r>
            <a:r>
              <a:rPr lang="ru-RU" sz="1800" b="1" i="1" dirty="0">
                <a:solidFill>
                  <a:srgbClr val="7030A0"/>
                </a:solidFill>
              </a:rPr>
              <a:t>сочинения (изложения) (оригиналов) в ЦОКО : </a:t>
            </a:r>
            <a:r>
              <a:rPr lang="ru-RU" sz="1800" b="1" i="1" dirty="0" smtClean="0">
                <a:solidFill>
                  <a:srgbClr val="7030A0"/>
                </a:solidFill>
              </a:rPr>
              <a:t>08-12.12.2017г</a:t>
            </a:r>
            <a:r>
              <a:rPr lang="ru-RU" sz="1800" b="1" i="1" dirty="0">
                <a:solidFill>
                  <a:srgbClr val="7030A0"/>
                </a:solidFill>
              </a:rPr>
              <a:t>.- Все территории;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               </a:t>
            </a:r>
            <a:r>
              <a:rPr lang="ru-RU" sz="1800" b="1" i="1" dirty="0" smtClean="0">
                <a:solidFill>
                  <a:srgbClr val="7030A0"/>
                </a:solidFill>
              </a:rPr>
              <a:t>12.12.2017г</a:t>
            </a:r>
            <a:r>
              <a:rPr lang="ru-RU" sz="1800" b="1" i="1" dirty="0">
                <a:solidFill>
                  <a:srgbClr val="7030A0"/>
                </a:solidFill>
              </a:rPr>
              <a:t>. – г. Тюмень.</a:t>
            </a:r>
          </a:p>
          <a:p>
            <a:r>
              <a:rPr lang="ru-RU" sz="1800" b="1" i="1" dirty="0">
                <a:solidFill>
                  <a:srgbClr val="7030A0"/>
                </a:solidFill>
              </a:rPr>
              <a:t>Все материалы упаковываются </a:t>
            </a:r>
            <a:r>
              <a:rPr lang="ru-RU" sz="1800" b="1" i="1" dirty="0" err="1">
                <a:solidFill>
                  <a:srgbClr val="7030A0"/>
                </a:solidFill>
              </a:rPr>
              <a:t>поаудиторно</a:t>
            </a:r>
            <a:r>
              <a:rPr lang="ru-RU" sz="1800" b="1" i="1" dirty="0">
                <a:solidFill>
                  <a:srgbClr val="7030A0"/>
                </a:solidFill>
              </a:rPr>
              <a:t> и доставляются в ЦОКО по адресу: </a:t>
            </a:r>
            <a:endParaRPr lang="ru-RU" sz="1800" b="1" dirty="0">
              <a:solidFill>
                <a:srgbClr val="7030A0"/>
              </a:solidFill>
            </a:endParaRPr>
          </a:p>
          <a:p>
            <a:r>
              <a:rPr lang="ru-RU" sz="1800" b="1" i="1" dirty="0">
                <a:solidFill>
                  <a:srgbClr val="7030A0"/>
                </a:solidFill>
              </a:rPr>
              <a:t>г. Тюмень, ул. Малыгина, 73, кабинет 01 с 8-30 до 16-00.</a:t>
            </a:r>
          </a:p>
          <a:p>
            <a:r>
              <a:rPr lang="ru-RU" sz="1800" b="1" u="sng" dirty="0">
                <a:solidFill>
                  <a:srgbClr val="C00000"/>
                </a:solidFill>
              </a:rPr>
              <a:t>ЦОКО осуществляет:</a:t>
            </a:r>
          </a:p>
          <a:p>
            <a:r>
              <a:rPr lang="ru-RU" sz="1800" dirty="0"/>
              <a:t>Сканирование бланков,</a:t>
            </a:r>
            <a:r>
              <a:rPr lang="ru-RU" sz="1800" i="1" dirty="0"/>
              <a:t> </a:t>
            </a:r>
          </a:p>
          <a:p>
            <a:r>
              <a:rPr lang="en-US" sz="1800" dirty="0" err="1"/>
              <a:t>Распознавание</a:t>
            </a:r>
            <a:r>
              <a:rPr lang="ru-RU" sz="1800" dirty="0"/>
              <a:t> </a:t>
            </a:r>
            <a:r>
              <a:rPr lang="en-US" sz="1800" dirty="0"/>
              <a:t>и</a:t>
            </a:r>
            <a:r>
              <a:rPr lang="ru-RU" sz="1800" dirty="0"/>
              <a:t> </a:t>
            </a:r>
            <a:r>
              <a:rPr lang="en-US" sz="1800" dirty="0" err="1"/>
              <a:t>верификаци</a:t>
            </a:r>
            <a:r>
              <a:rPr lang="ru-RU" sz="1800" dirty="0"/>
              <a:t>ю</a:t>
            </a:r>
            <a:r>
              <a:rPr lang="en-US" sz="1800" dirty="0"/>
              <a:t> </a:t>
            </a:r>
            <a:r>
              <a:rPr lang="en-US" sz="1800" dirty="0" err="1"/>
              <a:t>бланков</a:t>
            </a:r>
            <a:r>
              <a:rPr lang="ru-RU" sz="1800" dirty="0"/>
              <a:t>;</a:t>
            </a:r>
            <a:r>
              <a:rPr lang="ru-RU" sz="1800" i="1" dirty="0"/>
              <a:t> </a:t>
            </a:r>
          </a:p>
          <a:p>
            <a:r>
              <a:rPr lang="ru-RU" sz="1800" dirty="0"/>
              <a:t>Загрузку  в  РБД  сведений  о  результатах  проведения итогового сочинения (изложения) в формате, аналогичном используемому при проведении ЕГЭ.</a:t>
            </a:r>
          </a:p>
        </p:txBody>
      </p:sp>
      <p:pic>
        <p:nvPicPr>
          <p:cNvPr id="6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056"/>
            <a:ext cx="2416288" cy="181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2109" y="859977"/>
            <a:ext cx="1567157" cy="6248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ВСЕ СОЧИНЕНИЯ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20556165">
            <a:off x="2912349" y="641852"/>
            <a:ext cx="2125884" cy="5782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404664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27539"/>
            <a:ext cx="7992888" cy="466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28.11-05.12.2017. подготовительные работы:</a:t>
            </a:r>
          </a:p>
          <a:p>
            <a:r>
              <a:rPr lang="ru-RU" dirty="0"/>
              <a:t>Загрузка файла ОО в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pc="-26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ШКОЛЬНЫЙ КЛИЕНТ</a:t>
            </a:r>
            <a:r>
              <a:rPr lang="ru-RU" spc="-26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dirty="0"/>
              <a:t>Печать и сбор комплектов бланков;</a:t>
            </a:r>
          </a:p>
          <a:p>
            <a:r>
              <a:rPr lang="ru-RU" dirty="0"/>
              <a:t>отбор и подготовка специалистов, формирование  состава 2-х комиссий и др. специалистов;</a:t>
            </a:r>
          </a:p>
          <a:p>
            <a:r>
              <a:rPr lang="ru-RU" dirty="0"/>
              <a:t>Обеспечение участников словарями; членов комиссии критериями;</a:t>
            </a:r>
          </a:p>
          <a:p>
            <a:r>
              <a:rPr lang="ru-RU" dirty="0"/>
              <a:t>подготовка аудиторий.</a:t>
            </a:r>
          </a:p>
          <a:p>
            <a:r>
              <a:rPr lang="ru-RU" b="1" u="sng" dirty="0"/>
              <a:t>06.12.2017 г. сочинение</a:t>
            </a:r>
          </a:p>
          <a:p>
            <a:r>
              <a:rPr lang="ru-RU" dirty="0"/>
              <a:t>получение тем сочинений, текстов изложений;</a:t>
            </a:r>
          </a:p>
          <a:p>
            <a:r>
              <a:rPr lang="ru-RU" dirty="0"/>
              <a:t>Написание сочинений (изложений);</a:t>
            </a:r>
          </a:p>
          <a:p>
            <a:r>
              <a:rPr lang="ru-RU" dirty="0"/>
              <a:t>Подготовка копий бланков, сбор комплектов копий бланков работ для проверки;</a:t>
            </a:r>
          </a:p>
          <a:p>
            <a:r>
              <a:rPr lang="ru-RU" dirty="0"/>
              <a:t>Обсуждение комиссией критериев проверки.</a:t>
            </a:r>
          </a:p>
          <a:p>
            <a:r>
              <a:rPr lang="ru-RU" b="1" dirty="0">
                <a:solidFill>
                  <a:srgbClr val="7030A0"/>
                </a:solidFill>
              </a:rPr>
              <a:t>07-11.12.2017 г.- проверка сочинений</a:t>
            </a:r>
          </a:p>
          <a:p>
            <a:r>
              <a:rPr lang="ru-RU" b="1" dirty="0"/>
              <a:t>09.12 -12.12.2017 –доставка бланков в РЦОИ</a:t>
            </a:r>
            <a:r>
              <a:rPr lang="ru-RU" b="1" dirty="0" smtClean="0"/>
              <a:t>;</a:t>
            </a:r>
          </a:p>
          <a:p>
            <a:endParaRPr lang="ru-RU" b="1" u="sng" dirty="0"/>
          </a:p>
          <a:p>
            <a:pPr marL="48578">
              <a:lnSpc>
                <a:spcPts val="1084"/>
              </a:lnSpc>
              <a:tabLst>
                <a:tab pos="228600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20.12.2017 </a:t>
            </a:r>
            <a:r>
              <a:rPr lang="ru-RU" b="1" dirty="0">
                <a:solidFill>
                  <a:srgbClr val="C00000"/>
                </a:solidFill>
              </a:rPr>
              <a:t>г. – З</a:t>
            </a:r>
            <a:r>
              <a:rPr lang="ru-RU" b="1" spc="-4" dirty="0">
                <a:solidFill>
                  <a:srgbClr val="C00000"/>
                </a:solidFill>
              </a:rPr>
              <a:t>а</a:t>
            </a:r>
            <a:r>
              <a:rPr lang="ru-RU" b="1" dirty="0">
                <a:solidFill>
                  <a:srgbClr val="C00000"/>
                </a:solidFill>
              </a:rPr>
              <a:t>г</a:t>
            </a:r>
            <a:r>
              <a:rPr lang="ru-RU" b="1" spc="19" dirty="0">
                <a:solidFill>
                  <a:srgbClr val="C00000"/>
                </a:solidFill>
              </a:rPr>
              <a:t>р</a:t>
            </a:r>
            <a:r>
              <a:rPr lang="ru-RU" b="1" spc="-26" dirty="0">
                <a:solidFill>
                  <a:srgbClr val="C00000"/>
                </a:solidFill>
              </a:rPr>
              <a:t>у</a:t>
            </a:r>
            <a:r>
              <a:rPr lang="ru-RU" b="1" spc="4" dirty="0">
                <a:solidFill>
                  <a:srgbClr val="C00000"/>
                </a:solidFill>
              </a:rPr>
              <a:t>зк</a:t>
            </a:r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spc="-4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b="1" spc="-4" dirty="0">
                <a:solidFill>
                  <a:srgbClr val="C00000"/>
                </a:solidFill>
              </a:rPr>
              <a:t>а</a:t>
            </a:r>
            <a:r>
              <a:rPr lang="ru-RU" b="1" spc="4" dirty="0">
                <a:solidFill>
                  <a:srgbClr val="C00000"/>
                </a:solidFill>
              </a:rPr>
              <a:t>нн</a:t>
            </a:r>
            <a:r>
              <a:rPr lang="ru-RU" b="1" dirty="0">
                <a:solidFill>
                  <a:srgbClr val="C00000"/>
                </a:solidFill>
              </a:rPr>
              <a:t>ых</a:t>
            </a:r>
            <a:r>
              <a:rPr lang="ru-RU" b="1" spc="15" dirty="0">
                <a:solidFill>
                  <a:srgbClr val="C00000"/>
                </a:solidFill>
              </a:rPr>
              <a:t> </a:t>
            </a:r>
            <a:r>
              <a:rPr lang="ru-RU" b="1" spc="4" dirty="0">
                <a:solidFill>
                  <a:srgbClr val="C00000"/>
                </a:solidFill>
              </a:rPr>
              <a:t>н</a:t>
            </a:r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spc="-4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фе</a:t>
            </a:r>
            <a:r>
              <a:rPr lang="ru-RU" b="1" spc="-11" dirty="0">
                <a:solidFill>
                  <a:srgbClr val="C00000"/>
                </a:solidFill>
              </a:rPr>
              <a:t>д</a:t>
            </a:r>
            <a:r>
              <a:rPr lang="ru-RU" b="1" spc="-4" dirty="0">
                <a:solidFill>
                  <a:srgbClr val="C00000"/>
                </a:solidFill>
              </a:rPr>
              <a:t>е</a:t>
            </a:r>
            <a:r>
              <a:rPr lang="ru-RU" b="1" dirty="0">
                <a:solidFill>
                  <a:srgbClr val="C00000"/>
                </a:solidFill>
              </a:rPr>
              <a:t>р</a:t>
            </a:r>
            <a:r>
              <a:rPr lang="ru-RU" b="1" spc="-4" dirty="0">
                <a:solidFill>
                  <a:srgbClr val="C00000"/>
                </a:solidFill>
              </a:rPr>
              <a:t>а</a:t>
            </a:r>
            <a:r>
              <a:rPr lang="ru-RU" b="1" dirty="0">
                <a:solidFill>
                  <a:srgbClr val="C00000"/>
                </a:solidFill>
              </a:rPr>
              <a:t>л</a:t>
            </a:r>
            <a:r>
              <a:rPr lang="ru-RU" b="1" spc="4" dirty="0">
                <a:solidFill>
                  <a:srgbClr val="C00000"/>
                </a:solidFill>
              </a:rPr>
              <a:t>ь</a:t>
            </a:r>
            <a:r>
              <a:rPr lang="ru-RU" b="1" spc="8" dirty="0">
                <a:solidFill>
                  <a:srgbClr val="C00000"/>
                </a:solidFill>
              </a:rPr>
              <a:t>н</a:t>
            </a:r>
            <a:r>
              <a:rPr lang="ru-RU" b="1" dirty="0">
                <a:solidFill>
                  <a:srgbClr val="C00000"/>
                </a:solidFill>
              </a:rPr>
              <a:t>ый</a:t>
            </a:r>
            <a:r>
              <a:rPr lang="ru-RU" b="1" spc="15" dirty="0">
                <a:solidFill>
                  <a:srgbClr val="C00000"/>
                </a:solidFill>
              </a:rPr>
              <a:t> </a:t>
            </a:r>
            <a:r>
              <a:rPr lang="ru-RU" b="1" spc="-19" dirty="0">
                <a:solidFill>
                  <a:srgbClr val="C00000"/>
                </a:solidFill>
              </a:rPr>
              <a:t>у</a:t>
            </a:r>
            <a:r>
              <a:rPr lang="ru-RU" b="1" dirty="0">
                <a:solidFill>
                  <a:srgbClr val="C00000"/>
                </a:solidFill>
              </a:rPr>
              <a:t>ров</a:t>
            </a:r>
            <a:r>
              <a:rPr lang="ru-RU" b="1" spc="-4" dirty="0">
                <a:solidFill>
                  <a:srgbClr val="C00000"/>
                </a:solidFill>
              </a:rPr>
              <a:t>е</a:t>
            </a:r>
            <a:r>
              <a:rPr lang="ru-RU" b="1" spc="4" dirty="0">
                <a:solidFill>
                  <a:srgbClr val="C00000"/>
                </a:solidFill>
              </a:rPr>
              <a:t>нь.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70872"/>
            <a:ext cx="546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ПЛАНИРОВАНИЕ РАБОТ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725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2" y="108494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87180"/>
            <a:ext cx="8178869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1815" y="718769"/>
            <a:ext cx="7916605" cy="691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Порядок </a:t>
            </a:r>
            <a:r>
              <a:rPr lang="ru-RU" sz="2000" b="1" u="sng" dirty="0">
                <a:solidFill>
                  <a:srgbClr val="C00000"/>
                </a:solidFill>
              </a:rPr>
              <a:t>технической поддержки участников сочинения</a:t>
            </a:r>
            <a:endParaRPr lang="ru-RU" sz="2000" u="sng" dirty="0">
              <a:solidFill>
                <a:srgbClr val="C00000"/>
              </a:solidFill>
            </a:endParaRPr>
          </a:p>
          <a:p>
            <a:r>
              <a:rPr lang="ru-RU" sz="2000" dirty="0"/>
              <a:t>С  2</a:t>
            </a:r>
            <a:r>
              <a:rPr lang="en-US" sz="2000" dirty="0"/>
              <a:t>8 </a:t>
            </a:r>
            <a:r>
              <a:rPr lang="ru-RU" sz="2000" dirty="0"/>
              <a:t>ноября </a:t>
            </a:r>
            <a:r>
              <a:rPr lang="ru-RU" sz="2000" dirty="0" smtClean="0"/>
              <a:t>2017 </a:t>
            </a:r>
            <a:r>
              <a:rPr lang="ru-RU" sz="2000" dirty="0"/>
              <a:t>года работает горячая линия технической поддержки подготовки и организации </a:t>
            </a:r>
            <a:r>
              <a:rPr lang="ru-RU" sz="2000" dirty="0" smtClean="0"/>
              <a:t>проведения </a:t>
            </a:r>
            <a:r>
              <a:rPr lang="ru-RU" sz="2000" dirty="0"/>
              <a:t>итогового сочинения в выпускных классах образовательных организаций среднего общего образования.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8-3452-39-02-99</a:t>
            </a:r>
            <a:r>
              <a:rPr lang="ru-RU" sz="2000" dirty="0"/>
              <a:t>;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8-3452-39-02-05</a:t>
            </a:r>
            <a:r>
              <a:rPr lang="ru-RU" sz="2000" b="1" dirty="0">
                <a:solidFill>
                  <a:srgbClr val="C00000"/>
                </a:solidFill>
              </a:rPr>
              <a:t>;</a:t>
            </a:r>
            <a:endParaRPr lang="ru-RU" sz="2000" dirty="0"/>
          </a:p>
          <a:p>
            <a:r>
              <a:rPr lang="ru-RU" sz="2000" b="1" u="sng" dirty="0">
                <a:solidFill>
                  <a:srgbClr val="C00000"/>
                </a:solidFill>
              </a:rPr>
              <a:t>Обратиться к ответственному сотруднику ЦОКО </a:t>
            </a:r>
            <a:r>
              <a:rPr lang="ru-RU" sz="2000" dirty="0"/>
              <a:t>По телефонам 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 </a:t>
            </a:r>
            <a:r>
              <a:rPr lang="ru-RU" sz="2000" dirty="0"/>
              <a:t>8-3452-39-02-30; </a:t>
            </a:r>
          </a:p>
          <a:p>
            <a:r>
              <a:rPr lang="ru-RU" sz="2000" b="1" u="sng" dirty="0">
                <a:solidFill>
                  <a:srgbClr val="C00000"/>
                </a:solidFill>
              </a:rPr>
              <a:t>ПОЛУЧИТЬ КОНСУЛЬТАЦИЮ ПО ПРОВЕРКЕ РАБОТ:</a:t>
            </a:r>
          </a:p>
          <a:p>
            <a:r>
              <a:rPr lang="ru-RU" sz="2000" dirty="0"/>
              <a:t>каф. 59-83-83;     58-20-35;</a:t>
            </a:r>
          </a:p>
          <a:p>
            <a:r>
              <a:rPr lang="ru-RU" sz="2000" dirty="0"/>
              <a:t>Сот. </a:t>
            </a:r>
            <a:r>
              <a:rPr lang="ru-RU" sz="2000" dirty="0" smtClean="0"/>
              <a:t>8-922-485-31-85</a:t>
            </a: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ГОРЯЧАЯ ЛИНИЯ:</a:t>
            </a:r>
            <a:endParaRPr lang="ru-RU" sz="2000" b="1" u="sng" dirty="0" smtClean="0">
              <a:solidFill>
                <a:srgbClr val="002060"/>
              </a:solidFill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               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8 (3452) 56-93-30</a:t>
            </a:r>
          </a:p>
          <a:p>
            <a:pPr lvl="0" algn="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8-912-389-80-94     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Поварова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И.Н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                8 </a:t>
            </a:r>
            <a:r>
              <a:rPr lang="ru-RU" altLang="ru-RU" sz="20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(3452) </a:t>
            </a:r>
            <a:r>
              <a:rPr lang="ru-RU" altLang="ru-RU" sz="20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56-93-30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                                          8-912-389-80-94      Хамова </a:t>
            </a:r>
            <a:r>
              <a:rPr lang="ru-RU" altLang="ru-RU" sz="20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Ю</a:t>
            </a:r>
            <a:r>
              <a:rPr lang="ru-RU" altLang="ru-RU" sz="20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.А.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                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8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(3452)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39-02-89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                                         8-922-476-44-06       Лунев С.Ю.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000" dirty="0" smtClean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0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0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0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3301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2" y="-1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71136" y="332656"/>
            <a:ext cx="8188066" cy="4814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7599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Срок действия итогового сочинения</a:t>
            </a:r>
            <a:endParaRPr lang="ru-RU" sz="32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836885"/>
              </p:ext>
            </p:extLst>
          </p:nvPr>
        </p:nvGraphicFramePr>
        <p:xfrm>
          <a:off x="457200" y="170080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97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56" y="332656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203" y="498984"/>
            <a:ext cx="7743586" cy="18273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Публикуются темы итогового сочинения на открытых официальных ресурсах за 15 минут до проведения итогового сочинения по местному времени: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http://ege.edu.ru (topic.ege.edu.ru)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http://ege55.ru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http://rustest.r</a:t>
            </a:r>
            <a:r>
              <a:rPr lang="en-US" dirty="0">
                <a:solidFill>
                  <a:schemeClr val="tx1"/>
                </a:solidFill>
              </a:rPr>
              <a:t>u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35996" y="2471832"/>
            <a:ext cx="4032448" cy="3312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Итоговое сочинение (изложение) начинается в 10.00 по местному времени. Если кто-то из ребят опоздал, он будет допущен к написанию сочинения, но отдельных дополнительных инструктажей ему не будет проведено и время написания не будет увеличено.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9458" y="2492688"/>
            <a:ext cx="3600400" cy="2808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Продолжительность выполнения - 3 часа 55 минут (235 минут), для участников с ОВЗ увеличивается по их желанию на 1,5 часа. Инструктаж во время написания работы не засчитывается.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676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04664"/>
            <a:ext cx="7992888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C00000"/>
                </a:solidFill>
              </a:rPr>
              <a:t>Тематические направления для итогового сочинения 2017/18 учебного года: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Верность и измена»,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«Равнодушие и отзывчивость»,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«Цели и средства»,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«Смелость и трусость»,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«Человек и общество».</a:t>
            </a:r>
          </a:p>
        </p:txBody>
      </p:sp>
    </p:spTree>
    <p:extLst>
      <p:ext uri="{BB962C8B-B14F-4D97-AF65-F5344CB8AC3E}">
        <p14:creationId xmlns:p14="http://schemas.microsoft.com/office/powerpoint/2010/main" val="44407982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741</TotalTime>
  <Words>4828</Words>
  <Application>Microsoft Office PowerPoint</Application>
  <PresentationFormat>Экран (4:3)</PresentationFormat>
  <Paragraphs>1164</Paragraphs>
  <Slides>65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ЦОКО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по литературе.</dc:title>
  <dc:creator>Маргарита</dc:creator>
  <cp:lastModifiedBy>HOME</cp:lastModifiedBy>
  <cp:revision>111</cp:revision>
  <dcterms:created xsi:type="dcterms:W3CDTF">2014-10-26T19:36:11Z</dcterms:created>
  <dcterms:modified xsi:type="dcterms:W3CDTF">2017-11-29T21:26:30Z</dcterms:modified>
</cp:coreProperties>
</file>