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0"/>
  </p:notesMasterIdLst>
  <p:sldIdLst>
    <p:sldId id="256" r:id="rId2"/>
    <p:sldId id="310" r:id="rId3"/>
    <p:sldId id="313" r:id="rId4"/>
    <p:sldId id="314" r:id="rId5"/>
    <p:sldId id="315" r:id="rId6"/>
    <p:sldId id="317" r:id="rId7"/>
    <p:sldId id="322" r:id="rId8"/>
    <p:sldId id="323" r:id="rId9"/>
    <p:sldId id="316" r:id="rId10"/>
    <p:sldId id="324" r:id="rId11"/>
    <p:sldId id="326" r:id="rId12"/>
    <p:sldId id="328" r:id="rId13"/>
    <p:sldId id="325" r:id="rId14"/>
    <p:sldId id="260" r:id="rId15"/>
    <p:sldId id="261" r:id="rId16"/>
    <p:sldId id="265" r:id="rId17"/>
    <p:sldId id="267" r:id="rId18"/>
    <p:sldId id="268" r:id="rId19"/>
    <p:sldId id="269" r:id="rId20"/>
    <p:sldId id="281" r:id="rId21"/>
    <p:sldId id="282" r:id="rId22"/>
    <p:sldId id="283" r:id="rId23"/>
    <p:sldId id="284" r:id="rId24"/>
    <p:sldId id="270" r:id="rId25"/>
    <p:sldId id="307" r:id="rId26"/>
    <p:sldId id="285" r:id="rId27"/>
    <p:sldId id="280" r:id="rId28"/>
    <p:sldId id="318" r:id="rId29"/>
    <p:sldId id="278" r:id="rId30"/>
    <p:sldId id="257" r:id="rId31"/>
    <p:sldId id="279" r:id="rId32"/>
    <p:sldId id="286" r:id="rId33"/>
    <p:sldId id="319" r:id="rId34"/>
    <p:sldId id="320" r:id="rId35"/>
    <p:sldId id="329" r:id="rId36"/>
    <p:sldId id="275" r:id="rId37"/>
    <p:sldId id="321" r:id="rId38"/>
    <p:sldId id="276" r:id="rId3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DFA2E-3454-42DF-A4A6-6707A4B4067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79DB-D0E2-49DD-9F16-E46BD5C5C4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3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6"/>
            <a:ext cx="6408712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33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ooks-library1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13" y="620689"/>
            <a:ext cx="7823020" cy="55836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o.ru/news/education/middledu/temy_itogovykh_sochineniy_za_2017_2018_uchebnyy_god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512676"/>
            <a:ext cx="7328815" cy="3510390"/>
          </a:xfrm>
        </p:spPr>
        <p:txBody>
          <a:bodyPr>
            <a:prstTxWarp prst="textPlain">
              <a:avLst>
                <a:gd name="adj" fmla="val 51839"/>
              </a:avLst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 нужно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ЕГЭ, ОГЭ?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8" y="0"/>
            <a:ext cx="9138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07638" y="802447"/>
            <a:ext cx="7392821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Девятиклассников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привлекут к участию в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устного экзамена по русскому языку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в дальнейшем же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итоговое собеседование станет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девятиклассников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допуском к государственной итоговой аттестации (ГИА-9). Результаты не будут влиять на допуск учащихся к ГИА-9 в 2018 году.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Мониторинг качества подготовки 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обучающихся 9 классов по русскому языку в форме итогового собеседования пройдет в апреле 2018 года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во всех субъектах РФ. Собеседование будет проводиться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 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 по  16 апреля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Итоговое собеседование выпускники 9 классов будут проходить в своих школах, оцениваться оно будет по системе 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зачет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незачет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Итоговое собеседование по русскому языку направлено на проверку навыков спонтанной речи 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подготовку участнику будет даваться около минуты, само собеседование займет около 15 минут.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589" y="404664"/>
            <a:ext cx="553318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Изменения в ОГЭ </a:t>
            </a:r>
            <a:r>
              <a:rPr lang="ru-RU" sz="3733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2019</a:t>
            </a:r>
            <a:endParaRPr lang="ru-RU" sz="3733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7185" y="1044784"/>
            <a:ext cx="670131" cy="3780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67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Овал 5"/>
          <p:cNvSpPr/>
          <p:nvPr/>
        </p:nvSpPr>
        <p:spPr>
          <a:xfrm>
            <a:off x="573421" y="2942946"/>
            <a:ext cx="736081" cy="3780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67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Овал 6"/>
          <p:cNvSpPr/>
          <p:nvPr/>
        </p:nvSpPr>
        <p:spPr>
          <a:xfrm>
            <a:off x="609372" y="4281079"/>
            <a:ext cx="736081" cy="40502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67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Овал 7"/>
          <p:cNvSpPr/>
          <p:nvPr/>
        </p:nvSpPr>
        <p:spPr>
          <a:xfrm>
            <a:off x="573421" y="5026398"/>
            <a:ext cx="721825" cy="4201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67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429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4" y="736485"/>
            <a:ext cx="8160905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/>
              <a:t>Устная часть по русскому языку будет состоять из четырех заданий.</a:t>
            </a:r>
          </a:p>
          <a:p>
            <a:pPr algn="just"/>
            <a:r>
              <a:rPr lang="ru-RU" sz="2000" b="1" dirty="0"/>
              <a:t>Задание 1</a:t>
            </a:r>
            <a:r>
              <a:rPr lang="ru-RU" sz="2000" dirty="0"/>
              <a:t> – чтение небольшого текста вслух. Тексты для чтения будут содержать информацию о выдающихся людях прошлого и современности. Время на подготовку – 2 минуты.</a:t>
            </a:r>
          </a:p>
          <a:p>
            <a:pPr algn="just"/>
            <a:r>
              <a:rPr lang="ru-RU" sz="2000" b="1" dirty="0"/>
              <a:t>Задание 2</a:t>
            </a:r>
            <a:r>
              <a:rPr lang="ru-RU" sz="2000" dirty="0"/>
              <a:t> - пересказ текста с привлечением дополнительной информации (с включением цитаты).</a:t>
            </a:r>
          </a:p>
          <a:p>
            <a:pPr algn="just"/>
            <a:r>
              <a:rPr lang="ru-RU" sz="2000" b="1" dirty="0"/>
              <a:t>Выполняя задание 3, </a:t>
            </a:r>
            <a:r>
              <a:rPr lang="ru-RU" sz="2000" dirty="0"/>
              <a:t>необходимо построить связное монологическое высказывание по одной из выбранных тем с опорой на план. Время на подготовку – 1 минута.</a:t>
            </a:r>
          </a:p>
          <a:p>
            <a:pPr algn="just"/>
            <a:r>
              <a:rPr lang="ru-RU" sz="2000" b="1" dirty="0"/>
              <a:t>Задание 4</a:t>
            </a:r>
            <a:r>
              <a:rPr lang="ru-RU" sz="2000" dirty="0"/>
              <a:t> - диалог с экзаменатором-собеседником. Время на подготовку - без подготовки. Экзаменатор предложит ответить на три вопроса.</a:t>
            </a:r>
          </a:p>
          <a:p>
            <a:pPr algn="just"/>
            <a:r>
              <a:rPr lang="ru-RU" sz="2000" dirty="0"/>
              <a:t>Общее время ответа одного экзаменуемого (включая время на подготовку) – </a:t>
            </a:r>
            <a:r>
              <a:rPr lang="ru-RU" sz="2000" b="1" dirty="0"/>
              <a:t>15 минут.</a:t>
            </a:r>
          </a:p>
          <a:p>
            <a:pPr algn="just"/>
            <a:r>
              <a:rPr lang="ru-RU" sz="2000" dirty="0"/>
              <a:t>Каждое последующее задание выдаётся после окончания выполнения предыдущего задания. </a:t>
            </a:r>
          </a:p>
          <a:p>
            <a:pPr algn="just"/>
            <a:r>
              <a:rPr lang="ru-RU" sz="2000" dirty="0"/>
              <a:t>В процессе проведения собеседования будет вестись </a:t>
            </a:r>
            <a:r>
              <a:rPr lang="ru-RU" sz="2000" b="1" dirty="0"/>
              <a:t>аудиозапись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Итоговое собеседование выпускники 9 классов будут проходить </a:t>
            </a:r>
            <a:r>
              <a:rPr lang="ru-RU" sz="2000" b="1" dirty="0"/>
              <a:t>в своих школах</a:t>
            </a:r>
            <a:r>
              <a:rPr lang="ru-RU" sz="20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1218" y="296652"/>
            <a:ext cx="553318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Изменения в ОГЭ </a:t>
            </a:r>
            <a:r>
              <a:rPr lang="ru-RU" sz="3733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2019</a:t>
            </a:r>
            <a:endParaRPr lang="ru-RU" sz="3733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9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992888" cy="57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333" dirty="0">
                <a:latin typeface="Times New Roman" pitchFamily="18" charset="0"/>
                <a:cs typeface="Times New Roman" pitchFamily="18" charset="0"/>
              </a:rPr>
              <a:t>Участники ЕГЭ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800"/>
              </a:spcBef>
              <a:buNone/>
              <a:tabLst>
                <a:tab pos="759865" algn="l"/>
                <a:tab pos="1979035" algn="l"/>
                <a:tab pos="3198204" algn="l"/>
                <a:tab pos="4417374" algn="l"/>
                <a:tab pos="5636543" algn="l"/>
                <a:tab pos="6855713" algn="l"/>
                <a:tab pos="8074882" algn="l"/>
                <a:tab pos="9294052" algn="l"/>
                <a:tab pos="10513221" algn="l"/>
                <a:tab pos="11732391" algn="l"/>
                <a:tab pos="12951560" algn="l"/>
              </a:tabLst>
            </a:pPr>
            <a:r>
              <a:rPr lang="ru-RU" sz="37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государственной итоговой аттестации </a:t>
            </a:r>
            <a:r>
              <a:rPr lang="ru-RU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допускаются выпускники </a:t>
            </a:r>
            <a:r>
              <a:rPr lang="ru-RU" sz="37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учреждений, </a:t>
            </a:r>
          </a:p>
          <a:p>
            <a:pPr algn="just">
              <a:spcBef>
                <a:spcPts val="800"/>
              </a:spcBef>
              <a:buNone/>
              <a:tabLst>
                <a:tab pos="759865" algn="l"/>
                <a:tab pos="1979035" algn="l"/>
                <a:tab pos="3198204" algn="l"/>
                <a:tab pos="4417374" algn="l"/>
                <a:tab pos="5636543" algn="l"/>
                <a:tab pos="6855713" algn="l"/>
                <a:tab pos="8074882" algn="l"/>
                <a:tab pos="9294052" algn="l"/>
                <a:tab pos="10513221" algn="l"/>
                <a:tab pos="11732391" algn="l"/>
                <a:tab pos="12951560" algn="l"/>
              </a:tabLst>
            </a:pPr>
            <a:r>
              <a:rPr lang="ru-RU" sz="3733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задолженности, в том числе за итоговое сочинение</a:t>
            </a:r>
            <a:r>
              <a:rPr lang="ru-RU" sz="37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имеющие годовые отметки </a:t>
            </a:r>
            <a:r>
              <a:rPr lang="ru-RU" sz="37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всем общеобразовательным  предметам учебного  плана за 10 - 11 классы</a:t>
            </a:r>
            <a:r>
              <a:rPr lang="ru-RU" sz="3733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ниже удовлетворительных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67051" y="274639"/>
            <a:ext cx="14554251" cy="1820852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Итоговое сочинение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ЕГЭ - 2018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275" y="148478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Статус работы</a:t>
            </a:r>
          </a:p>
          <a:p>
            <a:pPr algn="just">
              <a:buNone/>
            </a:pPr>
            <a:r>
              <a:rPr lang="ru-RU" sz="5333" dirty="0">
                <a:latin typeface="Times New Roman" pitchFamily="18" charset="0"/>
                <a:cs typeface="Times New Roman" pitchFamily="18" charset="0"/>
              </a:rPr>
              <a:t>Это выпускное сочинение. Экзамен обязателен для всех выпускников. Окончить школу без него нельзя. Для тех, кто собирается поступать на гуманитарные факультеты, это и вступительная работа: она должна быть представлена в вуз, который сам организует проверку и выставит баллы от 0 до 10.</a:t>
            </a:r>
          </a:p>
          <a:p>
            <a:pPr algn="just">
              <a:buNone/>
            </a:pPr>
            <a:r>
              <a:rPr lang="ru-RU" sz="5333" dirty="0">
                <a:latin typeface="Times New Roman" pitchFamily="18" charset="0"/>
                <a:cs typeface="Times New Roman" pitchFamily="18" charset="0"/>
              </a:rPr>
              <a:t>ФИПИ разработал «Критерии оценивания итогового сочинения организациями, реализующими программы высшего образования».</a:t>
            </a:r>
          </a:p>
          <a:p>
            <a:pPr algn="just">
              <a:buNone/>
            </a:pPr>
            <a:r>
              <a:rPr lang="ru-RU" sz="5333" b="1" dirty="0">
                <a:latin typeface="Times New Roman" pitchFamily="18" charset="0"/>
                <a:cs typeface="Times New Roman" pitchFamily="18" charset="0"/>
              </a:rPr>
              <a:t>Результат- Зачёт — незачёт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33" b="1" dirty="0">
                <a:latin typeface="Times New Roman" pitchFamily="18" charset="0"/>
                <a:cs typeface="Times New Roman" pitchFamily="18" charset="0"/>
              </a:rPr>
              <a:t>Заявление на участие в ЕГЭ</a:t>
            </a:r>
            <a:endParaRPr lang="ru-RU" sz="53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733" dirty="0">
                <a:latin typeface="Times New Roman" pitchFamily="18" charset="0"/>
                <a:cs typeface="Times New Roman" pitchFamily="18" charset="0"/>
              </a:rPr>
              <a:t>с указанием предметов, которые выпускник собирается сдавать, необходимо подать </a:t>
            </a:r>
          </a:p>
          <a:p>
            <a:pPr algn="just">
              <a:buNone/>
            </a:pPr>
            <a:r>
              <a:rPr lang="ru-RU" sz="3733" b="1" dirty="0">
                <a:latin typeface="Times New Roman" pitchFamily="18" charset="0"/>
                <a:cs typeface="Times New Roman" pitchFamily="18" charset="0"/>
              </a:rPr>
              <a:t>не позднее 1 февраля.</a:t>
            </a:r>
            <a:endParaRPr lang="ru-RU" sz="3733" dirty="0">
              <a:latin typeface="Times New Roman" pitchFamily="18" charset="0"/>
              <a:cs typeface="Times New Roman" pitchFamily="18" charset="0"/>
            </a:endParaRPr>
          </a:p>
          <a:p>
            <a:pPr marL="122764" indent="-120648" algn="ctr">
              <a:spcBef>
                <a:spcPts val="800"/>
              </a:spcBef>
              <a:buNone/>
              <a:tabLst>
                <a:tab pos="882629" algn="l"/>
                <a:tab pos="2101798" algn="l"/>
                <a:tab pos="3320968" algn="l"/>
                <a:tab pos="4540137" algn="l"/>
                <a:tab pos="5759307" algn="l"/>
                <a:tab pos="6978476" algn="l"/>
                <a:tab pos="8197646" algn="l"/>
                <a:tab pos="9416815" algn="l"/>
                <a:tab pos="10635985" algn="l"/>
                <a:tab pos="11855154" algn="l"/>
                <a:tab pos="13074324" algn="l"/>
              </a:tabLst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122764" indent="-120648" algn="ctr">
              <a:spcBef>
                <a:spcPts val="800"/>
              </a:spcBef>
              <a:buNone/>
              <a:tabLst>
                <a:tab pos="882629" algn="l"/>
                <a:tab pos="2101798" algn="l"/>
                <a:tab pos="3320968" algn="l"/>
                <a:tab pos="4540137" algn="l"/>
                <a:tab pos="5759307" algn="l"/>
                <a:tab pos="6978476" algn="l"/>
                <a:tab pos="8197646" algn="l"/>
                <a:tab pos="9416815" algn="l"/>
                <a:tab pos="10635985" algn="l"/>
                <a:tab pos="11855154" algn="l"/>
                <a:tab pos="13074324" algn="l"/>
              </a:tabLst>
            </a:pPr>
            <a:r>
              <a:rPr lang="ru-RU" sz="32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ФЕВРАЛЯ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РЕГИОНАЛЬНАЯ БАЗА ДАННЫХ ЕГЭ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ЗАКРЫВАЕТСЯ</a:t>
            </a:r>
            <a:r>
              <a:rPr lang="ru-RU" sz="32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22764" indent="-120648" algn="ctr">
              <a:spcBef>
                <a:spcPts val="800"/>
              </a:spcBef>
              <a:buNone/>
              <a:tabLst>
                <a:tab pos="882629" algn="l"/>
                <a:tab pos="2101798" algn="l"/>
                <a:tab pos="3320968" algn="l"/>
                <a:tab pos="4540137" algn="l"/>
                <a:tab pos="5759307" algn="l"/>
                <a:tab pos="6978476" algn="l"/>
                <a:tab pos="8197646" algn="l"/>
                <a:tab pos="9416815" algn="l"/>
                <a:tab pos="10635985" algn="l"/>
                <a:tab pos="11855154" algn="l"/>
                <a:tab pos="13074324" algn="l"/>
              </a:tabLs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ИЗМЕНИТЬ</a:t>
            </a:r>
            <a:r>
              <a:rPr lang="ru-RU" sz="32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ВЫБРАННЫЙ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ЭКЗАМЕНОВ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ru-RU" sz="32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НЕВОЗМОЖНО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3049" y="285729"/>
            <a:ext cx="14503399" cy="1047757"/>
          </a:xfrm>
        </p:spPr>
        <p:txBody>
          <a:bodyPr>
            <a:normAutofit/>
          </a:bodyPr>
          <a:lstStyle/>
          <a:p>
            <a:r>
              <a:rPr lang="ru-RU" sz="5333" dirty="0">
                <a:latin typeface="Times New Roman" pitchFamily="18" charset="0"/>
                <a:cs typeface="Times New Roman" pitchFamily="18" charset="0"/>
              </a:rPr>
              <a:t>Предметы ЕГЭ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933883" cy="337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58985" y="1194912"/>
            <a:ext cx="8000999" cy="5015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Математика (базовый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уровень, профильный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уровень)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Обществознание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Физика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Химия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Биология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География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История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Информатика и ИКТ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Английский язык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Немецкий язык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Французский язык</a:t>
            </a:r>
          </a:p>
          <a:p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• Литература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Предметы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733" dirty="0">
                <a:latin typeface="Times New Roman" pitchFamily="18" charset="0"/>
                <a:cs typeface="Times New Roman" pitchFamily="18" charset="0"/>
              </a:rPr>
              <a:t>   Для получения аттестата выпускники текущего года сдают </a:t>
            </a:r>
            <a:r>
              <a:rPr lang="ru-RU" sz="3733" b="1" dirty="0">
                <a:latin typeface="Times New Roman" pitchFamily="18" charset="0"/>
                <a:cs typeface="Times New Roman" pitchFamily="18" charset="0"/>
              </a:rPr>
              <a:t>обязательные предметы – русский язык и математику.</a:t>
            </a:r>
          </a:p>
          <a:p>
            <a:pPr algn="just">
              <a:buNone/>
            </a:pPr>
            <a:r>
              <a:rPr lang="ru-RU" sz="3733" dirty="0">
                <a:latin typeface="Times New Roman" pitchFamily="18" charset="0"/>
                <a:cs typeface="Times New Roman" pitchFamily="18" charset="0"/>
              </a:rPr>
              <a:t>  Сдать можно </a:t>
            </a:r>
            <a:r>
              <a:rPr lang="ru-RU" sz="3733" b="1" dirty="0">
                <a:latin typeface="Times New Roman" pitchFamily="18" charset="0"/>
                <a:cs typeface="Times New Roman" pitchFamily="18" charset="0"/>
              </a:rPr>
              <a:t>любое количество предметов </a:t>
            </a:r>
            <a:r>
              <a:rPr lang="ru-RU" sz="3733" dirty="0">
                <a:latin typeface="Times New Roman" pitchFamily="18" charset="0"/>
                <a:cs typeface="Times New Roman" pitchFamily="18" charset="0"/>
              </a:rPr>
              <a:t>из списка.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267" b="1" i="1" dirty="0">
                <a:latin typeface="Times New Roman" pitchFamily="18" charset="0"/>
                <a:cs typeface="Times New Roman" pitchFamily="18" charset="0"/>
              </a:rPr>
              <a:t>Минимальное количество баллов </a:t>
            </a:r>
            <a:r>
              <a:rPr lang="ru-RU" sz="4267" b="1" i="1" dirty="0" smtClean="0">
                <a:latin typeface="Times New Roman" pitchFamily="18" charset="0"/>
                <a:cs typeface="Times New Roman" pitchFamily="18" charset="0"/>
              </a:rPr>
              <a:t>по предметам</a:t>
            </a:r>
            <a:endParaRPr lang="ru-RU" sz="42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533" b="1" dirty="0">
                <a:latin typeface="Times New Roman" pitchFamily="18" charset="0"/>
                <a:cs typeface="Times New Roman" pitchFamily="18" charset="0"/>
              </a:rPr>
              <a:t>математика – 27;</a:t>
            </a:r>
          </a:p>
          <a:p>
            <a:r>
              <a:rPr lang="ru-RU" sz="8533" b="1" dirty="0">
                <a:latin typeface="Times New Roman" pitchFamily="18" charset="0"/>
                <a:cs typeface="Times New Roman" pitchFamily="18" charset="0"/>
              </a:rPr>
              <a:t>русский язык — 36;</a:t>
            </a:r>
          </a:p>
          <a:p>
            <a:r>
              <a:rPr lang="ru-RU" sz="8533" b="1" dirty="0">
                <a:latin typeface="Times New Roman" pitchFamily="18" charset="0"/>
                <a:cs typeface="Times New Roman" pitchFamily="18" charset="0"/>
              </a:rPr>
              <a:t>физика, химия, биология – 36;</a:t>
            </a:r>
          </a:p>
          <a:p>
            <a:r>
              <a:rPr lang="ru-RU" sz="8533" b="1" dirty="0">
                <a:latin typeface="Times New Roman" pitchFamily="18" charset="0"/>
                <a:cs typeface="Times New Roman" pitchFamily="18" charset="0"/>
              </a:rPr>
              <a:t>история, литература – 32;</a:t>
            </a:r>
          </a:p>
          <a:p>
            <a:r>
              <a:rPr lang="ru-RU" sz="8533" b="1" dirty="0">
                <a:latin typeface="Times New Roman" pitchFamily="18" charset="0"/>
                <a:cs typeface="Times New Roman" pitchFamily="18" charset="0"/>
              </a:rPr>
              <a:t>география – 37;</a:t>
            </a:r>
          </a:p>
          <a:p>
            <a:r>
              <a:rPr lang="ru-RU" sz="8533" b="1" dirty="0">
                <a:latin typeface="Times New Roman" pitchFamily="18" charset="0"/>
                <a:cs typeface="Times New Roman" pitchFamily="18" charset="0"/>
              </a:rPr>
              <a:t>информатика и ИКТ – 40;</a:t>
            </a:r>
          </a:p>
          <a:p>
            <a:r>
              <a:rPr lang="ru-RU" sz="8533" b="1" dirty="0">
                <a:latin typeface="Times New Roman" pitchFamily="18" charset="0"/>
                <a:cs typeface="Times New Roman" pitchFamily="18" charset="0"/>
              </a:rPr>
              <a:t>обществознание – 42;</a:t>
            </a:r>
          </a:p>
          <a:p>
            <a:r>
              <a:rPr lang="ru-RU" sz="8533" b="1" dirty="0">
                <a:latin typeface="Times New Roman" pitchFamily="18" charset="0"/>
                <a:cs typeface="Times New Roman" pitchFamily="18" charset="0"/>
              </a:rPr>
              <a:t>иностранные языки — 22.</a:t>
            </a:r>
          </a:p>
          <a:p>
            <a:pPr marL="0" indent="0">
              <a:buNone/>
            </a:pPr>
            <a:r>
              <a:rPr lang="ru-RU" sz="85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получения аттестата необходимо иметь количество баллов:</a:t>
            </a:r>
          </a:p>
          <a:p>
            <a:r>
              <a:rPr lang="ru-RU" sz="8533" b="1" dirty="0">
                <a:latin typeface="Times New Roman" pitchFamily="18" charset="0"/>
                <a:cs typeface="Times New Roman" pitchFamily="18" charset="0"/>
              </a:rPr>
              <a:t>русский язык – 24;</a:t>
            </a:r>
          </a:p>
          <a:p>
            <a:r>
              <a:rPr lang="ru-RU" sz="8533" b="1" dirty="0">
                <a:latin typeface="Times New Roman" pitchFamily="18" charset="0"/>
                <a:cs typeface="Times New Roman" pitchFamily="18" charset="0"/>
              </a:rPr>
              <a:t>математика – 27, либо базовый уровень на отметку 3.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14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61" y="296652"/>
            <a:ext cx="8712817" cy="199822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 ЕГЭ по русскому языку  обязателен при поступлении в вузы на каждое направление подготовки (специальность)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 t="13359" b="19012"/>
          <a:stretch>
            <a:fillRect/>
          </a:stretch>
        </p:blipFill>
        <p:spPr bwMode="auto">
          <a:xfrm>
            <a:off x="392458" y="1916832"/>
            <a:ext cx="8380621" cy="475252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73" y="350658"/>
            <a:ext cx="7315200" cy="164386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 по математике разделён на два уровня: базовый и профильный.</a:t>
            </a:r>
            <a:r>
              <a:rPr lang="ru-RU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6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 t="21999" b="19025"/>
          <a:stretch>
            <a:fillRect/>
          </a:stretch>
        </p:blipFill>
        <p:spPr bwMode="auto">
          <a:xfrm>
            <a:off x="363039" y="1862826"/>
            <a:ext cx="8417923" cy="4806534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 по иностранным языкам сдаются в два дня: 1 день для сдачи письменной части экзамена;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день для сдачи устной части (говорение</a:t>
            </a:r>
            <a:r>
              <a:rPr lang="ru-RU" sz="213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13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33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7035" b="14972"/>
          <a:stretch>
            <a:fillRect/>
          </a:stretch>
        </p:blipFill>
        <p:spPr bwMode="auto">
          <a:xfrm>
            <a:off x="827584" y="1428737"/>
            <a:ext cx="7560840" cy="452054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933"/>
              </a:spcBef>
              <a:buNone/>
              <a:tabLst>
                <a:tab pos="759865" algn="l"/>
                <a:tab pos="1979035" algn="l"/>
                <a:tab pos="3198204" algn="l"/>
                <a:tab pos="4417374" algn="l"/>
                <a:tab pos="5636543" algn="l"/>
                <a:tab pos="6855713" algn="l"/>
                <a:tab pos="8074882" algn="l"/>
                <a:tab pos="9294052" algn="l"/>
                <a:tab pos="10513221" algn="l"/>
                <a:tab pos="11732391" algn="l"/>
                <a:tab pos="12951560" algn="l"/>
              </a:tabLst>
            </a:pPr>
            <a:endParaRPr lang="ru-RU" b="1" dirty="0">
              <a:solidFill>
                <a:srgbClr val="000000"/>
              </a:solidFill>
              <a:latin typeface="Bookman Old Style" pitchFamily="16" charset="0"/>
            </a:endParaRPr>
          </a:p>
          <a:p>
            <a:pPr algn="just">
              <a:spcBef>
                <a:spcPts val="933"/>
              </a:spcBef>
              <a:buNone/>
              <a:tabLst>
                <a:tab pos="759865" algn="l"/>
                <a:tab pos="1979035" algn="l"/>
                <a:tab pos="3198204" algn="l"/>
                <a:tab pos="4417374" algn="l"/>
                <a:tab pos="5636543" algn="l"/>
                <a:tab pos="6855713" algn="l"/>
                <a:tab pos="8074882" algn="l"/>
                <a:tab pos="9294052" algn="l"/>
                <a:tab pos="10513221" algn="l"/>
                <a:tab pos="11732391" algn="l"/>
                <a:tab pos="1295156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всех экзаменов – 10-00 ч.</a:t>
            </a:r>
          </a:p>
          <a:p>
            <a:pPr algn="just">
              <a:spcBef>
                <a:spcPts val="933"/>
              </a:spcBef>
              <a:buNone/>
              <a:tabLst>
                <a:tab pos="759865" algn="l"/>
                <a:tab pos="1979035" algn="l"/>
                <a:tab pos="3198204" algn="l"/>
                <a:tab pos="4417374" algn="l"/>
                <a:tab pos="5636543" algn="l"/>
                <a:tab pos="6855713" algn="l"/>
                <a:tab pos="8074882" algn="l"/>
                <a:tab pos="9294052" algn="l"/>
                <a:tab pos="10513221" algn="l"/>
                <a:tab pos="11732391" algn="l"/>
                <a:tab pos="1295156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часа 55 мин (235 минут) –математика профильная, физика,  литература,    информатика и ИКТ, обществознание, история; </a:t>
            </a:r>
          </a:p>
          <a:p>
            <a:pPr algn="just">
              <a:spcBef>
                <a:spcPts val="933"/>
              </a:spcBef>
              <a:buNone/>
              <a:tabLst>
                <a:tab pos="759865" algn="l"/>
                <a:tab pos="1979035" algn="l"/>
                <a:tab pos="3198204" algn="l"/>
                <a:tab pos="4417374" algn="l"/>
                <a:tab pos="5636543" algn="l"/>
                <a:tab pos="6855713" algn="l"/>
                <a:tab pos="8074882" algn="l"/>
                <a:tab pos="9294052" algn="l"/>
                <a:tab pos="10513221" algn="l"/>
                <a:tab pos="11732391" algn="l"/>
                <a:tab pos="1295156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часа 30 мин (210 минут) – русский язык, химия;</a:t>
            </a:r>
          </a:p>
          <a:p>
            <a:pPr algn="just">
              <a:spcBef>
                <a:spcPts val="933"/>
              </a:spcBef>
              <a:buNone/>
              <a:tabLst>
                <a:tab pos="759865" algn="l"/>
                <a:tab pos="1979035" algn="l"/>
                <a:tab pos="3198204" algn="l"/>
                <a:tab pos="4417374" algn="l"/>
                <a:tab pos="5636543" algn="l"/>
                <a:tab pos="6855713" algn="l"/>
                <a:tab pos="8074882" algn="l"/>
                <a:tab pos="9294052" algn="l"/>
                <a:tab pos="10513221" algn="l"/>
                <a:tab pos="11732391" algn="l"/>
                <a:tab pos="1295156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часа (180 минут) – математика базовая, биология, география, иностранный язык;</a:t>
            </a:r>
          </a:p>
          <a:p>
            <a:pPr algn="just">
              <a:spcBef>
                <a:spcPts val="933"/>
              </a:spcBef>
              <a:buNone/>
              <a:tabLst>
                <a:tab pos="759865" algn="l"/>
                <a:tab pos="1979035" algn="l"/>
                <a:tab pos="3198204" algn="l"/>
                <a:tab pos="4417374" algn="l"/>
                <a:tab pos="5636543" algn="l"/>
                <a:tab pos="6855713" algn="l"/>
                <a:tab pos="8074882" algn="l"/>
                <a:tab pos="9294052" algn="l"/>
                <a:tab pos="10513221" algn="l"/>
                <a:tab pos="11732391" algn="l"/>
                <a:tab pos="1295156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 минут – иностранный язык (говорение)</a:t>
            </a:r>
          </a:p>
          <a:p>
            <a:endParaRPr lang="ru-RU" dirty="0"/>
          </a:p>
        </p:txBody>
      </p:sp>
      <p:grpSp>
        <p:nvGrpSpPr>
          <p:cNvPr id="4" name="Group 1"/>
          <p:cNvGrpSpPr>
            <a:grpSpLocks noGrp="1"/>
          </p:cNvGrpSpPr>
          <p:nvPr/>
        </p:nvGrpSpPr>
        <p:grpSpPr bwMode="auto">
          <a:xfrm>
            <a:off x="539551" y="285728"/>
            <a:ext cx="8280921" cy="1143000"/>
            <a:chOff x="1064" y="-4"/>
            <a:chExt cx="4488" cy="7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4" y="-4"/>
              <a:ext cx="4488" cy="7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64" y="-4"/>
              <a:ext cx="4488" cy="7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1574103" cy="104775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Расписание основного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периода ЕГЭ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634093"/>
          <a:ext cx="8064896" cy="4240187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Основной период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Дополнительный период (сентябрьские сроки)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1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мая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- география, информатика и ИКТ 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(результаты – 10.06.19).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Кто не прошёл ЕГЭ или получил неудовлетворительные результаты </a:t>
                      </a:r>
                      <a:r>
                        <a:rPr lang="ru-RU" sz="1400" b="1" u="sng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чем по одному </a:t>
                      </a:r>
                      <a:r>
                        <a:rPr lang="ru-RU" sz="1400" b="1" u="none" baseline="0" dirty="0" smtClean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обязательному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учебному предмету</a:t>
                      </a:r>
                      <a:endParaRPr lang="ru-RU" sz="14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сентября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– русский язык;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сентября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– ЕГЭ по математике базового уровня.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 мая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(ср) - математика база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(результаты – 10.06.19).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мая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- математика профиль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(результаты – 13.06.19).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1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июня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- русский язык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(результаты – 17.06.19).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1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июня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- химия, история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(результаты - 24.06.19).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1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июня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- обществознание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(результаты - 25.06.19)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1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июня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(пн) - биология, иностранные языки </a:t>
                      </a: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(результаты - 01.07.19).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Изменения в ЕГЭ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экзаменационной работе </a:t>
            </a:r>
            <a:r>
              <a:rPr lang="ru-RU" sz="3867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ЕГЭ по литературе</a:t>
            </a: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уточнены требования к выполнению двух заданий и </a:t>
            </a:r>
            <a:r>
              <a:rPr lang="ru-RU" sz="3867" dirty="0">
                <a:solidFill>
                  <a:srgbClr val="2474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введена четвертая тема сочинения</a:t>
            </a: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sz="3867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3867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экзаменационную </a:t>
            </a:r>
            <a:r>
              <a:rPr lang="ru-RU" sz="3867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по физике добавлено одно задание</a:t>
            </a: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базового уровня, проверяющее знание элементов астрофизики.</a:t>
            </a:r>
            <a:endParaRPr lang="ru-RU" sz="3867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3867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867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работу по химии</a:t>
            </a: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добавлено одно задание высокого уровня сложности с развернутым ответом. </a:t>
            </a:r>
          </a:p>
          <a:p>
            <a:pPr marL="304792" indent="-304792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3867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экзаменационную </a:t>
            </a:r>
            <a:r>
              <a:rPr lang="ru-RU" sz="3867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по русскому языку</a:t>
            </a: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включено задание базового уровня, проверяющее знание лексических норм современного русского литературного языка.</a:t>
            </a: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867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3867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Начался переход на повсеместную печать экзаменационных материалов (</a:t>
            </a:r>
            <a:r>
              <a:rPr lang="ru-RU" sz="3867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КИМов</a:t>
            </a: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в пунктах проведения экзаменов, а также корректировка критериев и уточнение формулировок заданий по русскому языку, литературе, химии и информатике. </a:t>
            </a:r>
            <a:endParaRPr lang="ru-RU" sz="3867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3867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867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Никаких изменений не предполагается в материалах к ЕГЭ </a:t>
            </a:r>
            <a:r>
              <a:rPr lang="ru-RU" sz="3867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биологии, географии, истории, математике и иностранным языкам.</a:t>
            </a:r>
            <a:endParaRPr lang="ru-RU" sz="3867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997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оценки выставляются в аттестат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5073" indent="-455073" algn="just">
              <a:lnSpc>
                <a:spcPct val="90000"/>
              </a:lnSpc>
              <a:spcBef>
                <a:spcPts val="933"/>
              </a:spcBef>
              <a:buFont typeface="Arial" charset="0"/>
              <a:buChar char="•"/>
              <a:tabLst>
                <a:tab pos="1214936" algn="l"/>
                <a:tab pos="2434106" algn="l"/>
                <a:tab pos="3653275" algn="l"/>
                <a:tab pos="4872445" algn="l"/>
                <a:tab pos="6091614" algn="l"/>
                <a:tab pos="7310784" algn="l"/>
                <a:tab pos="8529953" algn="l"/>
                <a:tab pos="9749123" algn="l"/>
                <a:tab pos="10968292" algn="l"/>
                <a:tab pos="12187462" algn="l"/>
                <a:tab pos="13406631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аттестат выставляются итоговые отметки по традиционной 5-балльной системе, которые определяются как среднее арифметическое полугодовых и годовых отметок выпускника за 10 – 11 классы.</a:t>
            </a:r>
          </a:p>
          <a:p>
            <a:pPr marL="455073" indent="-455073" algn="just">
              <a:lnSpc>
                <a:spcPct val="90000"/>
              </a:lnSpc>
              <a:spcBef>
                <a:spcPts val="933"/>
              </a:spcBef>
              <a:buFont typeface="Arial" charset="0"/>
              <a:buChar char="•"/>
              <a:tabLst>
                <a:tab pos="1214936" algn="l"/>
                <a:tab pos="2434106" algn="l"/>
                <a:tab pos="3653275" algn="l"/>
                <a:tab pos="4872445" algn="l"/>
                <a:tab pos="6091614" algn="l"/>
                <a:tab pos="7310784" algn="l"/>
                <a:tab pos="8529953" algn="l"/>
                <a:tab pos="9749123" algn="l"/>
                <a:tab pos="10968292" algn="l"/>
                <a:tab pos="12187462" algn="l"/>
                <a:tab pos="13406631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ЕГЭ на итоговые отметки, выставляемые в аттестат, не влияют.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Полезные ресурсы: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Официальный сайт ЕГЭ</a:t>
            </a:r>
          </a:p>
          <a:p>
            <a:r>
              <a:rPr lang="en-US" dirty="0"/>
              <a:t> http://www.ege.edu.ru/</a:t>
            </a:r>
          </a:p>
          <a:p>
            <a:r>
              <a:rPr lang="en-US" b="1" dirty="0"/>
              <a:t>http://fipi.ru/</a:t>
            </a:r>
          </a:p>
          <a:p>
            <a:r>
              <a:rPr lang="en-US" dirty="0"/>
              <a:t>minobr.government-nnov.ru</a:t>
            </a:r>
          </a:p>
          <a:p>
            <a:r>
              <a:rPr lang="en-US" dirty="0"/>
              <a:t>obrnadzor.gov.ru</a:t>
            </a:r>
          </a:p>
          <a:p>
            <a:r>
              <a:rPr lang="en-US" dirty="0"/>
              <a:t>www.rustest.ru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8199502" cy="53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Правила и процедура проведения ЕГЭ, ОГЭ, ГВЭ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67" dirty="0">
                <a:latin typeface="Times New Roman" pitchFamily="18" charset="0"/>
                <a:cs typeface="Times New Roman" pitchFamily="18" charset="0"/>
              </a:rPr>
              <a:t>Экзамен начинается в 10:00 по местному времени</a:t>
            </a:r>
          </a:p>
          <a:p>
            <a:r>
              <a:rPr lang="ru-RU" sz="2667" dirty="0">
                <a:latin typeface="Times New Roman" pitchFamily="18" charset="0"/>
                <a:cs typeface="Times New Roman" pitchFamily="18" charset="0"/>
              </a:rPr>
              <a:t>Время начала и окончания экзамена фиксируется на доске.</a:t>
            </a:r>
          </a:p>
          <a:p>
            <a:pPr algn="just">
              <a:buNone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26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Пункты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проведения экзамена оборудованы </a:t>
            </a:r>
            <a:r>
              <a:rPr lang="ru-RU" sz="2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металлоискателями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средствами видеонаблюдения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соблюдением требований  законодательства РФ  к использованию технических средств.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17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43200" y="404664"/>
            <a:ext cx="14630400" cy="86409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Особенности ЕГЭ,ОГЭ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333" dirty="0">
                <a:latin typeface="Times New Roman" pitchFamily="18" charset="0"/>
                <a:cs typeface="Times New Roman" pitchFamily="18" charset="0"/>
              </a:rPr>
              <a:t>единые правила проведения;</a:t>
            </a:r>
          </a:p>
          <a:p>
            <a:pPr algn="just"/>
            <a:r>
              <a:rPr lang="ru-RU" sz="5333" dirty="0">
                <a:latin typeface="Times New Roman" pitchFamily="18" charset="0"/>
                <a:cs typeface="Times New Roman" pitchFamily="18" charset="0"/>
              </a:rPr>
              <a:t>единое расписание;</a:t>
            </a:r>
          </a:p>
          <a:p>
            <a:pPr algn="just"/>
            <a:r>
              <a:rPr lang="ru-RU" sz="5333" dirty="0">
                <a:latin typeface="Times New Roman" pitchFamily="18" charset="0"/>
                <a:cs typeface="Times New Roman" pitchFamily="18" charset="0"/>
              </a:rPr>
              <a:t>использование заданий стандартизированной формы (КИМ);</a:t>
            </a:r>
          </a:p>
          <a:p>
            <a:pPr algn="just"/>
            <a:r>
              <a:rPr lang="ru-RU" sz="5333" dirty="0">
                <a:latin typeface="Times New Roman" pitchFamily="18" charset="0"/>
                <a:cs typeface="Times New Roman" pitchFamily="18" charset="0"/>
              </a:rPr>
              <a:t> использование  специальных бланков для оформления ответов на задания;</a:t>
            </a:r>
          </a:p>
          <a:p>
            <a:pPr algn="just"/>
            <a:r>
              <a:rPr lang="ru-RU" sz="5333" dirty="0">
                <a:latin typeface="Times New Roman" pitchFamily="18" charset="0"/>
                <a:cs typeface="Times New Roman" pitchFamily="18" charset="0"/>
              </a:rPr>
              <a:t> проведение письменно на русском языке (за исключением по иностранным языкам).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267" b="1" dirty="0">
                <a:solidFill>
                  <a:srgbClr val="C00000"/>
                </a:solidFill>
                <a:latin typeface="Bookman Old Style" pitchFamily="16" charset="0"/>
                <a:cs typeface="Calibri" pitchFamily="32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Bookman Old Style" pitchFamily="16" charset="0"/>
                <a:cs typeface="Calibri" pitchFamily="32" charset="0"/>
              </a:rPr>
              <a:t>Участникам ЕГЭ, ОГЭ  </a:t>
            </a:r>
            <a:r>
              <a:rPr lang="ru-RU" sz="4800" b="1" i="1" u="sng" dirty="0">
                <a:solidFill>
                  <a:srgbClr val="C00000"/>
                </a:solidFill>
                <a:latin typeface="Bookman Old Style" pitchFamily="16" charset="0"/>
                <a:cs typeface="Calibri" pitchFamily="32" charset="0"/>
              </a:rPr>
              <a:t>ЗАПРЕЩЕНО</a:t>
            </a:r>
            <a:r>
              <a:rPr lang="ru-RU" sz="4800" b="1" dirty="0">
                <a:solidFill>
                  <a:srgbClr val="C00000"/>
                </a:solidFill>
                <a:latin typeface="Bookman Old Style" pitchFamily="16" charset="0"/>
                <a:cs typeface="Calibri" pitchFamily="32" charset="0"/>
              </a:rPr>
              <a:t>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1985" y="1600202"/>
            <a:ext cx="6572464" cy="463711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Symbol" pitchFamily="16" charset="2"/>
              <a:buChar char="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использовать на экзамене мобильные телефоны или иные средства связи, любые электронно-вычислительные устройства и справочные материалы и устройства, в т.ч. «шпаргалки»;</a:t>
            </a:r>
          </a:p>
          <a:p>
            <a:pPr algn="just">
              <a:buFont typeface="Symbol" pitchFamily="16" charset="2"/>
              <a:buChar char="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разговаривать, вставать с места, пересаживаться;</a:t>
            </a:r>
          </a:p>
          <a:p>
            <a:pPr algn="just">
              <a:spcAft>
                <a:spcPts val="1333"/>
              </a:spcAft>
              <a:buFont typeface="Symbol" pitchFamily="16" charset="2"/>
              <a:buChar char="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обмениваться любыми материалами и предметами; </a:t>
            </a:r>
          </a:p>
          <a:p>
            <a:pPr algn="just">
              <a:spcAft>
                <a:spcPts val="1333"/>
              </a:spcAft>
              <a:buFont typeface="Symbol" pitchFamily="16" charset="2"/>
              <a:buChar char="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ходить по ППЭ во время экзамена без сопровождения.</a:t>
            </a:r>
          </a:p>
          <a:p>
            <a:pPr algn="just"/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28739"/>
            <a:ext cx="1454424" cy="1333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857497"/>
            <a:ext cx="1650981" cy="1143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05254"/>
            <a:ext cx="1217468" cy="1143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031541"/>
            <a:ext cx="1382447" cy="1159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9"/>
          </a:xfrm>
        </p:spPr>
        <p:txBody>
          <a:bodyPr>
            <a:normAutofit/>
          </a:bodyPr>
          <a:lstStyle/>
          <a:p>
            <a:pPr algn="just">
              <a:buNone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2667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случае нарушения выпускником Порядка проведения ГИА он будет удален с экзамена, результаты экзамена аннулируются. В ППЭ приглашаются родители (законные представители) выпускника, составляется административный протокол, который  </a:t>
            </a:r>
            <a:r>
              <a:rPr lang="ru-RU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передаётся в суд для определения суммы штрафа за совершение административного правонарушения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149080"/>
            <a:ext cx="2304257" cy="1978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27582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8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20891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36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Повторный допуск ЕГЭ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5"/>
            <a:ext cx="7704856" cy="496855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733" dirty="0">
                <a:latin typeface="Times New Roman" pitchFamily="18" charset="0"/>
                <a:cs typeface="Times New Roman" pitchFamily="18" charset="0"/>
              </a:rPr>
              <a:t>По решению председателя ГЭК повторно допускаются к сдаче экзаменов в текущем году по соответствующему учебному предмету в дополнительные сроки: </a:t>
            </a:r>
          </a:p>
          <a:p>
            <a:pPr algn="just"/>
            <a:r>
              <a:rPr lang="ru-RU" sz="3733" dirty="0">
                <a:latin typeface="Times New Roman" pitchFamily="18" charset="0"/>
                <a:cs typeface="Times New Roman" pitchFamily="18" charset="0"/>
              </a:rPr>
              <a:t>обучающиеся, получившие на ГИА неудовлетворительный результат по одному из обязательных учебных предметов; (в ред. Приказа </a:t>
            </a:r>
            <a:r>
              <a:rPr lang="ru-RU" sz="3733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3733" dirty="0">
                <a:latin typeface="Times New Roman" pitchFamily="18" charset="0"/>
                <a:cs typeface="Times New Roman" pitchFamily="18" charset="0"/>
              </a:rPr>
              <a:t> России от 07.07.2015 N 693) </a:t>
            </a:r>
          </a:p>
          <a:p>
            <a:pPr algn="just"/>
            <a:r>
              <a:rPr lang="ru-RU" sz="3733" dirty="0">
                <a:latin typeface="Times New Roman" pitchFamily="18" charset="0"/>
                <a:cs typeface="Times New Roman" pitchFamily="18" charset="0"/>
              </a:rPr>
              <a:t>обучающиеся, не явившиеся на экзамены по уважительным причинам (болезнь или иные обстоятельства, подтвержденные документально) </a:t>
            </a:r>
          </a:p>
          <a:p>
            <a:pPr marL="0" indent="0" algn="just">
              <a:buNone/>
            </a:pPr>
            <a:r>
              <a:rPr lang="ru-RU" sz="3733" b="1" dirty="0">
                <a:latin typeface="Times New Roman" pitchFamily="18" charset="0"/>
                <a:cs typeface="Times New Roman" pitchFamily="18" charset="0"/>
              </a:rPr>
              <a:t>Обучающимся</a:t>
            </a:r>
            <a:r>
              <a:rPr lang="ru-RU" sz="3733" dirty="0">
                <a:latin typeface="Times New Roman" pitchFamily="18" charset="0"/>
                <a:cs typeface="Times New Roman" pitchFamily="18" charset="0"/>
              </a:rPr>
              <a:t>, не прошедшим ГИА или получившим на ГИА неудовлетворительные результаты более чем по одному обязательному учебному предмету, либо получившим повторно неудовлетворительный результат по одному из этих предметов на ГИА </a:t>
            </a:r>
            <a:r>
              <a:rPr lang="ru-RU" sz="3733" b="1" dirty="0">
                <a:latin typeface="Times New Roman" pitchFamily="18" charset="0"/>
                <a:cs typeface="Times New Roman" pitchFamily="18" charset="0"/>
              </a:rPr>
              <a:t>в дополнительные сроки</a:t>
            </a:r>
            <a:r>
              <a:rPr lang="ru-RU" sz="3733" dirty="0">
                <a:latin typeface="Times New Roman" pitchFamily="18" charset="0"/>
                <a:cs typeface="Times New Roman" pitchFamily="18" charset="0"/>
              </a:rPr>
              <a:t>, предоставляется право пройти ГИА по соответствующим учебным предметам </a:t>
            </a:r>
            <a:r>
              <a:rPr lang="ru-RU" sz="3733" b="1" dirty="0">
                <a:latin typeface="Times New Roman" pitchFamily="18" charset="0"/>
                <a:cs typeface="Times New Roman" pitchFamily="18" charset="0"/>
              </a:rPr>
              <a:t>не ранее 1 сентября текущего года</a:t>
            </a:r>
            <a:r>
              <a:rPr lang="ru-RU" sz="3733" dirty="0">
                <a:latin typeface="Times New Roman" pitchFamily="18" charset="0"/>
                <a:cs typeface="Times New Roman" pitchFamily="18" charset="0"/>
              </a:rPr>
              <a:t> в сроки и в формах, устанавливаемых  Порядком проведения ГИА</a:t>
            </a:r>
          </a:p>
          <a:p>
            <a:pPr algn="just"/>
            <a:endParaRPr lang="ru-RU" sz="3733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318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333" b="1" i="1" dirty="0">
                <a:latin typeface="Times New Roman" pitchFamily="18" charset="0"/>
                <a:cs typeface="Times New Roman" pitchFamily="18" charset="0"/>
              </a:rPr>
              <a:t>Апелляция</a:t>
            </a:r>
            <a:endParaRPr lang="ru-RU" sz="53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467" dirty="0">
                <a:latin typeface="Times New Roman" pitchFamily="18" charset="0"/>
                <a:cs typeface="Times New Roman" pitchFamily="18" charset="0"/>
              </a:rPr>
              <a:t>Апелляция – это письменное заявление участника ГИА либо о нарушении установленного порядка проведения ГИА, либо о несогласии с результатами ГИА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3825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96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Результаты рассмотрения апелляции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увеличения, так и в сторону уменьшения.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 не рассматриваются.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494"/>
            <a:ext cx="8208912" cy="61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9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6264696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3200" b="1" dirty="0">
                <a:solidFill>
                  <a:srgbClr val="7030A0"/>
                </a:solidFill>
                <a:latin typeface="Times New Roman"/>
              </a:rPr>
              <a:t>РАСПИСАНИЕ </a:t>
            </a:r>
            <a:r>
              <a:rPr lang="tt-RU" sz="3200" b="1" dirty="0">
                <a:solidFill>
                  <a:srgbClr val="7030A0"/>
                </a:solidFill>
                <a:latin typeface="Times New Roman"/>
              </a:rPr>
              <a:t>ГИА-9 </a:t>
            </a:r>
            <a:r>
              <a:rPr lang="ru" sz="3200" b="1" dirty="0" smtClean="0">
                <a:solidFill>
                  <a:srgbClr val="7030A0"/>
                </a:solidFill>
                <a:latin typeface="Times New Roman"/>
              </a:rPr>
              <a:t>2019</a:t>
            </a:r>
            <a:endParaRPr lang="tt-RU" sz="3200" b="1" dirty="0">
              <a:solidFill>
                <a:srgbClr val="7030A0"/>
              </a:solidFill>
              <a:latin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908719"/>
          <a:ext cx="7992888" cy="5207287"/>
        </p:xfrm>
        <a:graphic>
          <a:graphicData uri="http://schemas.openxmlformats.org/drawingml/2006/table">
            <a:tbl>
              <a:tblPr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Основной период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Дополнительный период (сентябрьские сроки)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7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мая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— русский язык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7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сентября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(вт) — русский язык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7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июня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— обществознание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7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7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июня 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— обществознание, биология, информатика и ИКТ, литература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7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сентября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(ср) — обществознание, химия, информатика и ИКТ, литература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97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7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июня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— физика, информатика и ИКТ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8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7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июня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(вт) — математика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7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сентября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— математика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97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7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июня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— история, химия, география, физика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7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сентября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— история, биология, физика, география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4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381" y="-3784"/>
            <a:ext cx="9160381" cy="68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3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0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"/>
            <a:ext cx="9144000" cy="68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7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69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953</Words>
  <Application>Microsoft Office PowerPoint</Application>
  <PresentationFormat>Экран (4:3)</PresentationFormat>
  <Paragraphs>180</Paragraphs>
  <Slides>38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Bookman Old Style</vt:lpstr>
      <vt:lpstr>Calibri</vt:lpstr>
      <vt:lpstr>Symbol</vt:lpstr>
      <vt:lpstr>Times New Roman</vt:lpstr>
      <vt:lpstr>Тема Office</vt:lpstr>
      <vt:lpstr> Что  родителям нужно знать о ЕГЭ, ОГЭ?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ЕГЭ</vt:lpstr>
      <vt:lpstr>Итоговое сочинение  ЕГЭ - 2018  </vt:lpstr>
      <vt:lpstr>Заявление на участие в ЕГЭ</vt:lpstr>
      <vt:lpstr>Предметы ЕГЭ</vt:lpstr>
      <vt:lpstr>Предметы ЕГЭ</vt:lpstr>
      <vt:lpstr>Минимальное количество баллов по предметам</vt:lpstr>
      <vt:lpstr>Результат ЕГЭ по русскому языку  обязателен при поступлении в вузы на каждое направление подготовки (специальность) </vt:lpstr>
      <vt:lpstr>Экзамен по математике разделён на два уровня: базовый и профильный. </vt:lpstr>
      <vt:lpstr>Экзамен по иностранным языкам сдаются в два дня: 1 день для сдачи письменной части экзамена;  2 день для сдачи устной части (говорение) </vt:lpstr>
      <vt:lpstr>Презентация PowerPoint</vt:lpstr>
      <vt:lpstr>Расписание основного периода ЕГЭ 2019</vt:lpstr>
      <vt:lpstr>Изменения в ЕГЭ 2019</vt:lpstr>
      <vt:lpstr>Какие оценки выставляются в аттестат</vt:lpstr>
      <vt:lpstr>Полезные ресурсы:</vt:lpstr>
      <vt:lpstr>Презентация PowerPoint</vt:lpstr>
      <vt:lpstr>Правила и процедура проведения ЕГЭ, ОГЭ, ГВЭ</vt:lpstr>
      <vt:lpstr>Особенности ЕГЭ,ОГЭ</vt:lpstr>
      <vt:lpstr> Участникам ЕГЭ, ОГЭ  ЗАПРЕЩЕНО:</vt:lpstr>
      <vt:lpstr>Презентация PowerPoint</vt:lpstr>
      <vt:lpstr>Презентация PowerPoint</vt:lpstr>
      <vt:lpstr>Презентация PowerPoint</vt:lpstr>
      <vt:lpstr>Повторный допуск ЕГЭ</vt:lpstr>
      <vt:lpstr>Апелляция</vt:lpstr>
      <vt:lpstr>Презентация PowerPoint</vt:lpstr>
      <vt:lpstr>Результаты рассмотрения апелляции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2017-12-26T19:33:14Z</dcterms:created>
  <dcterms:modified xsi:type="dcterms:W3CDTF">2018-12-18T10:53:00Z</dcterms:modified>
</cp:coreProperties>
</file>