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5143500" type="screen16x9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-1944" y="-8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85800" y="1597680"/>
            <a:ext cx="7772040" cy="11023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85800" y="1597680"/>
            <a:ext cx="7772040" cy="11023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85800" y="1597680"/>
            <a:ext cx="7772040" cy="11023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37" name="Рисунок 36"/>
          <p:cNvPicPr/>
          <p:nvPr/>
        </p:nvPicPr>
        <p:blipFill>
          <a:blip r:embed="rId2"/>
          <a:stretch/>
        </p:blipFill>
        <p:spPr>
          <a:xfrm>
            <a:off x="2702160" y="1203480"/>
            <a:ext cx="3738600" cy="2982960"/>
          </a:xfrm>
          <a:prstGeom prst="rect">
            <a:avLst/>
          </a:prstGeom>
          <a:ln>
            <a:noFill/>
          </a:ln>
        </p:spPr>
      </p:pic>
      <p:pic>
        <p:nvPicPr>
          <p:cNvPr id="38" name="Рисунок 37"/>
          <p:cNvPicPr/>
          <p:nvPr/>
        </p:nvPicPr>
        <p:blipFill>
          <a:blip r:embed="rId2"/>
          <a:stretch/>
        </p:blipFill>
        <p:spPr>
          <a:xfrm>
            <a:off x="2702160" y="1203480"/>
            <a:ext cx="3738600" cy="29829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85800" y="1597680"/>
            <a:ext cx="7772040" cy="11023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85800" y="1597680"/>
            <a:ext cx="7772040" cy="11023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85800" y="1597680"/>
            <a:ext cx="7772040" cy="11023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85800" y="1597680"/>
            <a:ext cx="7772040" cy="11023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685800" y="1597680"/>
            <a:ext cx="7772040" cy="51109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85800" y="1597680"/>
            <a:ext cx="7772040" cy="11023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85800" y="1597680"/>
            <a:ext cx="7772040" cy="11023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85800" y="1597680"/>
            <a:ext cx="7772040" cy="11023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85800" y="1597680"/>
            <a:ext cx="7772040" cy="110232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Образец заголовка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dt"/>
          </p:nvPr>
        </p:nvSpPr>
        <p:spPr>
          <a:xfrm>
            <a:off x="457200" y="4767120"/>
            <a:ext cx="2133360" cy="27360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fld id="{B6190ADE-667F-480F-B328-3391B1A70F8B}" type="datetime">
              <a:rPr lang="ru-RU" sz="12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>
                <a:lnSpc>
                  <a:spcPct val="100000"/>
                </a:lnSpc>
              </a:pPr>
              <a:t>05.05.2017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3124080" y="4767120"/>
            <a:ext cx="2895120" cy="273600"/>
          </a:xfrm>
          <a:prstGeom prst="rect">
            <a:avLst/>
          </a:prstGeom>
        </p:spPr>
        <p:txBody>
          <a:bodyPr anchor="ctr"/>
          <a:lstStyle/>
          <a:p>
            <a:endParaRPr lang="ru-RU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6553080" y="4767120"/>
            <a:ext cx="2133360" cy="27360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52349DE3-D3B6-4C0E-B83E-A9E57E61CB28}" type="slidenum">
              <a:rPr lang="ru-RU" sz="12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 algn="r">
                <a:lnSpc>
                  <a:spcPct val="100000"/>
                </a:lnSpc>
              </a:pPr>
              <a:t>‹#›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Для правки структуры щёлкните мышью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Второй уровень структуры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Третий уровень структуры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Четвёртый уровень структуры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Пятый уровень структуры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Шестой уровень структуры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rkn.gov.ru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CustomShape 1"/>
          <p:cNvSpPr/>
          <p:nvPr/>
        </p:nvSpPr>
        <p:spPr>
          <a:xfrm>
            <a:off x="1084680" y="2376360"/>
            <a:ext cx="6956280" cy="1614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2000" b="1" strike="noStrike" spc="-1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«Методические рекомендации по заполнению формы сообщения от граждан, юридических лиц, индивидуальных предпринимателей, органов государственной власти, органов местного самоуправления о наличии на страницах сайтов в сети Интернет противоправной информации»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" name="CustomShape 2"/>
          <p:cNvSpPr/>
          <p:nvPr/>
        </p:nvSpPr>
        <p:spPr>
          <a:xfrm>
            <a:off x="4030920" y="4725360"/>
            <a:ext cx="1400400" cy="303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400" b="0" strike="noStrike" spc="-1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Ставрополь, 2017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extShape 1"/>
          <p:cNvSpPr txBox="1"/>
          <p:nvPr/>
        </p:nvSpPr>
        <p:spPr>
          <a:xfrm>
            <a:off x="8260200" y="4671360"/>
            <a:ext cx="7088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8831D853-FFF9-4196-BC56-FBA95D490B4E}" type="slidenum">
              <a:rPr lang="ru-RU" sz="1600" b="0" strike="noStrike" spc="-1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pPr algn="r">
                <a:lnSpc>
                  <a:spcPct val="100000"/>
                </a:lnSpc>
              </a:pPr>
              <a:t>10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85" name="Line 2"/>
          <p:cNvSpPr/>
          <p:nvPr/>
        </p:nvSpPr>
        <p:spPr>
          <a:xfrm>
            <a:off x="0" y="1621440"/>
            <a:ext cx="9144000" cy="360"/>
          </a:xfrm>
          <a:prstGeom prst="line">
            <a:avLst/>
          </a:prstGeom>
          <a:ln w="76320">
            <a:solidFill>
              <a:schemeClr val="accent5">
                <a:lumMod val="20000"/>
                <a:lumOff val="8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6" name="CustomShape 3"/>
          <p:cNvSpPr/>
          <p:nvPr/>
        </p:nvSpPr>
        <p:spPr>
          <a:xfrm>
            <a:off x="6024240" y="510840"/>
            <a:ext cx="3119400" cy="3743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400" b="0" strike="noStrike" spc="-1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Если после того, как Вы нажали кнопку </a:t>
            </a:r>
            <a:r>
              <a:rPr lang="ru-RU" sz="1400" b="1" strike="noStrike" spc="-1">
                <a:solidFill>
                  <a:srgbClr val="00AEEF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«Отправить сообщение»</a:t>
            </a:r>
            <a:r>
              <a:rPr lang="ru-RU" sz="1400" b="0" strike="noStrike" spc="-1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 уведомление об успешной отправке не появилось, однако появилось одно или несколько сообщений с пометкой </a:t>
            </a:r>
            <a:r>
              <a:rPr lang="ru-RU" sz="1400" b="0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«Ошибка!»</a:t>
            </a:r>
            <a:r>
              <a:rPr lang="ru-RU" sz="1400" b="0" strike="noStrike" spc="-1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, значит: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indent="-216000">
              <a:lnSpc>
                <a:spcPct val="100000"/>
              </a:lnSpc>
              <a:buClr>
                <a:srgbClr val="00AEEF"/>
              </a:buClr>
              <a:buFont typeface="StarSymbol"/>
              <a:buChar char="-"/>
            </a:pPr>
            <a:r>
              <a:rPr lang="ru-RU" sz="1400" b="0" strike="noStrike" spc="-1">
                <a:solidFill>
                  <a:srgbClr val="00AEEF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либо не заполнены или неверно заполнены обязательные для заполнения поля,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indent="-216000">
              <a:lnSpc>
                <a:spcPct val="100000"/>
              </a:lnSpc>
              <a:buClr>
                <a:srgbClr val="00AEEF"/>
              </a:buClr>
              <a:buFont typeface="StarSymbol"/>
              <a:buChar char="-"/>
            </a:pPr>
            <a:r>
              <a:rPr lang="ru-RU" sz="1400" b="0" strike="noStrike" spc="-1">
                <a:solidFill>
                  <a:srgbClr val="00AEEF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 либо неверно указан защитный код </a:t>
            </a:r>
            <a:r>
              <a:rPr lang="ru-RU" sz="1400" b="0" strike="noStrike" spc="-1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(представлено на рисунке).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400" b="0" strike="noStrike" spc="-1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Внимательно изучите сообщения об ошибках!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400" b="0" strike="noStrike" spc="-1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Затем необходимо устранить указанные ошибки, вновь ввести в соответствующее поле защитный код и нажать кнопку </a:t>
            </a:r>
            <a:r>
              <a:rPr lang="ru-RU" sz="1400" b="1" strike="noStrike" spc="-1">
                <a:solidFill>
                  <a:srgbClr val="00AEEF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«Отправить сообщение»</a:t>
            </a:r>
            <a:r>
              <a:rPr lang="ru-RU" sz="1400" b="0" strike="noStrike" spc="-1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 </a:t>
            </a:r>
            <a:r>
              <a:rPr lang="ru-RU" sz="1600" b="0" strike="noStrike" spc="-1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.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87" name="Объект 3"/>
          <p:cNvPicPr/>
          <p:nvPr/>
        </p:nvPicPr>
        <p:blipFill>
          <a:blip r:embed="rId3"/>
          <a:srcRect t="1869" b="3454"/>
          <a:stretch/>
        </p:blipFill>
        <p:spPr>
          <a:xfrm>
            <a:off x="362520" y="1022040"/>
            <a:ext cx="5596920" cy="3361320"/>
          </a:xfrm>
          <a:prstGeom prst="rect">
            <a:avLst/>
          </a:prstGeom>
          <a:ln>
            <a:noFill/>
          </a:ln>
        </p:spPr>
      </p:pic>
      <p:sp>
        <p:nvSpPr>
          <p:cNvPr id="88" name="CustomShape 4"/>
          <p:cNvSpPr/>
          <p:nvPr/>
        </p:nvSpPr>
        <p:spPr>
          <a:xfrm>
            <a:off x="255600" y="165600"/>
            <a:ext cx="6420600" cy="795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>
              <a:lnSpc>
                <a:spcPct val="100000"/>
              </a:lnSpc>
            </a:pPr>
            <a:r>
              <a:rPr lang="ru-RU" sz="2800" b="1" strike="noStrike" spc="-1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Проверяем отправку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TextShape 1"/>
          <p:cNvSpPr txBox="1"/>
          <p:nvPr/>
        </p:nvSpPr>
        <p:spPr>
          <a:xfrm>
            <a:off x="8260200" y="4671360"/>
            <a:ext cx="7088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FFAD9C86-2C5A-45B6-83E5-48387AEBBFD3}" type="slidenum">
              <a:rPr lang="ru-RU" sz="1600" b="0" strike="noStrike" spc="-1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pPr algn="r">
                <a:lnSpc>
                  <a:spcPct val="100000"/>
                </a:lnSpc>
              </a:pPr>
              <a:t>11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90" name="Line 2"/>
          <p:cNvSpPr/>
          <p:nvPr/>
        </p:nvSpPr>
        <p:spPr>
          <a:xfrm>
            <a:off x="0" y="1621440"/>
            <a:ext cx="9144000" cy="360"/>
          </a:xfrm>
          <a:prstGeom prst="line">
            <a:avLst/>
          </a:prstGeom>
          <a:ln w="76320">
            <a:solidFill>
              <a:schemeClr val="accent5">
                <a:lumMod val="20000"/>
                <a:lumOff val="8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1" name="CustomShape 3"/>
          <p:cNvSpPr/>
          <p:nvPr/>
        </p:nvSpPr>
        <p:spPr>
          <a:xfrm>
            <a:off x="241920" y="0"/>
            <a:ext cx="5902920" cy="887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2000" b="1" strike="noStrike" spc="-1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Информация о результатах рассмотрения сообщения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2" name="CustomShape 4"/>
          <p:cNvSpPr/>
          <p:nvPr/>
        </p:nvSpPr>
        <p:spPr>
          <a:xfrm>
            <a:off x="5738760" y="742320"/>
            <a:ext cx="3275280" cy="3412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ru-RU" sz="1800" b="0" strike="noStrike" spc="-1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После рассмотрения Вашего заявления, на указанный Вами электронный адрес вашей почты (в случае, если Вы его указывали), придет сообщение о результатах рассмотрения.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800" b="0" strike="noStrike" spc="-1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В случае подтверждения наличия материалов с противоправным контентом </a:t>
            </a:r>
            <a:r>
              <a:rPr lang="ru-RU" sz="1800" b="1" strike="noStrike" spc="-1">
                <a:solidFill>
                  <a:srgbClr val="00AEEF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доступ к указанному Вами ресурсу будет ограничен</a:t>
            </a:r>
            <a:r>
              <a:rPr lang="ru-RU" sz="1800" b="0" strike="noStrike" spc="-1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.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93" name="Объект 4"/>
          <p:cNvPicPr/>
          <p:nvPr/>
        </p:nvPicPr>
        <p:blipFill>
          <a:blip r:embed="rId3"/>
          <a:srcRect b="54352"/>
          <a:stretch/>
        </p:blipFill>
        <p:spPr>
          <a:xfrm>
            <a:off x="271440" y="1453320"/>
            <a:ext cx="5177880" cy="17668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CustomShape 1"/>
          <p:cNvSpPr/>
          <p:nvPr/>
        </p:nvSpPr>
        <p:spPr>
          <a:xfrm>
            <a:off x="956520" y="3065040"/>
            <a:ext cx="7230240" cy="39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2000" b="1" strike="noStrike" spc="-1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БЛАГОДАРИМ ВАС ЗА АКТИВНУЮ ГРАЖДАНСКУЮ ПОЗИЦИЮ!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Shape 1"/>
          <p:cNvSpPr txBox="1"/>
          <p:nvPr/>
        </p:nvSpPr>
        <p:spPr>
          <a:xfrm>
            <a:off x="8260200" y="4671360"/>
            <a:ext cx="7088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FA855D92-BC6E-4D94-9BC2-6A851E05A667}" type="slidenum">
              <a:rPr lang="ru-RU" sz="1600" b="0" strike="noStrike" spc="-1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pPr algn="r">
                <a:lnSpc>
                  <a:spcPct val="100000"/>
                </a:lnSpc>
              </a:pPr>
              <a:t>2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2" name="Line 2"/>
          <p:cNvSpPr/>
          <p:nvPr/>
        </p:nvSpPr>
        <p:spPr>
          <a:xfrm>
            <a:off x="0" y="1621440"/>
            <a:ext cx="9144000" cy="360"/>
          </a:xfrm>
          <a:prstGeom prst="line">
            <a:avLst/>
          </a:prstGeom>
          <a:ln w="76320">
            <a:solidFill>
              <a:schemeClr val="accent5">
                <a:lumMod val="20000"/>
                <a:lumOff val="8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3" name="CustomShape 3"/>
          <p:cNvSpPr/>
          <p:nvPr/>
        </p:nvSpPr>
        <p:spPr>
          <a:xfrm>
            <a:off x="907560" y="77835"/>
            <a:ext cx="6682680" cy="613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2000" b="1" strike="noStrike" spc="-1" dirty="0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ВИДЫ ПРОТИВОПРАВНОЙ ИНФОРМАЦИИ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4" name="CustomShape 4"/>
          <p:cNvSpPr/>
          <p:nvPr/>
        </p:nvSpPr>
        <p:spPr>
          <a:xfrm>
            <a:off x="302400" y="461550"/>
            <a:ext cx="8553600" cy="4097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algn="just">
              <a:lnSpc>
                <a:spcPct val="100000"/>
              </a:lnSpc>
            </a:pPr>
            <a:r>
              <a:rPr lang="ru-RU" sz="1400" b="1" strike="noStrike" spc="-1" dirty="0">
                <a:solidFill>
                  <a:srgbClr val="00AEEF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Через форму на сайте </a:t>
            </a:r>
            <a:r>
              <a:rPr lang="ru-RU" sz="1400" b="1" strike="noStrike" spc="-1" dirty="0" err="1">
                <a:solidFill>
                  <a:srgbClr val="00AEEF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Роскомнадзора</a:t>
            </a:r>
            <a:r>
              <a:rPr lang="ru-RU" sz="1400" b="1" strike="noStrike" spc="-1" dirty="0">
                <a:solidFill>
                  <a:srgbClr val="00AEEF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 </a:t>
            </a:r>
            <a:r>
              <a:rPr lang="ru-RU" sz="1400" b="1" strike="noStrike" spc="-1" dirty="0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направляются сообщения о наличии в сети Интернет следующей противоправной информации:</a:t>
            </a:r>
            <a:endParaRPr lang="ru-RU" sz="3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-RU" sz="7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81080" indent="-180720" algn="just">
              <a:lnSpc>
                <a:spcPct val="100000"/>
              </a:lnSpc>
            </a:pPr>
            <a:r>
              <a:rPr lang="ru-RU" sz="1400" b="0" strike="noStrike" spc="-1" dirty="0">
                <a:solidFill>
                  <a:srgbClr val="00AEEF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—  </a:t>
            </a:r>
            <a:r>
              <a:rPr lang="ru-RU" sz="1400" b="0" strike="noStrike" spc="-1" dirty="0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информации о способах, методах разработки, изготовления и использования наркотических средств, психотропных веществ и их </a:t>
            </a:r>
            <a:r>
              <a:rPr lang="ru-RU" sz="1400" b="0" strike="noStrike" spc="-1" dirty="0" err="1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прекурсоров</a:t>
            </a:r>
            <a:r>
              <a:rPr lang="ru-RU" sz="1400" b="0" strike="noStrike" spc="-1" dirty="0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, новых потенциально опасных </a:t>
            </a:r>
            <a:r>
              <a:rPr lang="ru-RU" sz="1400" b="0" strike="noStrike" spc="-1" dirty="0" err="1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психоактивных</a:t>
            </a:r>
            <a:r>
              <a:rPr lang="ru-RU" sz="1400" b="0" strike="noStrike" spc="-1" dirty="0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 веществ, местах их приобретения, способах и местах культивирования </a:t>
            </a:r>
            <a:r>
              <a:rPr lang="ru-RU" sz="1400" b="0" strike="noStrike" spc="-1" dirty="0" err="1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наркосодержащих</a:t>
            </a:r>
            <a:r>
              <a:rPr lang="ru-RU" sz="1400" b="0" strike="noStrike" spc="-1" dirty="0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 растений;</a:t>
            </a:r>
            <a:endParaRPr lang="ru-RU" sz="7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68200" indent="-267840" algn="just">
              <a:lnSpc>
                <a:spcPct val="100000"/>
              </a:lnSpc>
            </a:pPr>
            <a:endParaRPr lang="ru-RU" sz="7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81080" indent="-180720" algn="just">
              <a:lnSpc>
                <a:spcPct val="100000"/>
              </a:lnSpc>
            </a:pPr>
            <a:r>
              <a:rPr lang="ru-RU" sz="1400" b="0" strike="noStrike" spc="-1" dirty="0">
                <a:solidFill>
                  <a:srgbClr val="00AEEF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—</a:t>
            </a:r>
            <a:r>
              <a:rPr lang="ru-RU" sz="1400" b="0" strike="noStrike" spc="-1" dirty="0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   информация о способах совершения самоубийства, а также призывах к совершению самоубийства;</a:t>
            </a:r>
            <a:endParaRPr lang="ru-RU" sz="7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68200" indent="-267840" algn="just">
              <a:lnSpc>
                <a:spcPct val="100000"/>
              </a:lnSpc>
            </a:pPr>
            <a:endParaRPr lang="ru-RU" sz="7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81080" indent="-180720" algn="just">
              <a:lnSpc>
                <a:spcPct val="100000"/>
              </a:lnSpc>
            </a:pPr>
            <a:r>
              <a:rPr lang="ru-RU" sz="1400" b="0" strike="noStrike" spc="-1" dirty="0">
                <a:solidFill>
                  <a:srgbClr val="00AEEF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—</a:t>
            </a:r>
            <a:r>
              <a:rPr lang="ru-RU" sz="1400" b="0" strike="noStrike" spc="-1" dirty="0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 материалы с порнографическими изображениями несовершеннолетних и (или) объявлений о привлечении несовершеннолетних в качестве исполнителей для участия в зрелищных мероприятиях порнографического характера, распространяемых посредством сети «Интернет»;</a:t>
            </a:r>
            <a:endParaRPr lang="ru-RU" sz="7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68200" indent="-267840" algn="just">
              <a:lnSpc>
                <a:spcPct val="100000"/>
              </a:lnSpc>
            </a:pPr>
            <a:endParaRPr lang="ru-RU" sz="7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81080" indent="-180720" algn="just">
              <a:lnSpc>
                <a:spcPct val="100000"/>
              </a:lnSpc>
            </a:pPr>
            <a:r>
              <a:rPr lang="ru-RU" sz="1400" b="0" strike="noStrike" spc="-1" dirty="0">
                <a:solidFill>
                  <a:srgbClr val="00AEEF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—</a:t>
            </a:r>
            <a:r>
              <a:rPr lang="ru-RU" sz="1400" b="0" strike="noStrike" spc="-1" dirty="0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  информация о способах, методах разработки, изготовления и использования наркотических средств, психотропных веществ и их </a:t>
            </a:r>
            <a:r>
              <a:rPr lang="ru-RU" sz="1400" b="0" strike="noStrike" spc="-1" dirty="0" err="1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прекурсоров</a:t>
            </a:r>
            <a:r>
              <a:rPr lang="ru-RU" sz="1400" b="0" strike="noStrike" spc="-1" dirty="0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, местах приобретения таких средств, веществ и их </a:t>
            </a:r>
            <a:r>
              <a:rPr lang="ru-RU" sz="1400" b="0" strike="noStrike" spc="-1" dirty="0" err="1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прекурсоров</a:t>
            </a:r>
            <a:r>
              <a:rPr lang="ru-RU" sz="1400" b="0" strike="noStrike" spc="-1" dirty="0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, о способах и местах культивирования </a:t>
            </a:r>
            <a:r>
              <a:rPr lang="ru-RU" sz="1400" b="0" strike="noStrike" spc="-1" dirty="0" err="1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наркосодержащих</a:t>
            </a:r>
            <a:r>
              <a:rPr lang="ru-RU" sz="1400" b="0" strike="noStrike" spc="-1" dirty="0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 растений;</a:t>
            </a:r>
            <a:endParaRPr lang="ru-RU" sz="7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68200" indent="-267840" algn="just">
              <a:lnSpc>
                <a:spcPct val="100000"/>
              </a:lnSpc>
            </a:pPr>
            <a:endParaRPr lang="ru-RU" sz="7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81080" indent="-180720" algn="just">
              <a:lnSpc>
                <a:spcPct val="100000"/>
              </a:lnSpc>
            </a:pPr>
            <a:r>
              <a:rPr lang="ru-RU" sz="1400" b="0" strike="noStrike" spc="-1" dirty="0">
                <a:solidFill>
                  <a:srgbClr val="00AEEF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—</a:t>
            </a:r>
            <a:r>
              <a:rPr lang="ru-RU" sz="1400" b="0" strike="noStrike" spc="-1" dirty="0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  информация, нарушающая требования Федерального закона «О государственном регулировании деятельности по организации и проведению азартных игр и о внесении изменений в некоторые законодательные акты Российской Федерации» и Федерального закона «О лотереях» о запрете деятельности по организации и проведению азартных игр и лотерей с использованием сети «Интернет» и иных средств связи;</a:t>
            </a:r>
            <a:endParaRPr lang="ru-RU" sz="7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68200" indent="-267840" algn="just">
              <a:lnSpc>
                <a:spcPct val="100000"/>
              </a:lnSpc>
            </a:pPr>
            <a:endParaRPr lang="ru-RU" sz="7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81080" indent="-180720" algn="just">
              <a:lnSpc>
                <a:spcPct val="100000"/>
              </a:lnSpc>
            </a:pPr>
            <a:r>
              <a:rPr lang="ru-RU" sz="1400" b="0" strike="noStrike" spc="-1" dirty="0">
                <a:solidFill>
                  <a:srgbClr val="00AEEF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—</a:t>
            </a:r>
            <a:r>
              <a:rPr lang="ru-RU" sz="1400" b="0" strike="noStrike" spc="-1" dirty="0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  информация, распространяемая посредством сети «Интернет», решение о запрете к распространению которой на территории Российской Федерации принято уполномоченными органами или судом.</a:t>
            </a:r>
            <a:endParaRPr lang="ru-RU" sz="7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7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Shape 1"/>
          <p:cNvSpPr txBox="1"/>
          <p:nvPr/>
        </p:nvSpPr>
        <p:spPr>
          <a:xfrm>
            <a:off x="8260200" y="4671360"/>
            <a:ext cx="7088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A42F0666-F938-4147-A727-5C48A78D353A}" type="slidenum">
              <a:rPr lang="ru-RU" sz="1600" b="0" strike="noStrike" spc="-1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pPr algn="r">
                <a:lnSpc>
                  <a:spcPct val="100000"/>
                </a:lnSpc>
              </a:pPr>
              <a:t>3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6" name="Line 2"/>
          <p:cNvSpPr/>
          <p:nvPr/>
        </p:nvSpPr>
        <p:spPr>
          <a:xfrm>
            <a:off x="0" y="1621440"/>
            <a:ext cx="9144000" cy="360"/>
          </a:xfrm>
          <a:prstGeom prst="line">
            <a:avLst/>
          </a:prstGeom>
          <a:ln w="76320">
            <a:solidFill>
              <a:schemeClr val="accent5">
                <a:lumMod val="20000"/>
                <a:lumOff val="8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7" name="CustomShape 3"/>
          <p:cNvSpPr/>
          <p:nvPr/>
        </p:nvSpPr>
        <p:spPr>
          <a:xfrm>
            <a:off x="248760" y="205920"/>
            <a:ext cx="6743520" cy="721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 algn="just">
              <a:lnSpc>
                <a:spcPct val="100000"/>
              </a:lnSpc>
            </a:pPr>
            <a:r>
              <a:rPr lang="ru-RU" sz="1600" b="1" strike="noStrike" spc="-1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При осмотре страницы в сети «Интернет» Вами была обнаружена информация суицидального характера или иная запрещенная                             к  распространению информация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8" name="CustomShape 4"/>
          <p:cNvSpPr/>
          <p:nvPr/>
        </p:nvSpPr>
        <p:spPr>
          <a:xfrm>
            <a:off x="6264720" y="1024560"/>
            <a:ext cx="2616840" cy="2010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1. Запрещенная информация обведена красным кругом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2. Необходимо скопировать адрес Интернет-страницы (указано стрелкой).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9" name="Рисунок 2"/>
          <p:cNvPicPr/>
          <p:nvPr/>
        </p:nvPicPr>
        <p:blipFill>
          <a:blip r:embed="rId3"/>
          <a:stretch/>
        </p:blipFill>
        <p:spPr>
          <a:xfrm>
            <a:off x="365760" y="927720"/>
            <a:ext cx="5821200" cy="3691440"/>
          </a:xfrm>
          <a:prstGeom prst="rect">
            <a:avLst/>
          </a:prstGeom>
          <a:ln>
            <a:noFill/>
          </a:ln>
        </p:spPr>
      </p:pic>
      <p:sp>
        <p:nvSpPr>
          <p:cNvPr id="50" name="CustomShape 5"/>
          <p:cNvSpPr/>
          <p:nvPr/>
        </p:nvSpPr>
        <p:spPr>
          <a:xfrm>
            <a:off x="1914480" y="2921040"/>
            <a:ext cx="1834920" cy="1774440"/>
          </a:xfrm>
          <a:prstGeom prst="ellipse">
            <a:avLst/>
          </a:prstGeom>
          <a:noFill/>
          <a:ln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1" name="CustomShape 6"/>
          <p:cNvSpPr/>
          <p:nvPr/>
        </p:nvSpPr>
        <p:spPr>
          <a:xfrm>
            <a:off x="888840" y="968400"/>
            <a:ext cx="786960" cy="259920"/>
          </a:xfrm>
          <a:prstGeom prst="ellipse">
            <a:avLst/>
          </a:prstGeom>
          <a:noFill/>
          <a:ln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2" name="CustomShape 7"/>
          <p:cNvSpPr/>
          <p:nvPr/>
        </p:nvSpPr>
        <p:spPr>
          <a:xfrm>
            <a:off x="1098720" y="1276200"/>
            <a:ext cx="275760" cy="634680"/>
          </a:xfrm>
          <a:prstGeom prst="upArrow">
            <a:avLst>
              <a:gd name="adj1" fmla="val 50000"/>
              <a:gd name="adj2" fmla="val 50000"/>
            </a:avLst>
          </a:prstGeom>
          <a:noFill/>
          <a:ln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3" name="CustomShape 8"/>
          <p:cNvSpPr/>
          <p:nvPr/>
        </p:nvSpPr>
        <p:spPr>
          <a:xfrm>
            <a:off x="248760" y="4619520"/>
            <a:ext cx="8494920" cy="577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b="1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ВАЖНО!!! Необходимо указывать конкретную ссылку, а не результат поискового запроса, ссылку на главную страницу сайта/сообщества и т.д.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xtShape 1"/>
          <p:cNvSpPr txBox="1"/>
          <p:nvPr/>
        </p:nvSpPr>
        <p:spPr>
          <a:xfrm>
            <a:off x="8260200" y="4671360"/>
            <a:ext cx="7088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7FD6D287-7BA6-4025-81C3-E7D88375240A}" type="slidenum">
              <a:rPr lang="ru-RU" sz="1600" b="0" strike="noStrike" spc="-1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pPr algn="r">
                <a:lnSpc>
                  <a:spcPct val="100000"/>
                </a:lnSpc>
              </a:pPr>
              <a:t>4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5" name="Line 2"/>
          <p:cNvSpPr/>
          <p:nvPr/>
        </p:nvSpPr>
        <p:spPr>
          <a:xfrm>
            <a:off x="0" y="1621440"/>
            <a:ext cx="9144000" cy="360"/>
          </a:xfrm>
          <a:prstGeom prst="line">
            <a:avLst/>
          </a:prstGeom>
          <a:ln w="76320">
            <a:solidFill>
              <a:schemeClr val="accent5">
                <a:lumMod val="20000"/>
                <a:lumOff val="8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6" name="CustomShape 3"/>
          <p:cNvSpPr/>
          <p:nvPr/>
        </p:nvSpPr>
        <p:spPr>
          <a:xfrm>
            <a:off x="457200" y="205920"/>
            <a:ext cx="6548400" cy="862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Заходим на главную страницу официального Интернет-сайта Роскомнадзора</a:t>
            </a:r>
            <a:r>
              <a:rPr lang="ru-RU" sz="1800" b="1" strike="noStrike" spc="-1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57" name="Объект 8"/>
          <p:cNvPicPr/>
          <p:nvPr/>
        </p:nvPicPr>
        <p:blipFill>
          <a:blip r:embed="rId3"/>
          <a:stretch/>
        </p:blipFill>
        <p:spPr>
          <a:xfrm>
            <a:off x="313560" y="982440"/>
            <a:ext cx="4737600" cy="3542400"/>
          </a:xfrm>
          <a:prstGeom prst="rect">
            <a:avLst/>
          </a:prstGeom>
          <a:ln>
            <a:noFill/>
          </a:ln>
        </p:spPr>
      </p:pic>
      <p:sp>
        <p:nvSpPr>
          <p:cNvPr id="58" name="CustomShape 4"/>
          <p:cNvSpPr/>
          <p:nvPr/>
        </p:nvSpPr>
        <p:spPr>
          <a:xfrm>
            <a:off x="5392440" y="739440"/>
            <a:ext cx="3408480" cy="3740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ru-RU" sz="1600" b="0" strike="noStrike" spc="-1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Сайт Роскомнадзора находится по адресу </a:t>
            </a:r>
            <a:r>
              <a:rPr lang="ru-RU" sz="1600" b="0" u="sng" strike="noStrike" spc="-1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Arial Narrow"/>
                <a:hlinkClick r:id="rId4"/>
              </a:rPr>
              <a:t>https://rkn.gov.ru/</a:t>
            </a:r>
            <a:r>
              <a:rPr lang="ru-RU" sz="1600" b="0" strike="noStrike" spc="-1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600" b="1" strike="noStrike" spc="-1">
                <a:solidFill>
                  <a:srgbClr val="00AEEF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ЛИБО</a:t>
            </a:r>
            <a:r>
              <a:rPr lang="ru-RU" sz="1600" b="0" strike="noStrike" spc="-1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 в строке поиска любой поисковой системы набирается слово </a:t>
            </a:r>
            <a:r>
              <a:rPr lang="ru-RU" sz="1600" b="1" i="1" strike="noStrike" spc="-1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Роскомнадзор, </a:t>
            </a:r>
            <a:r>
              <a:rPr lang="ru-RU" sz="1600" b="0" strike="noStrike" spc="-1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в результатах поиска находим ссылку на главную страницу официального сайта </a:t>
            </a:r>
            <a:r>
              <a:rPr lang="ru-RU" sz="1600" b="1" i="1" strike="noStrike" spc="-1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Роскомнадзора </a:t>
            </a:r>
            <a:r>
              <a:rPr lang="ru-RU" sz="1600" b="0" u="sng" strike="noStrike" spc="-1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Arial Narrow"/>
                <a:hlinkClick r:id="rId4"/>
              </a:rPr>
              <a:t>https://rkn.gov.ru/</a:t>
            </a:r>
            <a:r>
              <a:rPr lang="ru-RU" sz="1600" b="0" strike="noStrike" spc="-1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600" b="0" strike="noStrike" spc="-1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После перехода на главную страницу необходимо опуститься вниз и перейти по ссылке «Единый реестр запрещенной информации» (кнопка обведена красным кругом).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extShape 1"/>
          <p:cNvSpPr txBox="1"/>
          <p:nvPr/>
        </p:nvSpPr>
        <p:spPr>
          <a:xfrm>
            <a:off x="8260200" y="4671360"/>
            <a:ext cx="7088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BC7BDFED-9522-4BD8-AB82-0F4E21EDFC9D}" type="slidenum">
              <a:rPr lang="ru-RU" sz="1600" b="0" strike="noStrike" spc="-1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pPr algn="r">
                <a:lnSpc>
                  <a:spcPct val="100000"/>
                </a:lnSpc>
              </a:pPr>
              <a:t>5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0" name="Line 2"/>
          <p:cNvSpPr/>
          <p:nvPr/>
        </p:nvSpPr>
        <p:spPr>
          <a:xfrm>
            <a:off x="0" y="1621440"/>
            <a:ext cx="9144000" cy="360"/>
          </a:xfrm>
          <a:prstGeom prst="line">
            <a:avLst/>
          </a:prstGeom>
          <a:ln w="76320">
            <a:solidFill>
              <a:schemeClr val="accent5">
                <a:lumMod val="20000"/>
                <a:lumOff val="8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1" name="CustomShape 3"/>
          <p:cNvSpPr/>
          <p:nvPr/>
        </p:nvSpPr>
        <p:spPr>
          <a:xfrm>
            <a:off x="457200" y="205920"/>
            <a:ext cx="6427440" cy="795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 algn="just">
              <a:lnSpc>
                <a:spcPct val="100000"/>
              </a:lnSpc>
            </a:pPr>
            <a:r>
              <a:rPr lang="ru-RU" sz="2400" b="1" strike="noStrike" spc="-1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Переходим на страницу «Единого реестра запрещенной информации»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62" name="Объект 3"/>
          <p:cNvPicPr/>
          <p:nvPr/>
        </p:nvPicPr>
        <p:blipFill>
          <a:blip r:embed="rId3"/>
          <a:srcRect t="1904" b="3457"/>
          <a:stretch/>
        </p:blipFill>
        <p:spPr>
          <a:xfrm>
            <a:off x="566280" y="1203480"/>
            <a:ext cx="5229360" cy="3206880"/>
          </a:xfrm>
          <a:prstGeom prst="rect">
            <a:avLst/>
          </a:prstGeom>
          <a:ln>
            <a:noFill/>
          </a:ln>
        </p:spPr>
      </p:pic>
      <p:sp>
        <p:nvSpPr>
          <p:cNvPr id="63" name="CustomShape 4"/>
          <p:cNvSpPr/>
          <p:nvPr/>
        </p:nvSpPr>
        <p:spPr>
          <a:xfrm>
            <a:off x="6084720" y="1221480"/>
            <a:ext cx="2467080" cy="2284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87480">
              <a:lnSpc>
                <a:spcPct val="100000"/>
              </a:lnSpc>
            </a:pPr>
            <a:r>
              <a:rPr lang="ru-RU" sz="1800" b="0" strike="noStrike" spc="-1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На странице «Единого реестра запрещенной информации» необходимо перейти на страницу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87480">
              <a:lnSpc>
                <a:spcPct val="100000"/>
              </a:lnSpc>
            </a:pPr>
            <a:r>
              <a:rPr lang="ru-RU" sz="1800" b="1" strike="noStrike" spc="-1">
                <a:solidFill>
                  <a:srgbClr val="00AEEF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«Прием сообщений»</a:t>
            </a: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87480">
              <a:lnSpc>
                <a:spcPct val="100000"/>
              </a:lnSpc>
            </a:pPr>
            <a:r>
              <a:rPr lang="ru-RU" sz="1800" b="0" strike="noStrike" spc="-1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(кнопка обведена красным кругом).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extShape 1"/>
          <p:cNvSpPr txBox="1"/>
          <p:nvPr/>
        </p:nvSpPr>
        <p:spPr>
          <a:xfrm>
            <a:off x="8260200" y="4671360"/>
            <a:ext cx="7088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87719E5D-E8DA-42A2-87AC-8D6A2F27275E}" type="slidenum">
              <a:rPr lang="ru-RU" sz="1600" b="0" strike="noStrike" spc="-1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pPr algn="r">
                <a:lnSpc>
                  <a:spcPct val="100000"/>
                </a:lnSpc>
              </a:pPr>
              <a:t>6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5" name="Line 2"/>
          <p:cNvSpPr/>
          <p:nvPr/>
        </p:nvSpPr>
        <p:spPr>
          <a:xfrm>
            <a:off x="0" y="1621440"/>
            <a:ext cx="9144000" cy="360"/>
          </a:xfrm>
          <a:prstGeom prst="line">
            <a:avLst/>
          </a:prstGeom>
          <a:ln w="76320">
            <a:solidFill>
              <a:schemeClr val="accent5">
                <a:lumMod val="20000"/>
                <a:lumOff val="8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6" name="CustomShape 3"/>
          <p:cNvSpPr/>
          <p:nvPr/>
        </p:nvSpPr>
        <p:spPr>
          <a:xfrm>
            <a:off x="268920" y="199080"/>
            <a:ext cx="5990400" cy="822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Открыв страницу «Приема сообщений», 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приступаем к заполнению формы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67" name="Объект 9"/>
          <p:cNvPicPr/>
          <p:nvPr/>
        </p:nvPicPr>
        <p:blipFill>
          <a:blip r:embed="rId3"/>
          <a:srcRect t="1862" b="3559"/>
          <a:stretch/>
        </p:blipFill>
        <p:spPr>
          <a:xfrm>
            <a:off x="384120" y="1095840"/>
            <a:ext cx="5400360" cy="3294000"/>
          </a:xfrm>
          <a:prstGeom prst="rect">
            <a:avLst/>
          </a:prstGeom>
          <a:ln>
            <a:noFill/>
          </a:ln>
        </p:spPr>
      </p:pic>
      <p:sp>
        <p:nvSpPr>
          <p:cNvPr id="68" name="CustomShape 4"/>
          <p:cNvSpPr/>
          <p:nvPr/>
        </p:nvSpPr>
        <p:spPr>
          <a:xfrm>
            <a:off x="5896440" y="651600"/>
            <a:ext cx="3159720" cy="3863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ru-RU" sz="1400" b="1" strike="noStrike" spc="-1">
                <a:solidFill>
                  <a:srgbClr val="00AEEF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Поля отмеченные звездочками являются обязательными полями для заполнения!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200" b="0" strike="noStrike" spc="-1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В первом поле </a:t>
            </a:r>
            <a:r>
              <a:rPr lang="ru-RU" sz="1200" b="0" strike="noStrike" spc="-1">
                <a:solidFill>
                  <a:srgbClr val="00AEEF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«Указатель страницы сайта в сети «Интернет» (с обязательным указанием протокола)»</a:t>
            </a:r>
            <a:r>
              <a:rPr lang="ru-RU" sz="1200" b="0" strike="noStrike" spc="-1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 необходимо вставить ранее скопированный адрес Интернет-страницы, на которой Вами найдена запрещенная информация.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200" b="0" u="sng" strike="noStrike" spc="-1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Обратите внимание, чтобы   адрес    содержал указание на используемый протокол                </a:t>
            </a:r>
            <a:r>
              <a:rPr lang="ru-RU" sz="1200" b="1" u="sng" strike="noStrike" spc="-1">
                <a:solidFill>
                  <a:srgbClr val="00AEEF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http:// </a:t>
            </a:r>
            <a:r>
              <a:rPr lang="ru-RU" sz="1200" b="0" u="sng" strike="noStrike" spc="-1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или </a:t>
            </a:r>
            <a:r>
              <a:rPr lang="ru-RU" sz="1200" b="1" u="sng" strike="noStrike" spc="-1">
                <a:solidFill>
                  <a:srgbClr val="00AEEF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https://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200" b="0" strike="noStrike" spc="-1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В поле </a:t>
            </a:r>
            <a:r>
              <a:rPr lang="ru-RU" sz="1200" b="0" strike="noStrike" spc="-1">
                <a:solidFill>
                  <a:srgbClr val="00AEEF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«Источник информации» </a:t>
            </a:r>
            <a:r>
              <a:rPr lang="ru-RU" sz="1200" b="0" strike="noStrike" spc="-1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указать соответствующий источник информации (как правило, </a:t>
            </a:r>
            <a:r>
              <a:rPr lang="ru-RU" sz="1200" b="0" strike="noStrike" spc="-1">
                <a:solidFill>
                  <a:srgbClr val="00AEEF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«веб-сайт»</a:t>
            </a:r>
            <a:r>
              <a:rPr lang="ru-RU" sz="1200" b="0" strike="noStrike" spc="-1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)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200" b="0" strike="noStrike" spc="-1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В поле </a:t>
            </a:r>
            <a:r>
              <a:rPr lang="ru-RU" sz="1200" b="0" strike="noStrike" spc="-1">
                <a:solidFill>
                  <a:srgbClr val="00AEEF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«Тип информации»</a:t>
            </a:r>
            <a:r>
              <a:rPr lang="ru-RU" sz="1200" b="0" strike="noStrike" spc="-1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 необходимо выбрать из предложенного, </a:t>
            </a:r>
            <a:r>
              <a:rPr lang="ru-RU" sz="1200" b="0" u="sng" strike="noStrike" spc="-1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в данном случае </a:t>
            </a:r>
            <a:r>
              <a:rPr lang="ru-RU" sz="1200" b="1" strike="noStrike" spc="-1">
                <a:solidFill>
                  <a:srgbClr val="00AEEF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«признаки призыва к самоубийству»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TextShape 1"/>
          <p:cNvSpPr txBox="1"/>
          <p:nvPr/>
        </p:nvSpPr>
        <p:spPr>
          <a:xfrm>
            <a:off x="8260200" y="4671360"/>
            <a:ext cx="7088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D17ED08C-E4C4-4A9A-B833-F84847CE51DF}" type="slidenum">
              <a:rPr lang="ru-RU" sz="1600" b="0" strike="noStrike" spc="-1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pPr algn="r">
                <a:lnSpc>
                  <a:spcPct val="100000"/>
                </a:lnSpc>
              </a:pPr>
              <a:t>7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70" name="Line 2"/>
          <p:cNvSpPr/>
          <p:nvPr/>
        </p:nvSpPr>
        <p:spPr>
          <a:xfrm>
            <a:off x="0" y="1621440"/>
            <a:ext cx="9144000" cy="360"/>
          </a:xfrm>
          <a:prstGeom prst="line">
            <a:avLst/>
          </a:prstGeom>
          <a:ln w="76320">
            <a:solidFill>
              <a:schemeClr val="accent5">
                <a:lumMod val="20000"/>
                <a:lumOff val="8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71" name="CustomShape 3"/>
          <p:cNvSpPr/>
          <p:nvPr/>
        </p:nvSpPr>
        <p:spPr>
          <a:xfrm>
            <a:off x="457200" y="205920"/>
            <a:ext cx="6373440" cy="781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>
              <a:lnSpc>
                <a:spcPct val="100000"/>
              </a:lnSpc>
            </a:pPr>
            <a:r>
              <a:rPr lang="ru-RU" sz="2800" b="1" strike="noStrike" spc="-1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Продолжаем заполнение формы 
«Прием сообщений»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2" name="CustomShape 4"/>
          <p:cNvSpPr/>
          <p:nvPr/>
        </p:nvSpPr>
        <p:spPr>
          <a:xfrm>
            <a:off x="5733360" y="712800"/>
            <a:ext cx="3296160" cy="3926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400" b="0" strike="noStrike" spc="-1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Графа </a:t>
            </a:r>
            <a:r>
              <a:rPr lang="ru-RU" sz="1400" b="1" strike="noStrike" spc="-1">
                <a:solidFill>
                  <a:srgbClr val="00AEEF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«Выбрать файл»</a:t>
            </a:r>
            <a:r>
              <a:rPr lang="ru-RU" sz="1400" b="0" strike="noStrike" spc="-1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 не является обязательной к заполнению строкой. Однако, в целях оказания помощи специалистам, рассматривающим Ваше сообщение, рекомендуем сделать скриншот запрещенной информации в формате .pdf, .jpeg, .png, объем файла не должен превышать 1Мб.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400" b="0" strike="noStrike" spc="-1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В графе </a:t>
            </a:r>
            <a:r>
              <a:rPr lang="ru-RU" sz="1400" b="1" strike="noStrike" spc="-1">
                <a:solidFill>
                  <a:srgbClr val="00AEEF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«Вид информации»</a:t>
            </a:r>
            <a:r>
              <a:rPr lang="ru-RU" sz="1400" b="0" strike="noStrike" spc="-1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 выбираем один из представленных вариантов; если ни один вариант не подходит, ставим галочку в графе </a:t>
            </a:r>
            <a:r>
              <a:rPr lang="ru-RU" sz="1400" b="0" strike="noStrike" spc="-1">
                <a:solidFill>
                  <a:srgbClr val="00AEEF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«Другая информация»</a:t>
            </a:r>
            <a:r>
              <a:rPr lang="ru-RU" sz="1400" b="0" strike="noStrike" spc="-1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.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400" b="0" strike="noStrike" spc="-1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В графе </a:t>
            </a:r>
            <a:r>
              <a:rPr lang="ru-RU" sz="1400" b="1" strike="noStrike" spc="-1">
                <a:solidFill>
                  <a:srgbClr val="00AEEF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«Доступ к информации»</a:t>
            </a:r>
            <a:r>
              <a:rPr lang="ru-RU" sz="1400" b="0" strike="noStrike" spc="-1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 выбираем из представленных трех вариантов, в данном случае доступ к информации </a:t>
            </a:r>
            <a:r>
              <a:rPr lang="ru-RU" sz="1400" b="0" strike="noStrike" spc="-1">
                <a:solidFill>
                  <a:srgbClr val="00AEEF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свободный</a:t>
            </a:r>
            <a:r>
              <a:rPr lang="ru-RU" sz="1400" b="0" strike="noStrike" spc="-1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 (отсутствие паролей и регистрации).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73" name="Объект 4"/>
          <p:cNvPicPr/>
          <p:nvPr/>
        </p:nvPicPr>
        <p:blipFill>
          <a:blip r:embed="rId3"/>
          <a:srcRect t="2239" b="3436"/>
          <a:stretch/>
        </p:blipFill>
        <p:spPr>
          <a:xfrm>
            <a:off x="127440" y="1109520"/>
            <a:ext cx="5562720" cy="3321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TextShape 1"/>
          <p:cNvSpPr txBox="1"/>
          <p:nvPr/>
        </p:nvSpPr>
        <p:spPr>
          <a:xfrm>
            <a:off x="8260200" y="4671360"/>
            <a:ext cx="7088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A24DEC41-AF41-40E6-BFD3-850CE43A1CF0}" type="slidenum">
              <a:rPr lang="ru-RU" sz="1600" b="0" strike="noStrike" spc="-1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pPr algn="r">
                <a:lnSpc>
                  <a:spcPct val="100000"/>
                </a:lnSpc>
              </a:pPr>
              <a:t>8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75" name="Line 2"/>
          <p:cNvSpPr/>
          <p:nvPr/>
        </p:nvSpPr>
        <p:spPr>
          <a:xfrm>
            <a:off x="0" y="1621440"/>
            <a:ext cx="9144000" cy="360"/>
          </a:xfrm>
          <a:prstGeom prst="line">
            <a:avLst/>
          </a:prstGeom>
          <a:ln w="76320">
            <a:solidFill>
              <a:schemeClr val="accent5">
                <a:lumMod val="20000"/>
                <a:lumOff val="8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76" name="CustomShape 3"/>
          <p:cNvSpPr/>
          <p:nvPr/>
        </p:nvSpPr>
        <p:spPr>
          <a:xfrm>
            <a:off x="302400" y="132120"/>
            <a:ext cx="6433920" cy="849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>
              <a:lnSpc>
                <a:spcPct val="100000"/>
              </a:lnSpc>
            </a:pPr>
            <a:r>
              <a:rPr lang="ru-RU" sz="2800" b="1" strike="noStrike" spc="-1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Продолжаем заполнение формы 
«Прием сообщений»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7" name="CustomShape 4"/>
          <p:cNvSpPr/>
          <p:nvPr/>
        </p:nvSpPr>
        <p:spPr>
          <a:xfrm>
            <a:off x="5779080" y="551160"/>
            <a:ext cx="3275280" cy="4470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ru-RU" sz="1200" b="0" strike="noStrike" spc="-1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Также как и в случае с прикреплением скриншота страницы рекомендуем заполнить графу </a:t>
            </a:r>
            <a:r>
              <a:rPr lang="ru-RU" sz="1200" b="1" strike="noStrike" spc="-1">
                <a:solidFill>
                  <a:srgbClr val="00AEEF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«Дополнительная информация» </a:t>
            </a:r>
            <a:r>
              <a:rPr lang="ru-RU" sz="1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(желательно указать логин и пароль в дополнительно информации, если они обязательны для доступа, например, к «закрытой группе»)</a:t>
            </a:r>
            <a:r>
              <a:rPr lang="ru-RU" sz="1200" b="0" strike="noStrike" spc="-1">
                <a:solidFill>
                  <a:srgbClr val="00AEEF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 </a:t>
            </a:r>
            <a:r>
              <a:rPr lang="ru-RU" sz="1200" b="0" strike="noStrike" spc="-1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и графы раздела </a:t>
            </a:r>
            <a:r>
              <a:rPr lang="ru-RU" sz="1200" b="1" strike="noStrike" spc="-1">
                <a:solidFill>
                  <a:srgbClr val="00AEEF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«Заявитель»</a:t>
            </a:r>
            <a:r>
              <a:rPr lang="ru-RU" sz="1200" b="1" strike="noStrike" spc="-1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 - это значительно упростит и ускорит процесс рассмотрения Вашего сообщения.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200" b="0" strike="noStrike" spc="-1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В графе </a:t>
            </a:r>
            <a:r>
              <a:rPr lang="ru-RU" sz="1200" b="1" strike="noStrike" spc="-1">
                <a:solidFill>
                  <a:srgbClr val="00AEEF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«Email»</a:t>
            </a:r>
            <a:r>
              <a:rPr lang="ru-RU" sz="1200" b="0" strike="noStrike" spc="-1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 необходимо указать адрес электронной почты, на который Вам придет информация по итогам рассмотрения Вашего сообщения. Для получения ответа об итогах рассмотрения необходимо поставить галочку напротив опции </a:t>
            </a:r>
            <a:r>
              <a:rPr lang="ru-RU" sz="1200" b="0" strike="noStrike" spc="-1">
                <a:solidFill>
                  <a:srgbClr val="00AEEF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«направлять ответ по эл. почте».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200" b="0" strike="noStrike" spc="-1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Повторно обращаем внимание, что графы, не отмеченные звездочкой *, не обязательны для заполнения. </a:t>
            </a:r>
            <a:r>
              <a:rPr lang="ru-RU" sz="1200" b="0" strike="noStrike" spc="-1">
                <a:solidFill>
                  <a:srgbClr val="00AEEF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Их не заполнение не является причиной для отказа в рассмотрении Вашего сообщения!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200" b="0" strike="noStrike" spc="-1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На этом этапе заявление можно считать заполненным, в связи с чем вам необходимо ввести в соответствующее поле </a:t>
            </a:r>
            <a:r>
              <a:rPr lang="ru-RU" sz="1200" b="1" strike="noStrike" spc="-1">
                <a:solidFill>
                  <a:srgbClr val="00AEEF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«Защитный код»</a:t>
            </a:r>
            <a:r>
              <a:rPr lang="ru-RU" sz="1200" b="0" strike="noStrike" spc="-1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 и нажать на кнопку </a:t>
            </a:r>
            <a:r>
              <a:rPr lang="ru-RU" sz="1200" b="1" strike="noStrike" spc="-1">
                <a:solidFill>
                  <a:srgbClr val="00AEEF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«Направить сообщение»</a:t>
            </a:r>
            <a:r>
              <a:rPr lang="ru-RU" sz="1200" b="0" strike="noStrike" spc="-1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.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78" name="Объект 3"/>
          <p:cNvPicPr/>
          <p:nvPr/>
        </p:nvPicPr>
        <p:blipFill>
          <a:blip r:embed="rId3"/>
          <a:srcRect t="2187" b="3636"/>
          <a:stretch/>
        </p:blipFill>
        <p:spPr>
          <a:xfrm>
            <a:off x="358200" y="1136160"/>
            <a:ext cx="5376600" cy="33411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TextShape 1"/>
          <p:cNvSpPr txBox="1"/>
          <p:nvPr/>
        </p:nvSpPr>
        <p:spPr>
          <a:xfrm>
            <a:off x="8260200" y="4671360"/>
            <a:ext cx="7088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FA38830C-C963-4155-A0B1-1B90B8572A48}" type="slidenum">
              <a:rPr lang="ru-RU" sz="1600" b="0" strike="noStrike" spc="-1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pPr algn="r">
                <a:lnSpc>
                  <a:spcPct val="100000"/>
                </a:lnSpc>
              </a:pPr>
              <a:t>9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80" name="Line 2"/>
          <p:cNvSpPr/>
          <p:nvPr/>
        </p:nvSpPr>
        <p:spPr>
          <a:xfrm>
            <a:off x="0" y="1621440"/>
            <a:ext cx="9144000" cy="360"/>
          </a:xfrm>
          <a:prstGeom prst="line">
            <a:avLst/>
          </a:prstGeom>
          <a:ln w="76320">
            <a:solidFill>
              <a:schemeClr val="accent5">
                <a:lumMod val="20000"/>
                <a:lumOff val="8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1" name="CustomShape 3"/>
          <p:cNvSpPr/>
          <p:nvPr/>
        </p:nvSpPr>
        <p:spPr>
          <a:xfrm>
            <a:off x="134640" y="192600"/>
            <a:ext cx="6420600" cy="795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>
              <a:lnSpc>
                <a:spcPct val="100000"/>
              </a:lnSpc>
            </a:pPr>
            <a:r>
              <a:rPr lang="ru-RU" sz="2800" b="1" strike="noStrike" spc="-1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Проверяем отправку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2" name="CustomShape 4"/>
          <p:cNvSpPr/>
          <p:nvPr/>
        </p:nvSpPr>
        <p:spPr>
          <a:xfrm>
            <a:off x="6212520" y="915480"/>
            <a:ext cx="2514240" cy="3010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600" b="0" strike="noStrike" spc="-1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После того, как Вы нажали на кнопку </a:t>
            </a:r>
            <a:r>
              <a:rPr lang="ru-RU" sz="1600" b="1" strike="noStrike" spc="-1">
                <a:solidFill>
                  <a:srgbClr val="00AEEF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«Направить сообщение»</a:t>
            </a:r>
            <a:r>
              <a:rPr lang="ru-RU" sz="1600" b="0" strike="noStrike" spc="-1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, должно появиться уведомление следующего содержания </a:t>
            </a:r>
            <a:r>
              <a:rPr lang="ru-RU" sz="1600" b="1" strike="noStrike" spc="-1">
                <a:solidFill>
                  <a:srgbClr val="00AEEF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«Ваше сообщение отправлено. Спасибо»</a:t>
            </a:r>
            <a:r>
              <a:rPr lang="ru-RU" sz="1600" b="0" strike="noStrike" spc="-1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.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600" b="0" strike="noStrike" spc="-1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Это уведомление подтверждает, что Ваше сообщение благополучно отправлено</a:t>
            </a:r>
            <a:r>
              <a:rPr lang="ru-RU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.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83" name="Объект 5"/>
          <p:cNvPicPr/>
          <p:nvPr/>
        </p:nvPicPr>
        <p:blipFill>
          <a:blip r:embed="rId3"/>
          <a:srcRect t="2233" b="3320"/>
          <a:stretch/>
        </p:blipFill>
        <p:spPr>
          <a:xfrm>
            <a:off x="201600" y="1022040"/>
            <a:ext cx="5556960" cy="3375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578</TotalTime>
  <Words>963</Words>
  <Application>Microsoft Office PowerPoint</Application>
  <PresentationFormat>Экран (16:9)</PresentationFormat>
  <Paragraphs>77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Костиков Павел</dc:creator>
  <cp:lastModifiedBy>User</cp:lastModifiedBy>
  <cp:revision>66</cp:revision>
  <cp:lastPrinted>2017-03-23T17:46:05Z</cp:lastPrinted>
  <dcterms:created xsi:type="dcterms:W3CDTF">2015-01-29T07:54:40Z</dcterms:created>
  <dcterms:modified xsi:type="dcterms:W3CDTF">2017-05-05T05:46:24Z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Экран (16:9)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12</vt:i4>
  </property>
</Properties>
</file>