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8A"/>
    <a:srgbClr val="A200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F1B6-65D9-42C1-A642-82CB099ABA10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50B2D-6C15-4288-8C89-04998293C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077B-4F0A-41FF-A787-A493A53D4E2C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C4D9D-1441-470A-B281-A875BA556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CB0D9-96E3-48AD-9866-F0601EB4501B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81BC2-0A51-4DF9-91CC-F93FB3663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D91D4-D806-459B-BB29-47BB9D5C6DEC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5371E-3ECF-4CB9-9149-346ABE37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BD4C-777B-4351-BA26-84215AB78754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BCD1-7BEF-4FCF-A837-423185AC5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6D6D9-EA4D-43B8-9830-3B180457B3B1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D86D-A8A4-4D60-A6A5-049329EEA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CBDF-68FC-4962-ABDF-5562104B630F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2247-5DD0-4C73-8427-8121A6F90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2CD9-014B-4B1F-96B8-CF65835CB904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A06-3F19-42DD-8C66-D974B936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D176-EE93-46AE-B7DF-CD0F7E978ADC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9C14-12A4-4EF9-BC68-CFE9DB6B0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8F00-3AB2-4E1D-BEE6-08426EDE556F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18437-7641-4336-BA1F-04AE22BCB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9EE9-3E0E-4186-921E-4A18D3AB1EDA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5EB73-4D44-46B2-A45B-345C42A98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E8AD-585C-46BF-9B3F-B5420BE30EEC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910A-3089-4248-B150-DC60D33FF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6ABED3-4CE0-49E8-AA4B-85C2AE9910B1}" type="datetimeFigureOut">
              <a:rPr lang="ru-RU"/>
              <a:pPr>
                <a:defRPr/>
              </a:pPr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4479B5-37D2-4993-8F12-AD3BE1AF7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2535" name="Рисунок 6" descr="ладонь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1400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Рисунок 6" descr="ладонь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1400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/>
          </p:cNvSpPr>
          <p:nvPr>
            <p:ph type="ctrTitle" idx="4294967295"/>
          </p:nvPr>
        </p:nvSpPr>
        <p:spPr>
          <a:xfrm>
            <a:off x="0" y="620713"/>
            <a:ext cx="8748713" cy="2376487"/>
          </a:xfrm>
        </p:spPr>
        <p:txBody>
          <a:bodyPr/>
          <a:lstStyle/>
          <a:p>
            <a:r>
              <a:rPr lang="ru-RU" sz="6000" b="1">
                <a:solidFill>
                  <a:srgbClr val="A20070"/>
                </a:solidFill>
                <a:latin typeface="Comic Sans MS" pitchFamily="66" charset="0"/>
              </a:rPr>
              <a:t> </a:t>
            </a:r>
            <a:r>
              <a:rPr lang="ru-RU" sz="6000" b="1">
                <a:solidFill>
                  <a:srgbClr val="C8008A"/>
                </a:solidFill>
                <a:latin typeface="Comic Sans MS" pitchFamily="66" charset="0"/>
              </a:rPr>
              <a:t>Дыхательная               гимнастика</a:t>
            </a:r>
          </a:p>
        </p:txBody>
      </p:sp>
      <p:sp>
        <p:nvSpPr>
          <p:cNvPr id="23558" name="Rectangle 6"/>
          <p:cNvSpPr>
            <a:spLocks noGrp="1"/>
          </p:cNvSpPr>
          <p:nvPr>
            <p:ph type="subTitle" idx="4294967295"/>
          </p:nvPr>
        </p:nvSpPr>
        <p:spPr>
          <a:xfrm>
            <a:off x="3995936" y="3429000"/>
            <a:ext cx="5148064" cy="2184400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Учитель физической культуры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Куроптева О.В.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62" name="Picture 10" descr="Безымянный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36912"/>
            <a:ext cx="4032250" cy="3240088"/>
          </a:xfrm>
          <a:ln>
            <a:solidFill>
              <a:srgbClr val="A2007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    «НАСОС»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Накачаем мы воды,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Чтобы поливать цветы.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b="1" dirty="0" smtClean="0">
              <a:solidFill>
                <a:srgbClr val="A2007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Встать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прямо, ноги вместе,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руки опущены. Вдох, затем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наклон туловища в сторону—выдох, руки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скользят вдоль туловища, при этом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громко произносить «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с-с-с-с-с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Повторить 6—8 наклонов в каждую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сторону.</a:t>
            </a:r>
          </a:p>
        </p:txBody>
      </p:sp>
      <p:pic>
        <p:nvPicPr>
          <p:cNvPr id="38916" name="Picture 4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88913"/>
            <a:ext cx="3024188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19138"/>
          </a:xfrm>
        </p:spPr>
        <p:txBody>
          <a:bodyPr/>
          <a:lstStyle/>
          <a:p>
            <a:pPr algn="l"/>
            <a:r>
              <a:rPr lang="ru-RU" sz="3200" b="1">
                <a:solidFill>
                  <a:srgbClr val="C8008A"/>
                </a:solidFill>
                <a:latin typeface="Comic Sans MS" pitchFamily="66" charset="0"/>
              </a:rPr>
              <a:t>                «ЛЫЖНИК»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2124075" y="981075"/>
            <a:ext cx="6911975" cy="5145088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На лыжах я катаюсь,</a:t>
            </a: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Здоровым быть стараюсь</a:t>
            </a: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</a:rPr>
              <a:t>.</a:t>
            </a:r>
          </a:p>
          <a:p>
            <a:pPr algn="r">
              <a:buFont typeface="Arial" charset="0"/>
              <a:buNone/>
            </a:pPr>
            <a:endParaRPr lang="ru-RU" b="1" dirty="0">
              <a:solidFill>
                <a:schemeClr val="tx2"/>
              </a:solidFill>
              <a:latin typeface="Arial Black" pitchFamily="34" charset="0"/>
            </a:endParaRP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Имитация ходьбы на лыжах </a:t>
            </a: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течение 1,5—2 минут. </a:t>
            </a: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 выдохе произносить</a:t>
            </a:r>
          </a:p>
          <a:p>
            <a:pPr algn="r"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м-м-м-м-м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</p:txBody>
      </p:sp>
      <p:pic>
        <p:nvPicPr>
          <p:cNvPr id="43013" name="Picture 5" descr="MC90029599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113"/>
            <a:ext cx="3708400" cy="388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«ШАГОМ МАРШ !»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626427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Я шагаю, я шагаю,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И шаги свои считаю.</a:t>
            </a:r>
          </a:p>
          <a:p>
            <a:pPr>
              <a:buFont typeface="Arial" charset="0"/>
              <a:buNone/>
            </a:pPr>
            <a:endParaRPr lang="ru-RU" sz="2800" b="1" dirty="0" smtClean="0">
              <a:solidFill>
                <a:srgbClr val="A20070"/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Стоя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гимнастическая палка в </a:t>
            </a:r>
          </a:p>
          <a:p>
            <a:pPr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руках. Ходьба, высоко поднимая </a:t>
            </a:r>
          </a:p>
          <a:p>
            <a:pPr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колени. На 2 шага—вдох, на 6</a:t>
            </a:r>
          </a:p>
          <a:p>
            <a:pPr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 шагов — выдох. Выдыхая, </a:t>
            </a:r>
          </a:p>
          <a:p>
            <a:pPr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произносить «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ти-ш-ш-ше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Повторять в течение 1,5 минуты.</a:t>
            </a:r>
          </a:p>
        </p:txBody>
      </p:sp>
      <p:pic>
        <p:nvPicPr>
          <p:cNvPr id="47111" name="Picture 7" descr="MC90024045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908050"/>
            <a:ext cx="2447925" cy="468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/>
          </p:cNvSpPr>
          <p:nvPr>
            <p:ph type="title"/>
          </p:nvPr>
        </p:nvSpPr>
        <p:spPr>
          <a:xfrm>
            <a:off x="539750" y="836613"/>
            <a:ext cx="8147050" cy="4824412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Эти упражнения ребенок должен выполнять утром и в середине дня. В </a:t>
            </a: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летнее и зимнее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время дыхательную гимнастику лучше проводить на воздухе во время прогулки.</a:t>
            </a:r>
            <a:r>
              <a:rPr lang="ru-RU" sz="4000" b="1" dirty="0">
                <a:solidFill>
                  <a:srgbClr val="C8008A"/>
                </a:solidFill>
                <a:latin typeface="Comic Sans MS" pitchFamily="66" charset="0"/>
              </a:rPr>
              <a:t/>
            </a:r>
            <a:br>
              <a:rPr lang="ru-RU" sz="4000" b="1" dirty="0">
                <a:solidFill>
                  <a:srgbClr val="C8008A"/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C8008A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rgbClr val="C8008A"/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C8008A"/>
                </a:solidFill>
                <a:latin typeface="Comic Sans MS" pitchFamily="66" charset="0"/>
              </a:rPr>
              <a:t>УДАЧИ</a:t>
            </a:r>
            <a:r>
              <a:rPr lang="ru-RU" sz="4000" b="1" dirty="0">
                <a:solidFill>
                  <a:srgbClr val="C8008A"/>
                </a:solidFill>
                <a:latin typeface="Comic Sans MS" pitchFamily="66" charset="0"/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80400" cy="5184775"/>
          </a:xfrm>
        </p:spPr>
        <p:txBody>
          <a:bodyPr/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Правильное дыхание очень важно для развития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речи дошкольников. Оно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влияет на звукопроизношение, артикуляцию и развитие голоса. Дыхательные упражнения помогают выработать диафрагмальное дыхание, а также продолжительность, силу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 правильное </a:t>
            </a: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распределение выдоха.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425575"/>
          </a:xfrm>
        </p:spPr>
        <p:txBody>
          <a:bodyPr/>
          <a:lstStyle/>
          <a:p>
            <a:r>
              <a:rPr lang="ru-RU" sz="3200" b="1" dirty="0">
                <a:solidFill>
                  <a:srgbClr val="C8008A"/>
                </a:solidFill>
                <a:latin typeface="Comic Sans MS" pitchFamily="66" charset="0"/>
              </a:rPr>
              <a:t>Рекомендации по проведению дыхательной гимнастики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/>
          </a:p>
          <a:p>
            <a:pPr algn="just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Перед проведением дыхательной гимнастики необходимо вытереть пыль в помещении и проветрить его;</a:t>
            </a:r>
          </a:p>
          <a:p>
            <a:pPr algn="just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Дыхательную гимнастику не рекомендуется проводить после плотного ужина или обеда; </a:t>
            </a:r>
          </a:p>
          <a:p>
            <a:pPr algn="just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Упражнения рекомендуется выполнять в свободной одежде, которая не стесняет движения;</a:t>
            </a:r>
          </a:p>
          <a:p>
            <a:pPr algn="just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Необходимо следить за тем, чтобы во время выполнения упражнений не напрягались мышцы рук, шеи, груди.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993775"/>
          </a:xfrm>
        </p:spPr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    «ЧАСИКИ»</a:t>
            </a:r>
            <a:br>
              <a:rPr lang="ru-RU" sz="3600" b="1">
                <a:solidFill>
                  <a:srgbClr val="C8008A"/>
                </a:solidFill>
                <a:latin typeface="Comic Sans MS" pitchFamily="66" charset="0"/>
              </a:rPr>
            </a:br>
            <a:endParaRPr lang="ru-RU" sz="3600" b="1">
              <a:solidFill>
                <a:srgbClr val="C8008A"/>
              </a:solidFill>
              <a:latin typeface="Comic Sans MS" pitchFamily="66" charset="0"/>
            </a:endParaRPr>
          </a:p>
        </p:txBody>
      </p:sp>
      <p:sp>
        <p:nvSpPr>
          <p:cNvPr id="28677" name="Rectangle 5"/>
          <p:cNvSpPr>
            <a:spLocks noGrp="1"/>
          </p:cNvSpPr>
          <p:nvPr>
            <p:ph type="body" idx="1"/>
          </p:nvPr>
        </p:nvSpPr>
        <p:spPr>
          <a:xfrm>
            <a:off x="0" y="1052513"/>
            <a:ext cx="7668344" cy="50736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buFont typeface="Arial" charset="0"/>
              <a:buNone/>
            </a:pP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Часики 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вперёд идут,</a:t>
            </a:r>
          </a:p>
          <a:p>
            <a:pPr algn="ctr">
              <a:buFont typeface="Arial" charset="0"/>
              <a:buNone/>
            </a:pP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За собою нас ведут.</a:t>
            </a:r>
          </a:p>
          <a:p>
            <a:pPr>
              <a:buFont typeface="Arial" charset="0"/>
              <a:buNone/>
            </a:pPr>
            <a:r>
              <a:rPr lang="ru-RU" dirty="0">
                <a:solidFill>
                  <a:srgbClr val="A20070"/>
                </a:solidFill>
                <a:latin typeface="Comic Sans MS" pitchFamily="66" charset="0"/>
              </a:rPr>
              <a:t>   </a:t>
            </a:r>
            <a:endParaRPr lang="ru-RU" b="1" dirty="0">
              <a:solidFill>
                <a:srgbClr val="A20070"/>
              </a:solidFill>
              <a:latin typeface="Comic Sans MS" pitchFamily="66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ru-RU" b="1" dirty="0" smtClean="0">
                <a:solidFill>
                  <a:srgbClr val="A20070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Стоя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ноги слегка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расставить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руки опустить. Размахивая прямыми руками вперед 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назад, произносить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«тик-так».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Повторить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10—12 раз.</a:t>
            </a:r>
          </a:p>
        </p:txBody>
      </p:sp>
      <p:pic>
        <p:nvPicPr>
          <p:cNvPr id="28682" name="Picture 10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04813"/>
            <a:ext cx="2662237" cy="302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20725"/>
          </a:xfrm>
        </p:spPr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   «ТРУБАЧ»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229600" cy="41370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Я трублю, трублю, трублю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Очень музыку люблю.</a:t>
            </a:r>
          </a:p>
          <a:p>
            <a:pPr>
              <a:buFont typeface="Arial" charset="0"/>
              <a:buNone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Сидя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кисти рук сжаты 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трубочку, подняты вверх.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Медленно выдыхая, громко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произносить «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п-ф-ф-ф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Повторить 4—5 раз.</a:t>
            </a:r>
          </a:p>
        </p:txBody>
      </p:sp>
      <p:pic>
        <p:nvPicPr>
          <p:cNvPr id="33796" name="Picture 4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60350"/>
            <a:ext cx="2592388" cy="352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20725"/>
          </a:xfrm>
        </p:spPr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   «ПЕТУХ»</a:t>
            </a:r>
            <a:br>
              <a:rPr lang="ru-RU" sz="3600" b="1">
                <a:solidFill>
                  <a:srgbClr val="C8008A"/>
                </a:solidFill>
                <a:latin typeface="Comic Sans MS" pitchFamily="66" charset="0"/>
              </a:rPr>
            </a:br>
            <a:endParaRPr lang="ru-RU" sz="3600" b="1">
              <a:solidFill>
                <a:srgbClr val="C8008A"/>
              </a:solidFill>
              <a:latin typeface="Comic Sans MS" pitchFamily="66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0" y="1484313"/>
            <a:ext cx="8408988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Крыльями взмахнул петух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Всех нас разбудил он вдруг.</a:t>
            </a:r>
          </a:p>
          <a:p>
            <a:pPr>
              <a:buFont typeface="Arial" charset="0"/>
              <a:buNone/>
            </a:pPr>
            <a:endParaRPr lang="ru-RU" b="1" dirty="0" smtClean="0">
              <a:solidFill>
                <a:srgbClr val="A20070"/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Встать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прямо, ноги врозь, руки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опустить. Поднять руки в стороны,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 затем хлопать ими по бедрам.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Выдыхая, произносить «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ку-ка-ре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Font typeface="Arial" charset="0"/>
              <a:buNone/>
            </a:pP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ку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 Повторить 5—6 раз.</a:t>
            </a:r>
          </a:p>
        </p:txBody>
      </p:sp>
      <p:pic>
        <p:nvPicPr>
          <p:cNvPr id="34820" name="Picture 4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88913"/>
            <a:ext cx="2303462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 «КАША КИПИТ»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Мы на завтраке сидим, 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Кашу пшенную  едим.</a:t>
            </a:r>
          </a:p>
          <a:p>
            <a:pPr>
              <a:buFont typeface="Arial" charset="0"/>
              <a:buNone/>
            </a:pPr>
            <a:endParaRPr lang="ru-RU" b="1" dirty="0" smtClean="0">
              <a:solidFill>
                <a:srgbClr val="A20070"/>
              </a:solidFill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Сидя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одна рука лежит на животе,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другая—на груди. Втягивая живот 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вдох, выпячивая живот — выдох.</a:t>
            </a:r>
          </a:p>
          <a:p>
            <a:pPr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Выдыхая, громко произносить «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ф-ф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Font typeface="Arial" charset="0"/>
              <a:buNone/>
            </a:pP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ф-ф-ф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 Повторить 3—4 раза.</a:t>
            </a:r>
          </a:p>
        </p:txBody>
      </p:sp>
      <p:pic>
        <p:nvPicPr>
          <p:cNvPr id="35845" name="Picture 5" descr="MC90042346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88913"/>
            <a:ext cx="2808287" cy="266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 «ПАРОВОЗИК»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Солнышко светит,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облака плывут,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паровозик едет 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«</a:t>
            </a:r>
            <a:r>
              <a:rPr lang="ru-RU" b="1" dirty="0" err="1">
                <a:solidFill>
                  <a:schemeClr val="tx2"/>
                </a:solidFill>
                <a:latin typeface="Arial Black" pitchFamily="34" charset="0"/>
              </a:rPr>
              <a:t>чух-чух-чух-чух-чух</a:t>
            </a: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b="1" dirty="0" smtClean="0">
              <a:solidFill>
                <a:srgbClr val="A2007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Ходить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 комнате, делая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попеременные движения руками 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приговаривая «</a:t>
            </a:r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чух-чух-чух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Повторять в течение 20—30 секунд.</a:t>
            </a:r>
          </a:p>
        </p:txBody>
      </p:sp>
      <p:pic>
        <p:nvPicPr>
          <p:cNvPr id="36869" name="Picture 5" descr="582889_w640_h640_57310bc631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88913"/>
            <a:ext cx="360045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>
                <a:solidFill>
                  <a:srgbClr val="C8008A"/>
                </a:solidFill>
                <a:latin typeface="Comic Sans MS" pitchFamily="66" charset="0"/>
              </a:rPr>
              <a:t>     «НА ТУРНИКЕ»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8964488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На турнике я подтянусь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>
                <a:solidFill>
                  <a:schemeClr val="tx2"/>
                </a:solidFill>
                <a:latin typeface="Arial Black" pitchFamily="34" charset="0"/>
              </a:rPr>
              <a:t>И вот теперь собой горжусь.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b="1" dirty="0" smtClean="0">
              <a:solidFill>
                <a:srgbClr val="A2007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Стоя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ноги вместе, гимнастическую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палку держать в обеих руках перед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собой. Поднять палку вверх,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подняться на носки—вдох, палку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опустить назад на лопатки—длинный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выдох. Выдыхая, произносить «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ф-ф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ф-ф-ф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». Повторить 3—4 раза.</a:t>
            </a:r>
          </a:p>
        </p:txBody>
      </p:sp>
      <p:pic>
        <p:nvPicPr>
          <p:cNvPr id="37892" name="Picture 4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638" y="188913"/>
            <a:ext cx="2411412" cy="300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455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Дыхательная               гимнастика</vt:lpstr>
      <vt:lpstr> Правильное дыхание очень важно для развития речи дошкольников. Оно влияет на звукопроизношение, артикуляцию и развитие голоса. Дыхательные упражнения помогают выработать диафрагмальное дыхание, а также продолжительность, силу и правильное распределение выдоха. </vt:lpstr>
      <vt:lpstr>Рекомендации по проведению дыхательной гимнастики</vt:lpstr>
      <vt:lpstr>         «ЧАСИКИ» </vt:lpstr>
      <vt:lpstr>        «ТРУБАЧ» </vt:lpstr>
      <vt:lpstr>        «ПЕТУХ» </vt:lpstr>
      <vt:lpstr>      «КАША КИПИТ»</vt:lpstr>
      <vt:lpstr>      «ПАРОВОЗИК»</vt:lpstr>
      <vt:lpstr>     «НА ТУРНИКЕ»</vt:lpstr>
      <vt:lpstr>         «НАСОС»</vt:lpstr>
      <vt:lpstr>                «ЛЫЖНИК» </vt:lpstr>
      <vt:lpstr>«ШАГОМ МАРШ !»</vt:lpstr>
      <vt:lpstr>Эти упражнения ребенок должен выполнять утром и в середине дня. В летнее и зимнее время дыхательную гимнастику лучше проводить на воздухе во время прогулки.  УДАЧИ!!!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2011-01-05T10:28:03Z</dcterms:created>
  <dcterms:modified xsi:type="dcterms:W3CDTF">2020-12-16T10:17:52Z</dcterms:modified>
</cp:coreProperties>
</file>