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9" r:id="rId3"/>
    <p:sldId id="258" r:id="rId4"/>
    <p:sldId id="259" r:id="rId5"/>
    <p:sldId id="282" r:id="rId6"/>
    <p:sldId id="260" r:id="rId7"/>
    <p:sldId id="288" r:id="rId8"/>
    <p:sldId id="283" r:id="rId9"/>
    <p:sldId id="284" r:id="rId10"/>
    <p:sldId id="286" r:id="rId11"/>
    <p:sldId id="287" r:id="rId12"/>
    <p:sldId id="261" r:id="rId13"/>
    <p:sldId id="262" r:id="rId14"/>
    <p:sldId id="263" r:id="rId15"/>
    <p:sldId id="264" r:id="rId16"/>
    <p:sldId id="265" r:id="rId17"/>
    <p:sldId id="267" r:id="rId18"/>
    <p:sldId id="268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9" r:id="rId28"/>
    <p:sldId id="280" r:id="rId29"/>
    <p:sldId id="290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imcvolsk.net/kem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ОЦ ПЕДАГОГ  2011\МОИ презентации\Жестокое обращение с детьми\jpg_234_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8" y="-1"/>
            <a:ext cx="9131011" cy="6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12570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47549" y="3284984"/>
            <a:ext cx="4481333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FF00"/>
                </a:solidFill>
              </a:rPr>
              <a:t>ЖЕСТОКОЕ ОБРАЩЕНИЕ</a:t>
            </a:r>
            <a:br>
              <a:rPr lang="ru-RU" sz="3100" b="1" dirty="0" smtClean="0">
                <a:solidFill>
                  <a:srgbClr val="FFFF00"/>
                </a:solidFill>
              </a:rPr>
            </a:br>
            <a:r>
              <a:rPr lang="ru-RU" sz="3100" b="1" dirty="0" smtClean="0">
                <a:solidFill>
                  <a:srgbClr val="FFFF00"/>
                </a:solidFill>
              </a:rPr>
              <a:t>  СДЕТЬМИ – ПОРОЧНЫЙ КРУГ НАСИЛИЯ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411990" y="5600997"/>
            <a:ext cx="4701208" cy="1257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5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4258816" cy="6408712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Пренебрежение интересами и нуждами ребенка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отсутствие должного обеспечения основных нужд и потребностей ребенка в пище, одежде, жилье, воспитании, медицинской помощи в силу ряда объективных причин (бедность, психические заболевания, неопытность) и без таковых. Типичным примером пренебрежительного отношения к детям являются оставление их без присмотра, что часто приводит к несчастным случаям.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D:\СОЦ ПЕДАГОГ  2011\МОИ презентации\Жестокое обращение с детьми\f0e4b90e6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792" y="260648"/>
            <a:ext cx="417385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632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4258816" cy="6408712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Одним из проявлений жестокого обращения является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отсутствие любви у женщины к ребенку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когда он еще находится в материнской утробе, т.е. нежелание беременности.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Его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еще ничем себя не проявившего, уже не любят, не думают и не заботятся о нем. Будучи эмоционально отвергнутым еще до рождения, такие дети рождаются раньше срока в два раза чаще по сравнению с детьми от желаемой беременности, они часто имеют низкую массу тела, чаще болеют в первые месяцы жизни, хуже развиваются.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 descr="C:\Users\ДТГ\Рабочий стол\img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12784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СОЦ ПЕДАГОГ  2011\МОИ презентации\Жестокое обращение с детьми\e69e36a4acc4a9a215bf5e0261e4bd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4127847" cy="3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05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СОЦ ПЕДАГОГ  2011\МОИ презентации\Жестокое обращение с детьми\7693132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5324"/>
            <a:ext cx="6053726" cy="666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77072"/>
            <a:ext cx="8640960" cy="25782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Что представляют собой родители, которые жестоко обращаются со своими детьми?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59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Обычно они находятся в стрессовых условиях или переживают крушение своих жизненных </a:t>
            </a:r>
            <a:r>
              <a:rPr lang="ru-RU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планов.</a:t>
            </a:r>
            <a:endParaRPr lang="ru-RU" sz="2000" dirty="0"/>
          </a:p>
        </p:txBody>
      </p:sp>
      <p:pic>
        <p:nvPicPr>
          <p:cNvPr id="13314" name="Picture 2" descr="C:\Users\ДТГ\Рабочий стол\d9fa2b15091bd7762526f6bcecf01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4000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СОЦ ПЕДАГОГ  2011\МОИ презентации\Жестокое обращение с детьми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84" y="404664"/>
            <a:ext cx="348814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592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94421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Наиболее общие проблемы, характерные для таких родителей,— это депрессия, одиночество, супружеские раздоры, безработица, злоупотребление </a:t>
            </a:r>
            <a:r>
              <a:rPr lang="ru-RU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психоактивными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веществами, развод, насилие в семье, сильное пьянство и беспокойства, связанные с работой.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 descr="C:\Users\ДТГ\Рабочий стол\2422_12717574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943356" cy="364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СОЦ ПЕДАГОГ  2011\МОИ презентации\Жестокое обращение с детьми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67" y="968017"/>
            <a:ext cx="319746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208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301208"/>
            <a:ext cx="8229600" cy="1329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Некоторые родители осознают, что они плохо обращаются со своими детьми, но не способны себя </a:t>
            </a:r>
            <a:r>
              <a:rPr lang="ru-RU" sz="2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остановить.</a:t>
            </a:r>
            <a:endParaRPr lang="ru-RU" sz="2000" dirty="0"/>
          </a:p>
        </p:txBody>
      </p:sp>
      <p:pic>
        <p:nvPicPr>
          <p:cNvPr id="15362" name="Picture 2" descr="C:\Users\ДТГ\Рабочий стол\s4786_126839296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214245" cy="521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СОЦ ПЕДАГОГ  2011\МОИ презентации\Жестокое обращение с детьми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84" y="1310978"/>
            <a:ext cx="348814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226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440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Другие родители, подвергающие своих детей жестокому обращению, буквально ненавидят их или чувствуют к ним отвращение. Детские мокрые, грязные пеленки, плач, потребности невыносимы для таких родителей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 </a:t>
            </a:r>
            <a:endParaRPr lang="ru-RU" dirty="0"/>
          </a:p>
        </p:txBody>
      </p:sp>
      <p:pic>
        <p:nvPicPr>
          <p:cNvPr id="16387" name="Picture 3" descr="D:\СОЦ ПЕДАГОГ  2011\МОИ презентации\Жестокое обращение с детьми\rebenok-izb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758" y="476672"/>
            <a:ext cx="5565504" cy="433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СОЦ ПЕДАГОГ  2011\МОИ презентации\Жестокое обращение с детьми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2725190" cy="202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633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 основе большинства случаев жестокого обращения с детьми лежит порочный круг насилия, который перетекает от одного поколения к другому. Приблизительно одна треть всех тех родителей, кто подвергался жестокому обращению в детстве, плохо обращается со своими собственными </a:t>
            </a: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детьми.</a:t>
            </a:r>
            <a:endParaRPr lang="ru-RU" dirty="0"/>
          </a:p>
        </p:txBody>
      </p:sp>
      <p:pic>
        <p:nvPicPr>
          <p:cNvPr id="18435" name="Picture 3" descr="D:\СОЦ ПЕДАГОГ  2011\МОИ презентации\Жестокое обращение с детьми\image_955267736401841920577908421332428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2841104" cy="21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199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43566"/>
            <a:ext cx="8229600" cy="502585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Еще одна треть родителей обычно не проявляют жестокости к своим детям. </a:t>
            </a: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Однако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они могут так поступать, находясь в состоянии стресса. Такие родители просто никогда не учились тому, как любить детей, общаться с ними и воспитывать их. </a:t>
            </a:r>
            <a:endParaRPr lang="ru-RU" dirty="0"/>
          </a:p>
        </p:txBody>
      </p:sp>
      <p:pic>
        <p:nvPicPr>
          <p:cNvPr id="5" name="Picture 3" descr="D:\СОЦ ПЕДАГОГ  2011\МОИ презентации\Жестокое обращение с детьми\image_955267736401841920577908421332428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72" y="4293096"/>
            <a:ext cx="2841104" cy="21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45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57606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730000"/>
                </a:solidFill>
                <a:latin typeface="Georgia"/>
                <a:ea typeface="Times New Roman"/>
                <a:cs typeface="Times New Roman"/>
              </a:rPr>
              <a:t>Предотвращение жестокости по отношению к детям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Picture 2" descr="C:\Users\ДТГ\Рабочий стол\2109100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02268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105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СОЦ ПЕДАГОГ  2011\МОИ презентации\Жестокое обращение с детьми\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48"/>
            <a:ext cx="9252306" cy="687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819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305293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 настоящее время создано множество общественных организаций для того, чтобы выявить тех детей, которые подвергаются избиениям, или тех, о ком не заботятся родители.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933056"/>
            <a:ext cx="3635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http://www.uimcvolsk.net/kem.html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390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85184"/>
            <a:ext cx="8219256" cy="104097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Узаконенное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«попечение» над </a:t>
            </a: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детьми.</a:t>
            </a:r>
            <a:endParaRPr lang="ru-RU" dirty="0"/>
          </a:p>
        </p:txBody>
      </p:sp>
      <p:pic>
        <p:nvPicPr>
          <p:cNvPr id="20482" name="Picture 2" descr="D:\СОЦ ПЕДАГОГ  2011\МОИ презентации\Жестокое обращение с детьми\lamqwfhj gmsosfc wqw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272245" cy="470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006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Родители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могут охотно согласиться поместить его в детский дом. </a:t>
            </a:r>
            <a:endParaRPr lang="ru-RU" dirty="0"/>
          </a:p>
        </p:txBody>
      </p:sp>
      <p:pic>
        <p:nvPicPr>
          <p:cNvPr id="21506" name="Picture 2" descr="C:\Users\ДТГ\Рабочий стол\1291832114_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527254" cy="46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2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836712"/>
            <a:ext cx="41148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 некоторых случаях ребенку разрешают оставаться дома с родителями, но в строгом соответствии с эффективными программами обучают родителей умению заботиться о детях и справляться со стрессовыми ситуациями. </a:t>
            </a:r>
            <a:endParaRPr lang="ru-RU" sz="2400" dirty="0"/>
          </a:p>
        </p:txBody>
      </p:sp>
      <p:pic>
        <p:nvPicPr>
          <p:cNvPr id="22530" name="Picture 2" descr="D:\СОЦ ПЕДАГОГ  2011\МОИ презентации\Жестокое обращение с детьми\b198f_clip-image00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7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D:\СОЦ ПЕДАГОГ  2011\МОИ презентации\Жестокое обращение с детьми\Solutions-To-Child-Ab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4011100"/>
            <a:ext cx="404812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08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ПРАКТИЧЕСКОЕ ЗАНЯТИЕ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— Выйти из комнаты и позвонить приятелю.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— Включить какую-нибудь успокаивающую музыку.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— Сделать 10 глубоких вздохов и успокоиться; затем сделать еще 10 вздохов.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— Пойти в другую комнату и выполнить какие-нибудь упражнения.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— Принять душ.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— Сесть, закрыть глаза и живо представить себе, что находитесь в каком-нибудь приятном месте.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— Если ни одна из предложенных стратегий не помогает, обращайтесь за психологической помощью.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037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730000"/>
                </a:solidFill>
                <a:latin typeface="Georgia"/>
                <a:ea typeface="Times New Roman"/>
                <a:cs typeface="Times New Roman"/>
              </a:rPr>
              <a:t>Опасная позиция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23554" name="Picture 2" descr="C:\Users\ДТГ\Рабочий стол\298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" y="1529408"/>
            <a:ext cx="5024101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D:\СОЦ ПЕДАГОГ  2011\МОИ презентации\Жестокое обращение с детьми\sm_users_img-31270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r="30103"/>
          <a:stretch/>
        </p:blipFill>
        <p:spPr bwMode="auto">
          <a:xfrm>
            <a:off x="5292080" y="1196752"/>
            <a:ext cx="349134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D:\СОЦ ПЕДАГОГ  2011\МОИ презентации\Жестокое обращение с детьми\image4520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21" y="4149080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56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4258816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Несмотря на освещение данной проблемы в газетах и на телевидении, многие родители считают своим «правом» шлепать или бить собственных детей. Исследования среди родителей обнаружили, что телесные наказания широко применяются на практике. </a:t>
            </a:r>
            <a:endParaRPr lang="ru-RU" sz="2400" dirty="0"/>
          </a:p>
        </p:txBody>
      </p:sp>
      <p:pic>
        <p:nvPicPr>
          <p:cNvPr id="24578" name="Picture 2" descr="D:\СОЦ ПЕДАГОГ  2011\МОИ презентации\Жестокое обращение с детьми\big_3648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27" y="404664"/>
            <a:ext cx="401131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D:\СОЦ ПЕДАГОГ  2011\МОИ презентации\Жестокое обращение с детьми\1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868" y="3645024"/>
            <a:ext cx="3997573" cy="29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D:\СОЦ ПЕДАГОГ  2011\МОИ презентации\Жестокое обращение с детьми\2000254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20" y="493811"/>
            <a:ext cx="4457700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Применение </a:t>
            </a:r>
            <a:r>
              <a:rPr lang="ru-RU" sz="28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силы приемлемо до тех пор, пока оно не </a:t>
            </a:r>
            <a:r>
              <a:rPr lang="ru-RU" sz="2800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травмирует</a:t>
            </a:r>
            <a:r>
              <a:rPr lang="ru-RU" sz="28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ребенка; если ребенок травмирован, значит, это уже </a:t>
            </a:r>
            <a:r>
              <a:rPr lang="ru-RU" sz="2800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жестокое </a:t>
            </a:r>
            <a:r>
              <a:rPr lang="ru-RU" sz="2800" dirty="0" smtClean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обращение</a:t>
            </a:r>
            <a:r>
              <a:rPr lang="ru-RU" sz="28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 </a:t>
            </a:r>
            <a:endParaRPr lang="ru-RU" sz="2800" dirty="0"/>
          </a:p>
        </p:txBody>
      </p:sp>
      <p:pic>
        <p:nvPicPr>
          <p:cNvPr id="25602" name="Picture 2" descr="D:\СОЦ ПЕДАГОГ  2011\МОИ презентации\Жестокое обращение с детьми\13223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6912"/>
            <a:ext cx="3835896" cy="404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6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7128792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Столкнувшись лицом к лицу с данной проблемой, мы должны сознавать, что грань между допустимым наказанием и жестоким обращением легко стирается. </a:t>
            </a: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счастью, общественное мнение относительно того, можно ли применять телесные наказания детей, начало меняться</a:t>
            </a: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Однако преследование детей будет продолжаться до тех пор, пока мы как общество допускаем это.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6626" name="Picture 2" descr="D:\СОЦ ПЕДАГОГ  2011\МОИ презентации\Жестокое обращение с детьми\3997_1282293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8960"/>
            <a:ext cx="26987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1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D:\СОЦ ПЕДАГОГ  2011\МОИ презентации\Жестокое обращение с детьми\405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68199"/>
            <a:ext cx="8257728" cy="690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4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4248472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Как бы нам ни хотелось думать иначе, жестокое обращение с детьми является широко распространенным явлением. </a:t>
            </a: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                                      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От 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3,5 до 14% всех детей подвергаются жестокому обращению со стороны своих родителей с применением физической </a:t>
            </a: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силы.</a:t>
            </a:r>
            <a:endParaRPr lang="ru-RU" sz="2400" dirty="0"/>
          </a:p>
        </p:txBody>
      </p:sp>
      <p:pic>
        <p:nvPicPr>
          <p:cNvPr id="3074" name="Picture 2" descr="D:\СОЦ ПЕДАГОГ  2011\МОИ презентации\Жестокое обращение с детьми\91709bde5b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84" y="260648"/>
            <a:ext cx="417385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864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333333"/>
                </a:solidFill>
                <a:latin typeface="Verdana"/>
                <a:ea typeface="Times New Roman"/>
                <a:cs typeface="Times New Roman"/>
              </a:rPr>
              <a:t>-  </a:t>
            </a:r>
            <a:r>
              <a:rPr lang="ru-RU" i="1" dirty="0">
                <a:solidFill>
                  <a:srgbClr val="333333"/>
                </a:solidFill>
                <a:latin typeface="Verdana"/>
                <a:ea typeface="Times New Roman"/>
                <a:cs typeface="Times New Roman"/>
              </a:rPr>
              <a:t>www.psychol-ok.ru обязательна.</a:t>
            </a:r>
            <a:br>
              <a:rPr lang="ru-RU" i="1" dirty="0">
                <a:solidFill>
                  <a:srgbClr val="333333"/>
                </a:solidFill>
                <a:latin typeface="Verdana"/>
                <a:ea typeface="Times New Roman"/>
                <a:cs typeface="Times New Roman"/>
              </a:rPr>
            </a:br>
            <a:r>
              <a:rPr lang="ru-RU" i="1" dirty="0">
                <a:solidFill>
                  <a:srgbClr val="333333"/>
                </a:solidFill>
                <a:latin typeface="Verdana"/>
                <a:ea typeface="Times New Roman"/>
                <a:cs typeface="Times New Roman"/>
              </a:rPr>
              <a:t>-</a:t>
            </a:r>
            <a:r>
              <a:rPr lang="ru-RU" i="1" dirty="0" smtClean="0">
                <a:solidFill>
                  <a:srgbClr val="333333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ru-RU" i="1" dirty="0">
                <a:solidFill>
                  <a:srgbClr val="333333"/>
                </a:solidFill>
                <a:latin typeface="Verdana"/>
                <a:ea typeface="Times New Roman"/>
                <a:cs typeface="Times New Roman"/>
              </a:rPr>
              <a:t>по материалам книги Кун Д. «Основы психологии: все тайны поведения человека». СПб.: </a:t>
            </a:r>
            <a:r>
              <a:rPr lang="ru-RU" i="1" dirty="0" err="1">
                <a:solidFill>
                  <a:srgbClr val="333333"/>
                </a:solidFill>
                <a:latin typeface="Verdana"/>
                <a:ea typeface="Times New Roman"/>
                <a:cs typeface="Times New Roman"/>
              </a:rPr>
              <a:t>Прайм-Еврознак</a:t>
            </a:r>
            <a:r>
              <a:rPr lang="ru-RU" i="1" dirty="0">
                <a:solidFill>
                  <a:srgbClr val="333333"/>
                </a:solidFill>
                <a:latin typeface="Verdana"/>
                <a:ea typeface="Times New Roman"/>
                <a:cs typeface="Times New Roman"/>
              </a:rPr>
              <a:t>, 2002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3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41148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Даже если верна лишь первая цифра, это означает, что только в США и Канаде 2 миллиона детей ежегодно избиваются своими родителями. </a:t>
            </a:r>
            <a:endParaRPr lang="ru-RU" sz="2400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Приблизительно 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 одной трети всех случаев физического насилия ребенок получает увечья. </a:t>
            </a:r>
            <a:endParaRPr lang="ru-RU" sz="2400" dirty="0"/>
          </a:p>
        </p:txBody>
      </p:sp>
      <p:pic>
        <p:nvPicPr>
          <p:cNvPr id="4098" name="Picture 2" descr="D:\СОЦ ПЕДАГОГ  2011\МОИ презентации\Жестокое обращение с детьми\jestokoe_obrasch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828405" cy="63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87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60648"/>
            <a:ext cx="4176464" cy="66967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Далеко неполные статистические денные свидетельствуют о том, что только в 1992 году органами внутренних дел в России зарегистрировано более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155 тыс. детей, которые убежали из семей, спасаясь от издевательств. </a:t>
            </a:r>
            <a:endParaRPr lang="ru-RU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Ежегодно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около 9 тыс. родителей лишаются родительских прав,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поскольку дальнейшее нахождение ребенка в родной семье представляет угрозу его жизни и здоровья.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данным органов прокуратуры, в 1991 году было совершено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3148 половых преступлений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против несовершеннолетних.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5122" name="Picture 2" descr="D:\СОЦ ПЕДАГОГ  2011\МОИ презентации\Жестокое обращение с детьми\gill_greenberg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44104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81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31000"/>
            <a:ext cx="8229600" cy="12383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Каждый год тысячи детей погибают от рук своих родителей.</a:t>
            </a:r>
            <a:endParaRPr lang="ru-RU" sz="2800" dirty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6146" name="Picture 2" descr="D:\СОЦ ПЕДАГОГ  2011\МОИ презентации\Жестокое обращение с детьми\160.1870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99"/>
          <a:stretch/>
        </p:blipFill>
        <p:spPr bwMode="auto">
          <a:xfrm>
            <a:off x="1907704" y="104591"/>
            <a:ext cx="5243264" cy="531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8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СОЦ ПЕДАГОГ  2011\МОИ презентации\Жестокое обращение с детьми\jestobrasha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28988"/>
            <a:ext cx="52608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6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4186808" cy="6336704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Физическое насилие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нанесение ребенку родителями или лицами, их заменяющими, воспитателями физических травм, различных телесных повреждений, которые причиняют ущерб здоровью ребенка, нарушает его развитие или лишают жизни. Физическое насилие включает также вовлечение ребенка в употребление наркотиков, алкоголя, дачу ему отравляющих веществ или медицинских препаратов, а также попытки удушения или утопления.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170" name="Picture 2" descr="D:\СОЦ ПЕДАГОГ  2011\МОИ презентации\Жестокое обращение с детьми\ortv_ru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89" y="332656"/>
            <a:ext cx="421384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2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4186808" cy="63367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FF0000"/>
                </a:solidFill>
                <a:latin typeface="Times New Roman"/>
                <a:ea typeface="Times New Roman"/>
              </a:rPr>
              <a:t>Психическая (эмоциональное) насилие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постоянные или периодические словесные оскорбления ребенка, угроза со стороны родителя, опекунов, учителей, унижение его человеческого достоинства, обвинение в том, в чем он не виноват, демонстрация нелюбви, неприязни к ребенку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 этому виду насилия относится также постоянная ложь, обман ребенка (в результате чего он теряет доверие к взрослым), а также предъявляемые к ребенку требования, не соответствующие его возрастным возможностям.</a:t>
            </a:r>
            <a:endParaRPr lang="ru-RU" dirty="0"/>
          </a:p>
        </p:txBody>
      </p:sp>
      <p:pic>
        <p:nvPicPr>
          <p:cNvPr id="8194" name="Picture 2" descr="D:\СОЦ ПЕДАГОГ  2011\МОИ презентации\Жестокое обращение с детьми\667-22-4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1273"/>
            <a:ext cx="447882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3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928</Words>
  <Application>Microsoft Office PowerPoint</Application>
  <PresentationFormat>Экран (4:3)</PresentationFormat>
  <Paragraphs>47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Georgia</vt:lpstr>
      <vt:lpstr>Times New Roman</vt:lpstr>
      <vt:lpstr>Verdana</vt:lpstr>
      <vt:lpstr>Тема Office</vt:lpstr>
      <vt:lpstr>ЖЕСТОКОЕ ОБРАЩЕНИЕ   СДЕТЬМИ – ПОРОЧНЫЙ КРУГ НАСИЛИЯ.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представляют собой родители, которые жестоко обращаются со своими детьми?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Предотвращение жестокости по отношению к детям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ПРАКТИЧЕСКОЕ ЗАНЯТИЕ</vt:lpstr>
      <vt:lpstr>Опасная позиция </vt:lpstr>
      <vt:lpstr>Презентация PowerPoint</vt:lpstr>
      <vt:lpstr>Применение силы приемлемо до тех пор, пока оно не травмирует ребенка; если ребенок травмирован, значит, это уже жестокое обращение. </vt:lpstr>
      <vt:lpstr>Презентация PowerPoint</vt:lpstr>
      <vt:lpstr>Презентация PowerPoint</vt:lpstr>
      <vt:lpstr>Используемые материалы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ЖЕСТОКОЕ ОБРАЩЕНИЕ С ДЕТЬМИ  КАК ПРОБЛЕМА СОВРЕМЕННОГО ОБЩЕСТВА </dc:title>
  <dc:creator>ДТГ</dc:creator>
  <cp:lastModifiedBy>Acer</cp:lastModifiedBy>
  <cp:revision>12</cp:revision>
  <dcterms:created xsi:type="dcterms:W3CDTF">2011-12-01T18:02:47Z</dcterms:created>
  <dcterms:modified xsi:type="dcterms:W3CDTF">2018-04-27T08:43:03Z</dcterms:modified>
</cp:coreProperties>
</file>