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56" r:id="rId2"/>
    <p:sldId id="260" r:id="rId3"/>
    <p:sldId id="259" r:id="rId4"/>
    <p:sldId id="258" r:id="rId5"/>
    <p:sldId id="257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7B7D03-663D-49EF-8E86-E9355A3D37C1}" type="datetimeFigureOut">
              <a:rPr lang="ru-RU" smtClean="0"/>
              <a:t>18.10.2017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0D56A9-A46D-4B0A-A197-80FF22F2D9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56211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105ECB-8D84-4FDA-96BB-C892ABEF7F8D}" type="datetimeFigureOut">
              <a:rPr lang="ru-RU" smtClean="0"/>
              <a:t>18.10.2017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F16B05-9B0F-4160-8880-F2B9947495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29935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F16B05-9B0F-4160-8880-F2B99474951E}" type="slidenum">
              <a:rPr lang="ru-RU" smtClean="0"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18.10.2017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18.10.2017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44242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15 октября -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latin typeface="Times New Roman" pitchFamily="18" charset="0"/>
                <a:cs typeface="Times New Roman" pitchFamily="18" charset="0"/>
              </a:rPr>
              <a:t>Всемирный день чистых рук 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4282" y="1428736"/>
            <a:ext cx="8572560" cy="2429624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4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Всемирный день чистых рук 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проходит </a:t>
            </a:r>
            <a:r>
              <a:rPr lang="ru-RU" sz="24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 девизом </a:t>
            </a:r>
            <a:endParaRPr lang="ru-RU" sz="2400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400" b="1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sz="2400" b="1" i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Чистые руки спасают жизнь", </a:t>
            </a:r>
            <a:endParaRPr lang="ru-RU" sz="2400" b="1" i="1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поскольку </a:t>
            </a:r>
            <a:r>
              <a:rPr lang="ru-RU" sz="24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простая гигиеническая процедура помогает эффективно бороться с гепатитом и дизентерией, во многих случаях предотвратить острые респираторные заболевания (ОРЗ) и массу других недугов. </a:t>
            </a:r>
            <a:endParaRPr lang="ru-RU" sz="2400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Этот </a:t>
            </a:r>
            <a:r>
              <a:rPr lang="ru-RU" sz="24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день призван напомнить людям о влиянии мытья рук на здоровье, сделать эту процедуру естественной, как дома, так и вне его.</a:t>
            </a:r>
          </a:p>
          <a:p>
            <a:endParaRPr lang="ru-RU" dirty="0"/>
          </a:p>
          <a:p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8794" y="3714752"/>
            <a:ext cx="5357850" cy="215781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1000100" y="6000768"/>
            <a:ext cx="70009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 smtClean="0">
                <a:solidFill>
                  <a:srgbClr val="C00000"/>
                </a:solidFill>
              </a:rPr>
              <a:t>Управление Роспотребнадзора по Тюменской области</a:t>
            </a:r>
          </a:p>
          <a:p>
            <a:pPr algn="r"/>
            <a:r>
              <a:rPr lang="ru-RU" sz="1600" dirty="0" smtClean="0">
                <a:solidFill>
                  <a:srgbClr val="C00000"/>
                </a:solidFill>
              </a:rPr>
              <a:t>ФБУЗ «Центр гигиены и эпидемиологии в Тюменской области»</a:t>
            </a:r>
          </a:p>
        </p:txBody>
      </p:sp>
      <p:pic>
        <p:nvPicPr>
          <p:cNvPr id="7" name="Picture 2" descr="C:\Users\Екатерина\Desktop\rospotrebnadzor.jpg"/>
          <p:cNvPicPr>
            <a:picLocks noChangeAspect="1" noChangeArrowheads="1"/>
          </p:cNvPicPr>
          <p:nvPr/>
        </p:nvPicPr>
        <p:blipFill>
          <a:blip r:embed="rId3" cstate="print"/>
          <a:srcRect l="18684" r="18480"/>
          <a:stretch>
            <a:fillRect/>
          </a:stretch>
        </p:blipFill>
        <p:spPr bwMode="auto">
          <a:xfrm>
            <a:off x="8072462" y="5786454"/>
            <a:ext cx="869906" cy="92447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55553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704088"/>
            <a:ext cx="7931224" cy="636680"/>
          </a:xfrm>
        </p:spPr>
        <p:txBody>
          <a:bodyPr>
            <a:normAutofit fontScale="9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Знаете ли вы, что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2808312"/>
          </a:xfrm>
        </p:spPr>
        <p:txBody>
          <a:bodyPr>
            <a:normAutofit/>
          </a:bodyPr>
          <a:lstStyle/>
          <a:p>
            <a:endParaRPr lang="en-US" sz="2000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наших руках от кончиков пальцев до локтей может находиться от 2 млн до 140 млн бактерий;</a:t>
            </a:r>
          </a:p>
          <a:p>
            <a:r>
              <a:rPr lang="ru-RU" sz="20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руках бактерии и микробы могут оставаться живыми до 3 часов;</a:t>
            </a:r>
          </a:p>
          <a:p>
            <a:r>
              <a:rPr lang="ru-RU" sz="20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мокрые руки передают в 1000 раз больше бактерий, чем сухие;</a:t>
            </a:r>
          </a:p>
          <a:p>
            <a:r>
              <a:rPr lang="ru-RU" sz="20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 часами или браслетом на руке прячутся миллионы бактерий, а под обручальным кольцом может быть больше бактерий, чем жителей во всей Европе!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3933056"/>
            <a:ext cx="3600400" cy="2439271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</p:spTree>
    <p:extLst>
      <p:ext uri="{BB962C8B-B14F-4D97-AF65-F5344CB8AC3E}">
        <p14:creationId xmlns:p14="http://schemas.microsoft.com/office/powerpoint/2010/main" val="1631477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704088"/>
            <a:ext cx="7931224" cy="636680"/>
          </a:xfrm>
        </p:spPr>
        <p:txBody>
          <a:bodyPr>
            <a:normAutofit fontScale="90000"/>
          </a:bodyPr>
          <a:lstStyle/>
          <a:p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Симптомы болезней «грязных рук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5554960" cy="4983832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боль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животе;</a:t>
            </a:r>
          </a:p>
          <a:p>
            <a:pPr>
              <a:lnSpc>
                <a:spcPct val="120000"/>
              </a:lnSpc>
            </a:pP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частая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тошнота, рвота;</a:t>
            </a:r>
          </a:p>
          <a:p>
            <a:pPr>
              <a:lnSpc>
                <a:spcPct val="120000"/>
              </a:lnSpc>
            </a:pP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воспалительные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заболевания </a:t>
            </a:r>
            <a:endParaRPr lang="en-US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желудочно-кишечного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тракта;</a:t>
            </a:r>
          </a:p>
          <a:p>
            <a:pPr>
              <a:lnSpc>
                <a:spcPct val="120000"/>
              </a:lnSpc>
            </a:pP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утомляемость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раздражительность, </a:t>
            </a:r>
            <a:endParaRPr lang="en-US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тревожный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сон;</a:t>
            </a:r>
          </a:p>
          <a:p>
            <a:pPr>
              <a:lnSpc>
                <a:spcPct val="120000"/>
              </a:lnSpc>
            </a:pP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аллергические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состояния;</a:t>
            </a:r>
          </a:p>
          <a:p>
            <a:pPr>
              <a:lnSpc>
                <a:spcPct val="120000"/>
              </a:lnSpc>
            </a:pP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инфекции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мочевыводящих путей (циститы);</a:t>
            </a:r>
          </a:p>
          <a:p>
            <a:pPr>
              <a:lnSpc>
                <a:spcPct val="120000"/>
              </a:lnSpc>
            </a:pP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повышенный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уровень эозинофилов в крови (клетки крови, относящиеся к лейкоцитам, которые участвуют в защите организма от проникновения чужеродных тел);</a:t>
            </a:r>
          </a:p>
          <a:p>
            <a:pPr>
              <a:lnSpc>
                <a:spcPct val="120000"/>
              </a:lnSpc>
            </a:pP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резкое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снижение массы тела.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1628800"/>
            <a:ext cx="2736304" cy="2736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4890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548680"/>
            <a:ext cx="7787208" cy="43204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Профилактика болезней «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грязных рук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3969438"/>
          </a:xfrm>
        </p:spPr>
        <p:txBody>
          <a:bodyPr>
            <a:normAutofit fontScale="55000" lnSpcReduction="20000"/>
          </a:bodyPr>
          <a:lstStyle/>
          <a:p>
            <a:endParaRPr lang="ru-RU" dirty="0"/>
          </a:p>
          <a:p>
            <a:pPr algn="just"/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ребуется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чаще мыть руки после посещения туалета, сразу же по приходу с улицы и после общения с домашними животными, после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рукопожатий.</a:t>
            </a:r>
            <a:endParaRPr lang="ru-RU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ледует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помнить, что обычное туалетное мыло не всегда должным образом обезвреживает бактерии и личинки паразитов. Желательно пользоваться специальным антисептическим мылом или лосьоном.</a:t>
            </a:r>
          </a:p>
          <a:p>
            <a:pPr algn="just"/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сли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 работает с компьютером, стоит чистить клавиатуру специальными составами, которые можно приобрести в любом магазине: желательно тщательно прочищать клавиши и компьютерную мышь хотя бы раз в неделю, и каждый день протирать их влажными салфетками.</a:t>
            </a:r>
          </a:p>
          <a:p>
            <a:pPr algn="just"/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тказаться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 привычки грызть ногти и брать в рот ручку.</a:t>
            </a:r>
          </a:p>
          <a:p>
            <a:pPr algn="just"/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е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разрешать кошке лежать на столе: пусть даже ваш любимец чистый и ухоженный. </a:t>
            </a:r>
            <a:endParaRPr lang="ru-RU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В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шерсти любого, даже самого чистого животного достаточно возбудителей болезней грязных рук.</a:t>
            </a:r>
          </a:p>
          <a:p>
            <a:pPr algn="just"/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тоит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отказаться от еды за компьютером. Чипсы, бутерброды и различные сладости берут руками, которыми одновременно работают с клавиатурой и мышью.</a:t>
            </a:r>
          </a:p>
          <a:p>
            <a:pPr algn="just"/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е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покупайте продукты питания с рук на «стихийных» базарах и на улице. На фермерских и оптовых рынках просите у предпринимателя показать сертификат качества.</a:t>
            </a:r>
          </a:p>
          <a:p>
            <a:pPr algn="just"/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икогда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 приобретайте сырую продукцию в киосках, </a:t>
            </a:r>
            <a:r>
              <a:rPr lang="ru-RU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тонарах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в которых отсутствуют холодильные установки. Обращайте внимание на ее срок годности, правила хранения и качество, а также на внешний вид продавца (работник обязательно должен быть не только в фартуке, но и в чистом халате, нарукавниках, в специальном головном уборе).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4987664"/>
            <a:ext cx="1800200" cy="18002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5022174"/>
            <a:ext cx="3451473" cy="173118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5000636"/>
            <a:ext cx="2311213" cy="1716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7157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3" y="704088"/>
            <a:ext cx="7516291" cy="70868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МОЕМ РУКИ ПРАВИЛЬНО!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8596" y="1857364"/>
            <a:ext cx="5383472" cy="3888432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ru-RU" sz="1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Намочите руки проточной водой.</a:t>
            </a:r>
          </a:p>
          <a:p>
            <a:pPr>
              <a:lnSpc>
                <a:spcPct val="120000"/>
              </a:lnSpc>
            </a:pPr>
            <a:r>
              <a:rPr lang="ru-RU" sz="18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. Намыльте жидким мылом, мылом-пеной или кусковым мылом.</a:t>
            </a:r>
          </a:p>
          <a:p>
            <a:pPr>
              <a:lnSpc>
                <a:spcPct val="120000"/>
              </a:lnSpc>
            </a:pPr>
            <a:r>
              <a:rPr lang="ru-RU" sz="18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. Взбейте пену и распределите ее по ладоням и их тыльным сторонам, </a:t>
            </a:r>
            <a:r>
              <a:rPr lang="ru-RU" sz="18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также пальцам.</a:t>
            </a:r>
          </a:p>
          <a:p>
            <a:pPr>
              <a:lnSpc>
                <a:spcPct val="120000"/>
              </a:lnSpc>
            </a:pPr>
            <a:r>
              <a:rPr lang="ru-RU" sz="18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. Трите руки как минимум 20-30 секунд. Не забудьте </a:t>
            </a:r>
            <a:r>
              <a:rPr lang="ru-RU" sz="18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тщательно 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вымыть не только ладони, но и их тыльную сторону, запястья, область между пальцами и под ногтями.</a:t>
            </a:r>
          </a:p>
          <a:p>
            <a:pPr>
              <a:lnSpc>
                <a:spcPct val="120000"/>
              </a:lnSpc>
            </a:pPr>
            <a:r>
              <a:rPr lang="ru-RU" sz="18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. Тщательно смойте пену.</a:t>
            </a:r>
          </a:p>
          <a:p>
            <a:pPr>
              <a:lnSpc>
                <a:spcPct val="120000"/>
              </a:lnSpc>
            </a:pPr>
            <a:r>
              <a:rPr lang="ru-RU" sz="18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. Вытрите насухо бумажным полотенцем.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9819" y="2924944"/>
            <a:ext cx="2944327" cy="3456384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7884" y="1500173"/>
            <a:ext cx="2928958" cy="1464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4366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9024" y="785794"/>
            <a:ext cx="8784976" cy="201622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         </a:t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  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МОЙТЕ РУКИ,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                          БЕРЕГИТЕ 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СВОЕ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ЗДОРОВЬЕ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!</a:t>
            </a:r>
            <a:br>
              <a:rPr lang="ru-RU" sz="3600" b="1" dirty="0">
                <a:latin typeface="Times New Roman" pitchFamily="18" charset="0"/>
                <a:cs typeface="Times New Roman" pitchFamily="18" charset="0"/>
              </a:rPr>
            </a:b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348" y="2428868"/>
            <a:ext cx="7880891" cy="3895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9793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221</TotalTime>
  <Words>543</Words>
  <Application>Microsoft Office PowerPoint</Application>
  <PresentationFormat>Экран (4:3)</PresentationFormat>
  <Paragraphs>44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Поток</vt:lpstr>
      <vt:lpstr>      15 октября - Всемирный день чистых рук </vt:lpstr>
      <vt:lpstr>Знаете ли вы, что:</vt:lpstr>
      <vt:lpstr>Симптомы болезней «грязных рук»</vt:lpstr>
      <vt:lpstr>     Профилактика болезней «грязных рук»</vt:lpstr>
      <vt:lpstr>МОЕМ РУКИ ПРАВИЛЬНО!</vt:lpstr>
      <vt:lpstr>                              МОЙТЕ РУКИ,                             БЕРЕГИТЕ СВОЕ                                                            ЗДОРОВЬЕ!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Всемирный день чистых рук  15 октября</dc:title>
  <dc:creator>Волегова Юлия Сергеевна</dc:creator>
  <cp:lastModifiedBy>User</cp:lastModifiedBy>
  <cp:revision>42</cp:revision>
  <dcterms:modified xsi:type="dcterms:W3CDTF">2017-10-18T07:41:41Z</dcterms:modified>
</cp:coreProperties>
</file>