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13"/>
  </p:notesMasterIdLst>
  <p:sldIdLst>
    <p:sldId id="256" r:id="rId2"/>
    <p:sldId id="325" r:id="rId3"/>
    <p:sldId id="309" r:id="rId4"/>
    <p:sldId id="270" r:id="rId5"/>
    <p:sldId id="311" r:id="rId6"/>
    <p:sldId id="327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F76E"/>
    <a:srgbClr val="FCC6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753" autoAdjust="0"/>
    <p:restoredTop sz="75351" autoAdjust="0"/>
  </p:normalViewPr>
  <p:slideViewPr>
    <p:cSldViewPr>
      <p:cViewPr>
        <p:scale>
          <a:sx n="66" d="100"/>
          <a:sy n="66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678AA-C465-4B21-89EF-6D362EED7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0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71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6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88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200" dirty="0" smtClean="0">
                <a:latin typeface="Garamond" pitchFamily="18" charset="0"/>
              </a:rPr>
              <a:t>Проведенный анализ смертности детей раннего возраста без внешних признаков насильственной смерти и наличия заболевания, к сожалению, свидетельствует о наличии фактов наступления смерти</a:t>
            </a:r>
            <a:r>
              <a:rPr lang="ru-RU" sz="1200" baseline="0" dirty="0" smtClean="0">
                <a:latin typeface="Garamond" pitchFamily="18" charset="0"/>
              </a:rPr>
              <a:t> по </a:t>
            </a:r>
            <a:r>
              <a:rPr lang="ru-RU" sz="1200" dirty="0" smtClean="0">
                <a:latin typeface="Garamond" pitchFamily="18" charset="0"/>
              </a:rPr>
              <a:t>причине аспирации желудочным содержимым,</a:t>
            </a:r>
            <a:r>
              <a:rPr lang="ru-RU" sz="1200" baseline="0" dirty="0" smtClean="0">
                <a:latin typeface="Garamond" pitchFamily="18" charset="0"/>
              </a:rPr>
              <a:t> случайных удушений во время сна и отравлений. Всего о</a:t>
            </a:r>
            <a:r>
              <a:rPr lang="ru-RU" sz="1200" dirty="0" smtClean="0">
                <a:latin typeface="Garamond" pitchFamily="18" charset="0"/>
              </a:rPr>
              <a:t>т внешних причин в 2015 году умерло 63  ребенка (25%), в том числе  8 детей до 1 года. При этом, обращает на себя</a:t>
            </a:r>
            <a:r>
              <a:rPr lang="ru-RU" sz="1200" baseline="0" dirty="0" smtClean="0">
                <a:latin typeface="Garamond" pitchFamily="18" charset="0"/>
              </a:rPr>
              <a:t> внимание отсутствие фактов семейного неблагополучия. Наступление смерти детей стало возможным по причине неосторожного и ненадлежащего исполнения родителями своих обязанностей, недостаточной профилактической работы медицинских учреждений и органов системы профилактики.</a:t>
            </a:r>
            <a:endParaRPr lang="ru-RU" sz="1200" dirty="0" smtClean="0"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8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отравлений в 2015 году зарегистрировано 437 случаев госпитализаций детей по поводу отравлений, в 2014 году - 409.</a:t>
            </a:r>
            <a:r>
              <a:rPr lang="ru-RU" baseline="0" dirty="0" smtClean="0"/>
              <a:t> При этом порядка 50 % отравлений приходится на возраст от 1 до 3 лет, практически 30% всех отравлений приходится на подростковый возраст от 13 до 17 лет.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92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Отравления детей раннего возраста практически в 100 % случаев являются случайными.  При этом спектр отравлений детей раннего возраста варьирует от медикаментов (от противовирусных  до гипотензивных препаратов), находящихся</a:t>
            </a:r>
            <a:r>
              <a:rPr lang="ru-RU" baseline="0" dirty="0" smtClean="0"/>
              <a:t> в доступных местах, </a:t>
            </a:r>
            <a:r>
              <a:rPr lang="ru-RU" dirty="0" smtClean="0"/>
              <a:t>до препаратов бытой химии</a:t>
            </a:r>
            <a:r>
              <a:rPr lang="ru-RU" baseline="0" dirty="0" smtClean="0"/>
              <a:t> и алкоголя.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2015 году зарегистрированы отравления, связанные с укусами змей.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7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Отравления алкоголем и его суррогатами 20 детей, до 14 лет – 11 детей, наркотическими веществами   - 18 (в т. ч., 2 детей  до 14 лет)</a:t>
            </a:r>
          </a:p>
          <a:p>
            <a:r>
              <a:rPr lang="ru-RU" dirty="0" err="1" smtClean="0"/>
              <a:t>Справочно</a:t>
            </a:r>
            <a:r>
              <a:rPr lang="ru-RU" dirty="0" smtClean="0"/>
              <a:t>: В 2014 году отравления алкоголем 38  детей (в т. ч., 20 до 14 лет)</a:t>
            </a:r>
            <a:r>
              <a:rPr lang="ru-RU" baseline="0" dirty="0" smtClean="0"/>
              <a:t> , наркотически веществами </a:t>
            </a:r>
            <a:r>
              <a:rPr lang="ru-RU" dirty="0" smtClean="0"/>
              <a:t>28 (в т.ч.,8 детей до 14 лет)</a:t>
            </a:r>
          </a:p>
          <a:p>
            <a:r>
              <a:rPr lang="ru-RU" dirty="0" smtClean="0"/>
              <a:t>С 2013 года отмечается неустойчивая тенденция к стабилизации количества  случаев отравлений подростков медикаментами  как демонстративное поведение при суицидальных попытках .В 2013 году – 24 , в 2014 году – 31, в 2015 году – 16.</a:t>
            </a:r>
          </a:p>
          <a:p>
            <a:r>
              <a:rPr lang="ru-RU" dirty="0" smtClean="0"/>
              <a:t>Отравление медикаментами при суицидальных попытках в 50% случаев носит демонстративный шантажный характер,  подростки используют препараты от </a:t>
            </a:r>
            <a:r>
              <a:rPr lang="ru-RU" dirty="0" err="1" smtClean="0"/>
              <a:t>парацетомола</a:t>
            </a:r>
            <a:r>
              <a:rPr lang="ru-RU" dirty="0" smtClean="0"/>
              <a:t> до </a:t>
            </a:r>
            <a:r>
              <a:rPr lang="ru-RU" dirty="0" err="1" smtClean="0"/>
              <a:t>противововирусных</a:t>
            </a:r>
            <a:r>
              <a:rPr lang="ru-RU" dirty="0" smtClean="0"/>
              <a:t> средств, лекарства, имеющиеся в домашних аптечках. </a:t>
            </a:r>
          </a:p>
          <a:p>
            <a:endParaRPr lang="ru-RU" dirty="0" err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42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Усиление информационно-разъяснительной  работы  с родителями  - печатные издания , размещение информации  на стендах, рассмотрение вопросов безопасности детей на занятиях в школах  будущих родителей </a:t>
            </a:r>
          </a:p>
          <a:p>
            <a:r>
              <a:rPr lang="ru-RU" dirty="0" smtClean="0"/>
              <a:t>Работа с подростками -  проведение уроков по сохранению ценностей жизни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84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02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31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DB1D6C-9884-4F02-8036-F4AE1F85C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74D7-49D9-4E58-AB5B-A1A89D8B3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4C33386-E095-4817-9A73-9C5C41ACB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E9F8-8E1F-4411-8F2F-1A1145432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BCB841C-104E-4732-87C2-C8443BF84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730258-BD91-493E-A09A-412F624AA9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79F1-4EE6-4B65-9C24-69608D9D6F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118D4D-C08E-4F44-8B16-C0FC7355F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5774FE4D-DDBD-4786-91E9-3129EE771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70E571-008C-4C84-8FC3-A69A6549BA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2705A5-251D-4AD1-99E6-FA361D896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18D338D-7C08-4224-93B1-4DF24D190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3670EE-9D0F-4E1A-B19A-BE23049363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29684" cy="45365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Меры, направленные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предупреждение случаев химических отравлений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ответственности родителей за сохранение здоровья детей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Е.С. Дедюкина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5149282"/>
            <a:ext cx="2736303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 мая 2016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Тюмень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C:\Users\Toks-Zav\Downloads\Новая папка\poe3clg8ow1d0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736304" cy="27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402266"/>
          </a:xfrm>
        </p:spPr>
        <p:txBody>
          <a:bodyPr/>
          <a:lstStyle/>
          <a:p>
            <a:pPr marL="0" indent="1588"/>
            <a:r>
              <a:rPr lang="ru-RU" dirty="0" smtClean="0"/>
              <a:t> Домашние растения (</a:t>
            </a:r>
            <a:r>
              <a:rPr lang="ru-RU" dirty="0" err="1" smtClean="0"/>
              <a:t>дифембахия</a:t>
            </a:r>
            <a:r>
              <a:rPr lang="ru-RU" dirty="0" smtClean="0"/>
              <a:t>, олеандр, </a:t>
            </a:r>
            <a:r>
              <a:rPr lang="ru-RU" dirty="0" err="1" smtClean="0"/>
              <a:t>рододендром</a:t>
            </a:r>
            <a:r>
              <a:rPr lang="ru-RU" dirty="0" smtClean="0"/>
              <a:t>, молочай), ядра косточек фруктовых плодов и т.д.</a:t>
            </a:r>
          </a:p>
          <a:p>
            <a:pPr marL="0" indent="1588"/>
            <a:r>
              <a:rPr lang="ru-RU" dirty="0" smtClean="0"/>
              <a:t> Вещества, предназначенные для обработки и удобрения растений, лечения животных </a:t>
            </a:r>
          </a:p>
          <a:p>
            <a:pPr marL="0" indent="1588"/>
            <a:endParaRPr lang="ru-RU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188640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Users\Toks-Zav\Downloads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817583" cy="4392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5240054"/>
          </a:xfrm>
        </p:spPr>
        <p:txBody>
          <a:bodyPr/>
          <a:lstStyle/>
          <a:p>
            <a:pPr marL="0" indent="1588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Опасности, подстерегающие ребенка на приусадебном участке: 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Растворители, краски, продукты переработки нефти и другие промышленные яды (скипидар, ацетон, антифриз, бензин, керосин, жидкость для розжига и т.д.)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 для борьбы с сорными растениями, грызунами и насекомыми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Ядовитые растения и грибы (белладонна, белена, дурман обыкновенный, аконит, болиголов, вороний глаз, клещевина,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волчник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морозник, паслен, календула, нарцисс, ирис,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черемица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борщевик и др.)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188640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42" y="404664"/>
            <a:ext cx="8183562" cy="6908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 отравлений у детей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983" y="1340768"/>
            <a:ext cx="7920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Сохранение случаев смертности детей от внешних причин  из социально благополучных семей.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 Случайные отравления детей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 Демонстративное поведение  - отравления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30529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>Количество госпитализаций детей по поводу отравлений, 2015 год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36625" y="1601788"/>
          <a:ext cx="3078163" cy="2182812"/>
        </p:xfrm>
        <a:graphic>
          <a:graphicData uri="http://schemas.openxmlformats.org/presentationml/2006/ole">
            <p:oleObj spid="_x0000_s4146" r:id="rId4" imgW="3078747" imgH="2182557" progId="Excel.Sheet.8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583932735"/>
              </p:ext>
            </p:extLst>
          </p:nvPr>
        </p:nvGraphicFramePr>
        <p:xfrm>
          <a:off x="323528" y="1700808"/>
          <a:ext cx="8685461" cy="4783137"/>
        </p:xfrm>
        <a:graphic>
          <a:graphicData uri="http://schemas.openxmlformats.org/presentationml/2006/ole">
            <p:oleObj spid="_x0000_s4147" name="Лист" r:id="rId5" imgW="5867400" imgH="34004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188640"/>
            <a:ext cx="8183562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Структура отравлений у детей раннего возраста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23973980"/>
              </p:ext>
            </p:extLst>
          </p:nvPr>
        </p:nvGraphicFramePr>
        <p:xfrm>
          <a:off x="500063" y="1169988"/>
          <a:ext cx="8102600" cy="5257800"/>
        </p:xfrm>
        <a:graphic>
          <a:graphicData uri="http://schemas.openxmlformats.org/presentationml/2006/ole">
            <p:oleObj spid="_x0000_s8213" name="Лист" r:id="rId4" imgW="6077085" imgH="3943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60648"/>
            <a:ext cx="8183562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Структура отравлений у детей старше 7 лет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16937511"/>
              </p:ext>
            </p:extLst>
          </p:nvPr>
        </p:nvGraphicFramePr>
        <p:xfrm>
          <a:off x="1516063" y="2022475"/>
          <a:ext cx="6076950" cy="3581400"/>
        </p:xfrm>
        <a:graphic>
          <a:graphicData uri="http://schemas.openxmlformats.org/presentationml/2006/ole">
            <p:oleObj spid="_x0000_s58393" name="Лист" r:id="rId4" imgW="6076911" imgH="35812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C:\Users\Toks-Zav\Downloads\Новая папка\images (3).jpg"/>
          <p:cNvPicPr>
            <a:picLocks noChangeAspect="1" noChangeArrowheads="1"/>
          </p:cNvPicPr>
          <p:nvPr/>
        </p:nvPicPr>
        <p:blipFill>
          <a:blip r:embed="rId3" cstate="print">
            <a:lum bright="2000" contrast="7000"/>
          </a:blip>
          <a:srcRect/>
          <a:stretch>
            <a:fillRect/>
          </a:stretch>
        </p:blipFill>
        <p:spPr bwMode="auto">
          <a:xfrm>
            <a:off x="611560" y="4797152"/>
            <a:ext cx="2466975" cy="184785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179512" y="200763"/>
            <a:ext cx="8183562" cy="95248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меры по предупреждению отравлений детей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54562" y="200763"/>
            <a:ext cx="8784976" cy="4457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Усиление информационно-разъяснительной  работы с родителями </a:t>
            </a:r>
          </a:p>
          <a:p>
            <a:r>
              <a:rPr lang="ru-RU" dirty="0" smtClean="0"/>
              <a:t>Создание безопасных  условий в быту </a:t>
            </a:r>
          </a:p>
          <a:p>
            <a:r>
              <a:rPr lang="ru-RU" dirty="0" smtClean="0"/>
              <a:t>Проведение разъяснительной работы с подростками  о ценностях жизни и ответственности за собственное здоровье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62811"/>
            <a:ext cx="2376264" cy="17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865" y="4810851"/>
            <a:ext cx="2833488" cy="19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984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402266"/>
          </a:xfrm>
        </p:spPr>
        <p:txBody>
          <a:bodyPr/>
          <a:lstStyle/>
          <a:p>
            <a:pPr marL="0" indent="1588">
              <a:buNone/>
            </a:pPr>
            <a:r>
              <a:rPr lang="ru-RU" sz="2400" dirty="0" smtClean="0"/>
              <a:t>Опасности, подстерегающие ребенка на кухне: </a:t>
            </a:r>
          </a:p>
          <a:p>
            <a:pPr marL="0" indent="1588"/>
            <a:r>
              <a:rPr lang="ru-RU" sz="2400" dirty="0" smtClean="0"/>
              <a:t> Моющие и чистящие средства</a:t>
            </a:r>
          </a:p>
          <a:p>
            <a:pPr marL="0" indent="1588"/>
            <a:r>
              <a:rPr lang="ru-RU" sz="2400" dirty="0" smtClean="0"/>
              <a:t> Вещества, используемы для приготовления пищи (</a:t>
            </a:r>
            <a:r>
              <a:rPr lang="ru-RU" sz="2400" b="1" dirty="0" smtClean="0"/>
              <a:t>уксусная</a:t>
            </a:r>
            <a:r>
              <a:rPr lang="ru-RU" sz="2400" dirty="0" smtClean="0"/>
              <a:t> и лимонная кислоты)</a:t>
            </a:r>
          </a:p>
          <a:p>
            <a:pPr marL="0" indent="1588"/>
            <a:r>
              <a:rPr lang="ru-RU" sz="2400" dirty="0" smtClean="0"/>
              <a:t> Алкогольные напитки</a:t>
            </a:r>
          </a:p>
          <a:p>
            <a:pPr marL="0" indent="1588"/>
            <a:endParaRPr lang="ru-RU" sz="24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171894" y="116632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  <p:pic>
        <p:nvPicPr>
          <p:cNvPr id="91137" name="Picture 1" descr="C:\Users\Toks-Zav\Downloads\Новая папка\Cute-Kid-Drinking-Beer-Funny-Picture.-Funny-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289548" cy="2467161"/>
          </a:xfrm>
          <a:prstGeom prst="rect">
            <a:avLst/>
          </a:prstGeom>
          <a:noFill/>
        </p:spPr>
      </p:pic>
      <p:pic>
        <p:nvPicPr>
          <p:cNvPr id="91138" name="Picture 2" descr="C:\Users\Toks-Zav\Downloads\Новая папка\poe3clg8ow1d0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081" y="3286225"/>
            <a:ext cx="3054127" cy="305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Toks-Zav\Downloads\Новая папка\Child-poisoning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1043608" y="764704"/>
            <a:ext cx="7115547" cy="47454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4402266"/>
          </a:xfrm>
        </p:spPr>
        <p:txBody>
          <a:bodyPr/>
          <a:lstStyle/>
          <a:p>
            <a:pPr marL="0" indent="1588">
              <a:buNone/>
            </a:pPr>
            <a:r>
              <a:rPr lang="ru-RU" sz="2000" dirty="0" smtClean="0"/>
              <a:t>Опасности, подстерегающие ребенка в санитарных и подсобных помещениях: </a:t>
            </a:r>
          </a:p>
          <a:p>
            <a:pPr marL="0" indent="1588"/>
            <a:r>
              <a:rPr lang="ru-RU" sz="2000" dirty="0" smtClean="0"/>
              <a:t> Моющие и чистящие средства (шампуни, жидкое мыло, стиральный порошок, отбеливатели, средства для прочистки труб</a:t>
            </a:r>
          </a:p>
          <a:p>
            <a:pPr marL="0" indent="1588"/>
            <a:r>
              <a:rPr lang="ru-RU" sz="2000" dirty="0" smtClean="0"/>
              <a:t> Косметические средства (одеколоны, жидкость для снятия лака)</a:t>
            </a:r>
          </a:p>
          <a:p>
            <a:pPr marL="0" indent="1588"/>
            <a:r>
              <a:rPr lang="ru-RU" sz="2000" dirty="0" smtClean="0"/>
              <a:t> Растворители, краски, продукты переработки нефти и другие промышленные яды (скипидар, ацетон, антифриз, бензин, керосин и т.д.)</a:t>
            </a:r>
          </a:p>
          <a:p>
            <a:pPr marL="0" indent="1588"/>
            <a:r>
              <a:rPr lang="ru-RU" sz="2000" dirty="0" smtClean="0"/>
              <a:t> Средства для борьбы с грызунами и насекомыми</a:t>
            </a:r>
            <a:endParaRPr lang="ru-RU" sz="20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428604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Toks-Zav\Downloads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762250" cy="1657350"/>
          </a:xfrm>
          <a:prstGeom prst="rect">
            <a:avLst/>
          </a:prstGeom>
          <a:noFill/>
        </p:spPr>
      </p:pic>
      <p:pic>
        <p:nvPicPr>
          <p:cNvPr id="89089" name="Picture 1" descr="C:\Users\Toks-Zav\Downloads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667000" cy="1714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072606" cy="3298478"/>
          </a:xfrm>
        </p:spPr>
        <p:txBody>
          <a:bodyPr>
            <a:normAutofit fontScale="92500" lnSpcReduction="10000"/>
          </a:bodyPr>
          <a:lstStyle/>
          <a:p>
            <a:pPr marL="0" indent="1588">
              <a:buNone/>
            </a:pPr>
            <a:endParaRPr lang="ru-RU" sz="2500" dirty="0" smtClean="0"/>
          </a:p>
          <a:p>
            <a:pPr marL="0" indent="1588">
              <a:buNone/>
            </a:pPr>
            <a:r>
              <a:rPr lang="ru-RU" sz="2500" dirty="0" smtClean="0"/>
              <a:t>Лекарственные вещества: </a:t>
            </a:r>
          </a:p>
          <a:p>
            <a:pPr marL="0" indent="1588"/>
            <a:r>
              <a:rPr lang="ru-RU" sz="2500" dirty="0" smtClean="0"/>
              <a:t> Домашняя аптечка, лекарства, хранящиеся в легкодоступных местах (в тумбочках, сумках, шкафах), лекарства в виде сиропов, сосудосуживающие капли (например, </a:t>
            </a:r>
            <a:r>
              <a:rPr lang="ru-RU" sz="2500" dirty="0" err="1" smtClean="0"/>
              <a:t>нафтизин</a:t>
            </a:r>
            <a:r>
              <a:rPr lang="ru-RU" sz="2500" dirty="0" smtClean="0"/>
              <a:t>, </a:t>
            </a:r>
            <a:r>
              <a:rPr lang="ru-RU" sz="2500" dirty="0" err="1" smtClean="0"/>
              <a:t>галазолин</a:t>
            </a:r>
            <a:r>
              <a:rPr lang="ru-RU" sz="2500" dirty="0" smtClean="0"/>
              <a:t>), витамины и т.д.</a:t>
            </a:r>
          </a:p>
          <a:p>
            <a:pPr marL="0" indent="1588"/>
            <a:r>
              <a:rPr lang="ru-RU" sz="2500" dirty="0" smtClean="0"/>
              <a:t> Средства для наружного применения -  перекись водорода, перманганат калия («марганцовка»), раствор йода, «зеленка» и др.</a:t>
            </a:r>
          </a:p>
          <a:p>
            <a:pPr marL="0" indent="1588">
              <a:buNone/>
            </a:pPr>
            <a:endParaRPr lang="ru-RU" sz="2500" dirty="0" smtClean="0"/>
          </a:p>
          <a:p>
            <a:pPr marL="0" indent="1588"/>
            <a:endParaRPr lang="ru-RU" sz="25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260039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12606</TotalTime>
  <Words>795</Words>
  <Application>Microsoft Office PowerPoint</Application>
  <PresentationFormat>Экран (4:3)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Официальная</vt:lpstr>
      <vt:lpstr>Лист Microsoft Office Excel 97-2003</vt:lpstr>
      <vt:lpstr>Лист</vt:lpstr>
      <vt:lpstr>Меры, направленные на предупреждение случаев химических отравлений детей. Формирование ответственности родителей за сохранение здоровья детей  Е.С. Дедюкина </vt:lpstr>
      <vt:lpstr>Проблемы отравлений у детей </vt:lpstr>
      <vt:lpstr>Количество госпитализаций детей по поводу отравлений, 2015 год</vt:lpstr>
      <vt:lpstr>Структура отравлений у детей раннего возраста</vt:lpstr>
      <vt:lpstr>Структура отравлений у детей старше 7 лет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токсикологического отделения  ГЛПУ «ТОКБ» за 2010 год</dc:title>
  <dc:creator>1</dc:creator>
  <cp:lastModifiedBy>school</cp:lastModifiedBy>
  <cp:revision>510</cp:revision>
  <cp:lastPrinted>2016-05-19T12:20:11Z</cp:lastPrinted>
  <dcterms:created xsi:type="dcterms:W3CDTF">2010-03-21T20:15:09Z</dcterms:created>
  <dcterms:modified xsi:type="dcterms:W3CDTF">2016-05-27T03:34:03Z</dcterms:modified>
</cp:coreProperties>
</file>