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89" r:id="rId5"/>
    <p:sldId id="260" r:id="rId6"/>
    <p:sldId id="259" r:id="rId7"/>
    <p:sldId id="263" r:id="rId8"/>
    <p:sldId id="279" r:id="rId9"/>
    <p:sldId id="277" r:id="rId10"/>
    <p:sldId id="265" r:id="rId11"/>
    <p:sldId id="266" r:id="rId12"/>
    <p:sldId id="280" r:id="rId13"/>
    <p:sldId id="284" r:id="rId14"/>
    <p:sldId id="290" r:id="rId15"/>
    <p:sldId id="286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5341" autoAdjust="0"/>
  </p:normalViewPr>
  <p:slideViewPr>
    <p:cSldViewPr>
      <p:cViewPr varScale="1">
        <p:scale>
          <a:sx n="97" d="100"/>
          <a:sy n="97" d="100"/>
        </p:scale>
        <p:origin x="-2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84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«Воспитание самостоятельности учащихся в процессе профессионально трудового обучения»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445224"/>
            <a:ext cx="5432648" cy="100811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  <a:r>
              <a:rPr 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технологии: Кондратьева И.Л.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260649"/>
            <a:ext cx="6600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Омутинская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специальная школа»  филиал МАОУ ОСОШ№1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326253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  <p:extLst mod="1">
    <p:ext uri="{E180D4A7-C9FB-4DFB-919C-405C955672EB}">
      <p14:showEvtLst xmlns="" xmlns:p14="http://schemas.microsoft.com/office/powerpoint/2010/main">
        <p14:playEvt time="4551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42889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активизации  самостоятельной работы использую различные игровые приемы, например :  «Найди пару»</a:t>
            </a:r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развитие способности устанавливать логическую связь, умение  группировать предметы, делать словесно-логическое обобщение.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" name="Picture 2" descr="C:\Users\Silver\Desktop\IMG_20181220_1140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500439"/>
            <a:ext cx="4500594" cy="260515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9960159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349" y="0"/>
            <a:ext cx="91866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«Что лишнее»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268760"/>
            <a:ext cx="7488832" cy="4464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714356"/>
            <a:ext cx="628652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8288" algn="r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Задание: найди и выбери лишнее.</a:t>
            </a:r>
          </a:p>
          <a:p>
            <a:pPr marL="18288" algn="r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Ткань: ситец, бязь, лён, капрон, бумазея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8288" algn="r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Одежда: платье, сарафан, брюки, блузка, халат</a:t>
            </a:r>
          </a:p>
          <a:p>
            <a:pPr marL="18288" algn="r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Отделка: вышивка, тесьма, кружево, заплатка, аппликация.</a:t>
            </a:r>
          </a:p>
          <a:p>
            <a:pPr marL="18288" algn="r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Одежда: юбка, шорты, топик, брюки, бриджи.</a:t>
            </a:r>
          </a:p>
          <a:p>
            <a:pPr marL="18288" algn="r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Инструменты: ножницы, иголки, сантиметровая лента, винт, портновский мел.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Silver\Desktop\IMG_20181220_1140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071546"/>
            <a:ext cx="2714644" cy="191411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9785004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76" y="274638"/>
            <a:ext cx="357190" cy="1143000"/>
          </a:xfrm>
        </p:spPr>
        <p:txBody>
          <a:bodyPr>
            <a:normAutofit/>
          </a:bodyPr>
          <a:lstStyle/>
          <a:p>
            <a:r>
              <a:rPr lang="ru-RU" sz="800" dirty="0" smtClean="0"/>
              <a:t>4</a:t>
            </a:r>
            <a:endParaRPr lang="ru-RU" sz="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571480"/>
            <a:ext cx="621510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Вот пример диалога с учащимися по выполнению двойного шва.</a:t>
            </a:r>
          </a:p>
          <a:p>
            <a:pPr lvl="0" algn="r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Какой шов мы сегодня выполняли?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Двойной.</a:t>
            </a:r>
          </a:p>
          <a:p>
            <a:pPr lvl="0" algn="r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Вспомните, где применяется двойной шов?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изготовлении (пошиве) наволочек, сумок, сорочек:.</a:t>
            </a:r>
          </a:p>
          <a:p>
            <a:pPr lvl="0" algn="r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Как нужно сложить детали?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Изнаночной стороной внутрь.</a:t>
            </a:r>
          </a:p>
          <a:p>
            <a:pPr lvl="0" algn="r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Какой ширины должен быть первый шов?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Ширина шва 3-5 мм.</a:t>
            </a:r>
          </a:p>
          <a:p>
            <a:pPr lvl="0" algn="r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Что нужно сделать перед тем, как шить?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Определить лицевую и изнаночную сторону ткани.</a:t>
            </a:r>
          </a:p>
          <a:p>
            <a:pPr lvl="0" algn="r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Что нужно сделать с деталями?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928670"/>
            <a:ext cx="1475154" cy="14065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Рисунок 5" descr="Двойной шов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85786" y="2857496"/>
            <a:ext cx="16954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2187643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1543032" cy="26432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785794"/>
            <a:ext cx="550072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Сметать, затем стачать.</a:t>
            </a:r>
          </a:p>
          <a:p>
            <a:pPr lvl="0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Что нужно сделать с нитками сметывания и швом?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Нитки сметывания удалить, шов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приутюжить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Что нужно сделать дальше?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Вывернуть шов на изнанку и выметать.</a:t>
            </a:r>
          </a:p>
          <a:p>
            <a:pPr lvl="0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На каком расстоянии прокладывается вторая строчка?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Ширина шва 5-7 мм.</a:t>
            </a:r>
          </a:p>
          <a:p>
            <a:pPr lvl="0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Что нужно сделать со швом?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Приутюжить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удалить нитки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выметывания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2" descr="C:\Users\Silver\Desktop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214422"/>
            <a:ext cx="2135189" cy="343870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2187643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8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0"/>
            <a:ext cx="7929618" cy="6572272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В результате получается такой план: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1. Определить лицевую и изнаночную сторону ткани.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Сложить кусочки ткани изнаночными сторонами внутрь один к другому.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Отметить ширину шва 3-5 мм.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Сметать кусочки ткани стежками "вперед иголку".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Стачать.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Вывернуть и выметать машинный шов.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Отметить ширину шва 5-7 мм.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Стачать, шов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приутюжить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Этот план, составленный коллективно, ученики переписывают в свои тетради по труду.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Таким образом, формирование умения давать словесный отчет о проделанной работе способствует запоминанию детьми программного материала, а значит, способствует  воспитанию у                                   них умения быть самостоятельными                                                                           при выполнении  трудовых операций.</a:t>
            </a:r>
          </a:p>
          <a:p>
            <a:pPr marL="0" indent="0" algn="ct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school.sosinphoto.com/ASSETS-CONTENT/uploads/2016/06/0017-%D0%BD%D0%B0-%D1%83%D1%80%D0%BE%D0%BA%D0%B5-%D0%B2-%D0%BA%D0%BB%D0%B0%D1%81%D1%81%D0%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428868"/>
            <a:ext cx="2176011" cy="144886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6399876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8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pPr algn="r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ученик хорошо уяснил порядок выполнения работы, он не затрудняется при переходе от одного к другому этапу работы. Всем понятно, что рассказать о предстоящей работе и способах выполнения каждой операции очень полезно для развития самостоятельности. Хорошее усвоение этого материала способствует сознательному подходу обучающихся к выполнению задания.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Silver\Desktop\раб стол 4\фото\Ф Школ\в библиот\IMG_20181220_1133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57166"/>
            <a:ext cx="3214710" cy="214987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6399876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61" y="20149"/>
            <a:ext cx="9045557" cy="678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Систематически проводимая самостоятельная работа способствует получению учащимися более глубоких и прочных знаний.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Организация выполнения учащимися таких работ способствует развитию их познавательных и творческих способностей, развитию мышления.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Ускоряются темпы формирования у учащихся умений и навыков практического характера, что оказывает положительное влияние на формирование познавательных умений и навыков.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При систематической организации самостоятельной работы  у учащихся вырабатываются устойчивые навыки самостоятельной работы. В результате для выполнения одинаковых по объему и степени трудности работ учащиеся затрачивают меньше времени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14655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22" y="-8253"/>
            <a:ext cx="9159822" cy="686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988840"/>
            <a:ext cx="457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sadora Cyr "/>
              </a:rPr>
              <a:t>Спасибо </a:t>
            </a:r>
          </a:p>
          <a:p>
            <a:pPr algn="ctr">
              <a:defRPr/>
            </a:pPr>
            <a:r>
              <a:rPr lang="ru-RU" sz="44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sadora Cyr "/>
              </a:rPr>
              <a:t>за внимание!</a:t>
            </a:r>
            <a:endParaRPr lang="ru-RU" sz="4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sadora Cyr "/>
            </a:endParaRPr>
          </a:p>
        </p:txBody>
      </p:sp>
      <p:pic>
        <p:nvPicPr>
          <p:cNvPr id="5" name="Рисунок 3" descr="23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3" y="4643438"/>
            <a:ext cx="230346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3043078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8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000108"/>
            <a:ext cx="8215370" cy="512605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Основной задачей специальной  школы  является подготовка детей с отклонениями в развитии к трудовой деятельности. Выяснение причин слабой подготовки учащихся к практической деятельности и определение эффективных путей формирования у     воспитанников этих школ умения работать    самостоятельно является одной из самых актуальных задач олигофренопедагогики, положительное решение которой имеет важное теоретическое и практическое значение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6399876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424936" cy="378280"/>
          </a:xfrm>
        </p:spPr>
        <p:txBody>
          <a:bodyPr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800" dirty="0" smtClean="0">
                <a:ea typeface="Calibri"/>
                <a:cs typeface="Times New Roman"/>
              </a:rPr>
              <a:t>1</a:t>
            </a:r>
            <a:endParaRPr lang="ru-RU" sz="800" dirty="0">
              <a:ea typeface="Calibri"/>
              <a:cs typeface="Times New Roman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26" y="1142984"/>
            <a:ext cx="8286840" cy="4840303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Самостоятельная работа учащихся – один из самых важных путей повышения эффективности урока, способствующий активизации учащихся. Обучение предполагает активную деятельность, как учителя, так и учеников. Как бы не старался учитель, если школьники не работают – процесса познания нет. Главное - приучить детей трудиться самостоятельно. Результативность самостоятельной работы определяется чёткой её постановкой и систематичностью. Важным при   этом является возбуждение интереса к ней, использование методов стимулирования познавательной деятельности и                                                           организация контроля за                   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самостоятельной работой учащихся.</a:t>
            </a:r>
          </a:p>
          <a:p>
            <a:endParaRPr lang="ru-RU" sz="24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1193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8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4291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Воспитание у детей с нарушением интеллекта самостоятельности необходимо для их успешной социальной и трудовой адаптации. Для их воспитания необходимо специальное обучение, направленное, в частности, на коррекцию недостатков, препятствующих ученикам работать самостоятельно. Таким образом, уроки швейного дела являются одним из продуктивных звеньев        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коррекционно-образовательного процесса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Четкое планирование уроков швейного дела                  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позволяет ученикам сознательно выполнять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все виды самостоятельных работ.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ilver\Desktop\раб стол 4\фото\Ф Школ\в библиот\IMG_20181220_1038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357166"/>
            <a:ext cx="3214710" cy="2081867"/>
          </a:xfrm>
          <a:prstGeom prst="rect">
            <a:avLst/>
          </a:prstGeom>
          <a:noFill/>
        </p:spPr>
      </p:pic>
      <p:pic>
        <p:nvPicPr>
          <p:cNvPr id="4" name="Picture 2" descr="C:\Users\Silver\Desktop\раб стол 4\фото\Ф Школ\в библиот\IMG_20181220_1037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85728"/>
            <a:ext cx="2143140" cy="214314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6399876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4"/>
            <a:ext cx="9135074" cy="685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3300"/>
                </a:solidFill>
              </a:rPr>
              <a:t>В зависимости от целей самостоятельные работы : </a:t>
            </a:r>
            <a:br>
              <a:rPr lang="ru-RU" b="1" dirty="0" smtClean="0">
                <a:solidFill>
                  <a:srgbClr val="FF3300"/>
                </a:solidFill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1714488"/>
            <a:ext cx="49292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 smtClean="0"/>
              <a:t> </a:t>
            </a:r>
            <a:r>
              <a:rPr lang="ru-RU" sz="2000" b="1" dirty="0" smtClean="0"/>
              <a:t>*  </a:t>
            </a:r>
            <a:r>
              <a:rPr lang="ru-RU" sz="2000" dirty="0" smtClean="0"/>
              <a:t> </a:t>
            </a:r>
            <a:r>
              <a:rPr lang="ru-RU" sz="4000" dirty="0" smtClean="0"/>
              <a:t>Обучающие.</a:t>
            </a:r>
          </a:p>
          <a:p>
            <a:pPr>
              <a:lnSpc>
                <a:spcPct val="90000"/>
              </a:lnSpc>
            </a:pPr>
            <a:r>
              <a:rPr lang="ru-RU" sz="4000" dirty="0" smtClean="0"/>
              <a:t> * Тренировочные.</a:t>
            </a:r>
          </a:p>
          <a:p>
            <a:pPr>
              <a:lnSpc>
                <a:spcPct val="90000"/>
              </a:lnSpc>
            </a:pPr>
            <a:r>
              <a:rPr lang="ru-RU" sz="4000" dirty="0" smtClean="0"/>
              <a:t> * Закрепляющие. </a:t>
            </a:r>
          </a:p>
          <a:p>
            <a:pPr>
              <a:lnSpc>
                <a:spcPct val="90000"/>
              </a:lnSpc>
            </a:pPr>
            <a:r>
              <a:rPr lang="ru-RU" sz="4000" dirty="0" smtClean="0"/>
              <a:t> * Повторительные </a:t>
            </a:r>
          </a:p>
          <a:p>
            <a:pPr>
              <a:lnSpc>
                <a:spcPct val="90000"/>
              </a:lnSpc>
            </a:pPr>
            <a:r>
              <a:rPr lang="ru-RU" sz="4000" dirty="0" smtClean="0"/>
              <a:t> * Развивающие. </a:t>
            </a:r>
          </a:p>
          <a:p>
            <a:pPr>
              <a:lnSpc>
                <a:spcPct val="90000"/>
              </a:lnSpc>
            </a:pPr>
            <a:r>
              <a:rPr lang="ru-RU" sz="4000" dirty="0" smtClean="0"/>
              <a:t> * Творческие. </a:t>
            </a:r>
          </a:p>
          <a:p>
            <a:pPr>
              <a:lnSpc>
                <a:spcPct val="90000"/>
              </a:lnSpc>
            </a:pPr>
            <a:r>
              <a:rPr lang="ru-RU" sz="4000" dirty="0" smtClean="0"/>
              <a:t> * Контрольные.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3553933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Требования к организации </a:t>
            </a:r>
            <a:br>
              <a:rPr lang="ru-RU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самостоятельной работы на уроках технологии</a:t>
            </a:r>
            <a:br>
              <a:rPr lang="ru-RU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0034" y="1571612"/>
            <a:ext cx="8929750" cy="45259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1.Наличие конкретной  цели,  ученик должен знать пути ее достижения. </a:t>
            </a:r>
          </a:p>
          <a:p>
            <a:pPr>
              <a:lnSpc>
                <a:spcPct val="80000"/>
              </a:lnSpc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2.Наличие конкретного задания</a:t>
            </a:r>
          </a:p>
          <a:p>
            <a:pPr>
              <a:lnSpc>
                <a:spcPct val="80000"/>
              </a:lnSpc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3.Четкая форма выражения результата, критерии оценки</a:t>
            </a:r>
          </a:p>
          <a:p>
            <a:pPr>
              <a:lnSpc>
                <a:spcPct val="80000"/>
              </a:lnSpc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4.Самостоятельная работа должна соответствовать учебным возможностям ученика. </a:t>
            </a:r>
          </a:p>
          <a:p>
            <a:pPr>
              <a:lnSpc>
                <a:spcPct val="80000"/>
              </a:lnSpc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5.Переход от одного уровня сложности к другому должен быть постепенным. </a:t>
            </a:r>
          </a:p>
          <a:p>
            <a:pPr>
              <a:lnSpc>
                <a:spcPct val="80000"/>
              </a:lnSpc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6.Учитель обеспечивает сочетание разнообразных видов самостоятельной работы и управление самим процессом работы. </a:t>
            </a:r>
          </a:p>
          <a:p>
            <a:pPr>
              <a:lnSpc>
                <a:spcPct val="80000"/>
              </a:lnSpc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7.Самостоятельная работа должна иметь минимум шаблонности, ибо основная ее задача-развитие познавательных способностей, инициативы и творчества ученика. </a:t>
            </a: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6637846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4290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Методы обучения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1670" y="857232"/>
            <a:ext cx="6543692" cy="5135745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Обучение учащихся умению давать словесный отчет о проделанной, и рассказать о предстоящей работе.  Внимание учащихся направляется на осознание ими цели задания - что они будут делать и для чего. Учащихся учу умению производить анализ готового изделия, т.е. описывать его внешний вид. Учу умению рассказывать о том, как они будут выполнять предстоящее, частично знакомое задание. Также умению рассказывать о способе выполнения предстоящего нового задания.  Например:</a:t>
            </a: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Составить план выполнения стачного шва.</a:t>
            </a: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 Определить лицевую и изнаночную стороны ткани. </a:t>
            </a: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 Сложить кусочки ткани лицевыми сторонами внутрь. </a:t>
            </a: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 Отметить ширину шва 1 сантиметр.</a:t>
            </a: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 Сметать кусочки ткани прямыми стежками. </a:t>
            </a: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 Стачать по смёточным стежкам. </a:t>
            </a: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 Удалить нитки смётывания.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Silver\Desktop\раб стол 4\фото\Ф Школ\в библиот\IMG_20181220_1106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142984"/>
            <a:ext cx="1928813" cy="342902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978571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FF3300"/>
                </a:solidFill>
              </a:rPr>
              <a:t>Функции </a:t>
            </a:r>
            <a:br>
              <a:rPr lang="ru-RU" sz="4800" b="1" dirty="0" smtClean="0">
                <a:solidFill>
                  <a:srgbClr val="FF3300"/>
                </a:solidFill>
              </a:rPr>
            </a:br>
            <a:r>
              <a:rPr lang="ru-RU" sz="4800" b="1" dirty="0" smtClean="0">
                <a:solidFill>
                  <a:srgbClr val="FF3300"/>
                </a:solidFill>
              </a:rPr>
              <a:t>самостоятельной работы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1859340"/>
            <a:ext cx="60007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Выработка способности работать самостоятельно; 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Развитие познавательной активности; 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Стимулирование творческого мышления; 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Повышение культуры умственного труда, интереса; 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Осмысление приобретенных знаний ("что сделано самим, лучше запоминается"); 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Формирование умения планировать время; 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Выработка ответственности и инициативности.</a:t>
            </a:r>
          </a:p>
        </p:txBody>
      </p:sp>
      <p:pic>
        <p:nvPicPr>
          <p:cNvPr id="1027" name="Picture 3" descr="C:\Users\Silver\Desktop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00174"/>
            <a:ext cx="2143140" cy="330202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6070601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01222" cy="6854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5926"/>
            <a:ext cx="1257280" cy="2286016"/>
          </a:xfrm>
        </p:spPr>
        <p:txBody>
          <a:bodyPr>
            <a:norm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28670"/>
            <a:ext cx="8401080" cy="5197493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Использую навыки  планирования 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предстоящей 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работы, главным образом в отношении 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установления  последовательности 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выполнения отдельных операций по 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изготовлению изделия. 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Например: Разборные предметно- 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Технологические карты по пошиву фартука,  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содержащие кроме предметных образцов, 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набор табличек с названием 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технологических операций  более 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полно отражают план работы.</a:t>
            </a:r>
          </a:p>
          <a:p>
            <a:pPr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Silver\Desktop\раб стол 4\фото\Ф Школ\в библиот\IMG_20181220_1105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642918"/>
            <a:ext cx="2500330" cy="414338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8254356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4|4|4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4|4|4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9|4.3|4.9|4.3|4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3.6|3.8|3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|6.3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1069</Words>
  <Application>Microsoft Office PowerPoint</Application>
  <PresentationFormat>Экран (4:3)</PresentationFormat>
  <Paragraphs>121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«Воспитание самостоятельности учащихся в процессе профессионально трудового обучения»</vt:lpstr>
      <vt:lpstr>1</vt:lpstr>
      <vt:lpstr>1</vt:lpstr>
      <vt:lpstr>4</vt:lpstr>
      <vt:lpstr>В зависимости от целей самостоятельные работы :  </vt:lpstr>
      <vt:lpstr>Требования к организации  самостоятельной работы на уроках технологии </vt:lpstr>
      <vt:lpstr>Методы обучения</vt:lpstr>
      <vt:lpstr>Функции  самостоятельной работы</vt:lpstr>
      <vt:lpstr>Слайд 9</vt:lpstr>
      <vt:lpstr>Для активизации  самостоятельной работы использую различные игровые приемы, например :  «Найди пару» </vt:lpstr>
      <vt:lpstr>                             «Что лишнее» </vt:lpstr>
      <vt:lpstr>4</vt:lpstr>
      <vt:lpstr>Слайд 13</vt:lpstr>
      <vt:lpstr>4</vt:lpstr>
      <vt:lpstr>3</vt:lpstr>
      <vt:lpstr>Вывод: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Вышивка мережками</dc:title>
  <dc:creator>USER</dc:creator>
  <cp:lastModifiedBy>Silver</cp:lastModifiedBy>
  <cp:revision>81</cp:revision>
  <dcterms:created xsi:type="dcterms:W3CDTF">2017-01-02T10:32:14Z</dcterms:created>
  <dcterms:modified xsi:type="dcterms:W3CDTF">2019-02-18T01:14:14Z</dcterms:modified>
</cp:coreProperties>
</file>