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72" r:id="rId2"/>
    <p:sldId id="273" r:id="rId3"/>
    <p:sldId id="262" r:id="rId4"/>
    <p:sldId id="260" r:id="rId5"/>
    <p:sldId id="257" r:id="rId6"/>
    <p:sldId id="258" r:id="rId7"/>
    <p:sldId id="263" r:id="rId8"/>
    <p:sldId id="264" r:id="rId9"/>
    <p:sldId id="265" r:id="rId10"/>
    <p:sldId id="271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60"/>
  </p:normalViewPr>
  <p:slideViewPr>
    <p:cSldViewPr>
      <p:cViewPr>
        <p:scale>
          <a:sx n="76" d="100"/>
          <a:sy n="76" d="100"/>
        </p:scale>
        <p:origin x="-122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4045-94A9-4053-A873-E23B11778597}" type="datetimeFigureOut">
              <a:rPr lang="ru-RU" smtClean="0"/>
              <a:pPr/>
              <a:t>15.06.2015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FC81-8366-452C-AD63-EE4914E18B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4045-94A9-4053-A873-E23B11778597}" type="datetimeFigureOut">
              <a:rPr lang="ru-RU" smtClean="0"/>
              <a:pPr/>
              <a:t>15.06.2015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FC81-8366-452C-AD63-EE4914E18B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4045-94A9-4053-A873-E23B11778597}" type="datetimeFigureOut">
              <a:rPr lang="ru-RU" smtClean="0"/>
              <a:pPr/>
              <a:t>15.06.2015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FC81-8366-452C-AD63-EE4914E18B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4045-94A9-4053-A873-E23B11778597}" type="datetimeFigureOut">
              <a:rPr lang="ru-RU" smtClean="0"/>
              <a:pPr/>
              <a:t>15.06.2015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FC81-8366-452C-AD63-EE4914E18B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4045-94A9-4053-A873-E23B11778597}" type="datetimeFigureOut">
              <a:rPr lang="ru-RU" smtClean="0"/>
              <a:pPr/>
              <a:t>15.06.2015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FC81-8366-452C-AD63-EE4914E18B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4045-94A9-4053-A873-E23B11778597}" type="datetimeFigureOut">
              <a:rPr lang="ru-RU" smtClean="0"/>
              <a:pPr/>
              <a:t>15.06.2015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FC81-8366-452C-AD63-EE4914E18B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4045-94A9-4053-A873-E23B11778597}" type="datetimeFigureOut">
              <a:rPr lang="ru-RU" smtClean="0"/>
              <a:pPr/>
              <a:t>15.06.2015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FC81-8366-452C-AD63-EE4914E18B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4045-94A9-4053-A873-E23B11778597}" type="datetimeFigureOut">
              <a:rPr lang="ru-RU" smtClean="0"/>
              <a:pPr/>
              <a:t>15.06.2015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FC81-8366-452C-AD63-EE4914E18B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4045-94A9-4053-A873-E23B11778597}" type="datetimeFigureOut">
              <a:rPr lang="ru-RU" smtClean="0"/>
              <a:pPr/>
              <a:t>15.06.2015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FC81-8366-452C-AD63-EE4914E18B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4045-94A9-4053-A873-E23B11778597}" type="datetimeFigureOut">
              <a:rPr lang="ru-RU" smtClean="0"/>
              <a:pPr/>
              <a:t>15.06.2015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FC81-8366-452C-AD63-EE4914E18B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4045-94A9-4053-A873-E23B11778597}" type="datetimeFigureOut">
              <a:rPr lang="ru-RU" smtClean="0"/>
              <a:pPr/>
              <a:t>15.06.2015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D9FC81-8366-452C-AD63-EE4914E18B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4D9FC81-8366-452C-AD63-EE4914E18B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E154045-94A9-4053-A873-E23B11778597}" type="datetimeFigureOut">
              <a:rPr lang="ru-RU" smtClean="0"/>
              <a:pPr/>
              <a:t>15.06.2015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>
    <p:split orient="vert"/>
  </p:transition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143932" cy="2368544"/>
          </a:xfrm>
        </p:spPr>
        <p:txBody>
          <a:bodyPr/>
          <a:lstStyle/>
          <a:p>
            <a:pPr algn="ctr"/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Творческий проект </a:t>
            </a:r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обучаю</a:t>
            </a:r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щихся, посещающих лагерь с дневным пребыванием при</a:t>
            </a:r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МАОУ СОШ с. </a:t>
            </a:r>
            <a:r>
              <a:rPr lang="ru-RU" sz="2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Окунево</a:t>
            </a:r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.  </a:t>
            </a:r>
            <a:r>
              <a:rPr lang="ru-RU" sz="20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Бердюжского</a:t>
            </a:r>
            <a:r>
              <a:rPr lang="ru-RU" sz="2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района.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«Хочешь быть здоровым – будь. Это правильный путь».</a:t>
            </a:r>
            <a:endParaRPr lang="ru-RU" sz="24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 descr="C:\Users\Любовь\AppData\Local\Microsoft\Windows\Temporary Internet Files\Content.Word\DSCN51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676875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1143000"/>
          </a:xfrm>
        </p:spPr>
        <p:txBody>
          <a:bodyPr/>
          <a:lstStyle/>
          <a:p>
            <a:pPr algn="ctr"/>
            <a:r>
              <a:rPr lang="ru-RU" dirty="0" smtClean="0"/>
              <a:t>Другие негативные </a:t>
            </a:r>
            <a:br>
              <a:rPr lang="ru-RU" dirty="0" smtClean="0"/>
            </a:br>
            <a:r>
              <a:rPr lang="ru-RU" dirty="0" smtClean="0"/>
              <a:t>последствия курения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Поврежденные зубы и десны:</a:t>
            </a:r>
            <a:endParaRPr lang="ru-RU" dirty="0"/>
          </a:p>
        </p:txBody>
      </p:sp>
      <p:pic>
        <p:nvPicPr>
          <p:cNvPr id="6146" name="Picture 2" descr="http://im6-tub-ru.yandex.net/i?id=530089410-4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3116"/>
            <a:ext cx="5286412" cy="3984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029321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9"/>
            <a:ext cx="371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Желтые Пальцы </a:t>
            </a:r>
            <a:endParaRPr lang="ru-RU" sz="2800" dirty="0"/>
          </a:p>
        </p:txBody>
      </p:sp>
      <p:pic>
        <p:nvPicPr>
          <p:cNvPr id="30722" name="Picture 2" descr="Желтые пальцы курильщ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71546"/>
            <a:ext cx="6272792" cy="426244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334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Обвисающая кожа </a:t>
            </a:r>
            <a:endParaRPr lang="ru-RU" sz="2800" dirty="0"/>
          </a:p>
        </p:txBody>
      </p:sp>
      <p:pic>
        <p:nvPicPr>
          <p:cNvPr id="33794" name="Picture 2" descr="Обвисающая кожа у курильщ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6518129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3831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Возрастные пятна и др.</a:t>
            </a:r>
            <a:endParaRPr lang="ru-RU" sz="2800" dirty="0"/>
          </a:p>
        </p:txBody>
      </p:sp>
      <p:pic>
        <p:nvPicPr>
          <p:cNvPr id="32770" name="Picture 2" descr="Возрастные пятна курильщ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6307867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Борьба с курением!</a:t>
            </a:r>
            <a:endParaRPr lang="ru-RU" dirty="0"/>
          </a:p>
        </p:txBody>
      </p:sp>
      <p:pic>
        <p:nvPicPr>
          <p:cNvPr id="35842" name="Picture 2" descr="http://im6-tub-ru.yandex.net/i?id=75035890-5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5286412" cy="396480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57884" y="1643050"/>
            <a:ext cx="24288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Англия. Высчитывают деньги из зарплаты за время, проведенное в курительной комнате.</a:t>
            </a:r>
            <a:endParaRPr lang="ru-RU" sz="28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3-tub-ru.yandex.net/i?id=29959041-1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642918"/>
            <a:ext cx="5786477" cy="45720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00760" y="1142984"/>
            <a:ext cx="2571768" cy="2286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Дания. Запрещено курить в общественных местах.</a:t>
            </a:r>
            <a:endParaRPr lang="ru-RU" sz="28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npress.ua/uploads/assets/images/%D1%83%D0%BA%D1%80r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827" y="2810896"/>
            <a:ext cx="5520264" cy="362267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357298"/>
            <a:ext cx="7620000" cy="1143000"/>
          </a:xfrm>
        </p:spPr>
        <p:txBody>
          <a:bodyPr/>
          <a:lstStyle/>
          <a:p>
            <a:pPr fontAlgn="base"/>
            <a:r>
              <a:rPr lang="ru-RU" sz="2400" b="1" dirty="0" smtClean="0">
                <a:solidFill>
                  <a:schemeClr val="tx1"/>
                </a:solidFill>
              </a:rPr>
              <a:t>Украина. Закон о запрете курения ввели в 2012-2013 годах.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Разрешено курить у себя дома, на улице, в  специальных местах для курения, на летних площадках кафе и ресторанов.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Граждан за курение в неположенных местах могут оштрафовать на 17 евро.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7620000" cy="1143000"/>
          </a:xfrm>
        </p:spPr>
        <p:txBody>
          <a:bodyPr/>
          <a:lstStyle/>
          <a:p>
            <a:pPr fontAlgn="base"/>
            <a:r>
              <a:rPr lang="ru-RU" b="1" dirty="0" smtClean="0"/>
              <a:t> </a:t>
            </a:r>
            <a:r>
              <a:rPr lang="ru-RU" sz="2400" b="1" dirty="0" smtClean="0">
                <a:solidFill>
                  <a:schemeClr val="tx1"/>
                </a:solidFill>
              </a:rPr>
              <a:t>Польша.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Закон о запрете курения ввели в 2008 году.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Разрешено курить в специально оборудованных комнатах в общественных местах и отелях.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Штраф для курильщиков 130 евро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8914" name="Picture 2" descr="http://inpress.ua/uploads/assets/images/%D0%BF%D0%BE%D0%BB%D1%8C%D1%88%D0%B0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3116"/>
            <a:ext cx="5020684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7620000" cy="1143000"/>
          </a:xfrm>
        </p:spPr>
        <p:txBody>
          <a:bodyPr/>
          <a:lstStyle/>
          <a:p>
            <a:pPr fontAlgn="base"/>
            <a:r>
              <a:rPr lang="ru-RU" sz="2400" b="1" dirty="0" smtClean="0">
                <a:solidFill>
                  <a:schemeClr val="tx1"/>
                </a:solidFill>
              </a:rPr>
              <a:t>Финляндия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Запрет на курение введен в 1977 году.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Курить можно только на открытом воздухе вне общественных мест и у себя дома.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Штраф для курильщиков варьируется от 50 до 150 евро, несовершеннолетним грозит тюремное заключение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9938" name="Picture 2" descr="http://inpress.ua/uploads/assets/images/%D1%84%D0%B8%D0%BD%D0%BB%D1%8F%D0%BD%D0%B4%D0%B8%D1%8F-f(2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496"/>
            <a:ext cx="5000660" cy="328168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620000" cy="1143000"/>
          </a:xfrm>
        </p:spPr>
        <p:txBody>
          <a:bodyPr/>
          <a:lstStyle/>
          <a:p>
            <a:pPr fontAlgn="base"/>
            <a:r>
              <a:rPr lang="ru-RU" sz="2400" b="1" dirty="0" smtClean="0">
                <a:solidFill>
                  <a:schemeClr val="tx1"/>
                </a:solidFill>
              </a:rPr>
              <a:t>Италия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Закон о запрете курения ввели в 2005 году.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chemeClr val="tx1"/>
                </a:solidFill>
              </a:rPr>
              <a:t>Разрешено курить дома, на улице, в некоторых заведениях.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Штраф для курильщиков от 300 до 500 евро.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62" name="Picture 2" descr="http://inpress.ua/uploads/assets/images/%D0%B8%D1%82%D0%B0%D0%BB%D0%B8%D1%8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6000792" cy="401303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1939916"/>
          </a:xfrm>
        </p:spPr>
        <p:txBody>
          <a:bodyPr/>
          <a:lstStyle/>
          <a:p>
            <a:r>
              <a:rPr lang="ru-RU" b="1" dirty="0" smtClean="0"/>
              <a:t>Цель: </a:t>
            </a:r>
            <a:r>
              <a:rPr lang="ru-RU" dirty="0" smtClean="0"/>
              <a:t>пропагандировать и вести здоровый образ жизни.</a:t>
            </a:r>
            <a:endParaRPr lang="ru-RU" dirty="0"/>
          </a:p>
        </p:txBody>
      </p:sp>
      <p:pic>
        <p:nvPicPr>
          <p:cNvPr id="2053" name="Picture 5" descr="http://pln-pskov.ru/pictures/111017142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5" y="2095500"/>
            <a:ext cx="5643602" cy="397670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7620000" cy="1357322"/>
          </a:xfrm>
        </p:spPr>
        <p:txBody>
          <a:bodyPr/>
          <a:lstStyle/>
          <a:p>
            <a:pPr algn="ctr" fontAlgn="base"/>
            <a:r>
              <a:rPr lang="ru-RU" sz="2400" b="1" dirty="0" smtClean="0">
                <a:solidFill>
                  <a:schemeClr val="tx1"/>
                </a:solidFill>
              </a:rPr>
              <a:t>Россия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Закон о запрете курения ввели в 2008 году.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Разрешено курить у себя дома, на улицах, в местах, где не установлена запрещающая табличка.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Штраф для курильщиков – от 11 до 34 евро.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А    лучше не курить!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986" name="Picture 2" descr="http://inpress.ua/uploads/assets/images/%D1%80%D0%BE%D1%81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00306"/>
            <a:ext cx="5786478" cy="377823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курение?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Ежедневно мы слышим о курении, о его вреде для организма человека. Давайте разберёмся, что такое курение и почему оно так опасно, особенно для детского и подросткового растущего организма.</a:t>
            </a:r>
          </a:p>
          <a:p>
            <a:r>
              <a:rPr lang="ru-RU" dirty="0" smtClean="0"/>
              <a:t>Курение – это вдыхание</a:t>
            </a:r>
            <a:r>
              <a:rPr lang="ru-RU" dirty="0"/>
              <a:t> дыма тлеющих высушенных или обработанных листьев табака, наиболее часто в виде курения сигарет, сигар, сигарилл, курительных трубок или кальяна. В некоторых социумах курение табака является ритуалом.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58263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391"/>
            <a:ext cx="8460432" cy="1143000"/>
          </a:xfrm>
        </p:spPr>
        <p:txBody>
          <a:bodyPr/>
          <a:lstStyle/>
          <a:p>
            <a:pPr algn="ctr"/>
            <a:r>
              <a:rPr lang="ru-RU" sz="4000" dirty="0" smtClean="0"/>
              <a:t>История распространения табака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124744"/>
            <a:ext cx="5760640" cy="527605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До XVI века табак произрастал только в Северной и Южной Америке. Однако после открытия Колумба стал распространяться в Европу.</a:t>
            </a:r>
          </a:p>
          <a:p>
            <a:r>
              <a:rPr lang="ru-RU" dirty="0" smtClean="0"/>
              <a:t>В 1560 году табак появился при дворе испанского короля Филиппа II как декоративное растение.</a:t>
            </a:r>
          </a:p>
          <a:p>
            <a:r>
              <a:rPr lang="ru-RU" dirty="0" smtClean="0"/>
              <a:t>Французский посол в Португалии Жан </a:t>
            </a:r>
            <a:r>
              <a:rPr lang="ru-RU" dirty="0" err="1" smtClean="0"/>
              <a:t>Вильман</a:t>
            </a:r>
            <a:r>
              <a:rPr lang="ru-RU" dirty="0" smtClean="0"/>
              <a:t> </a:t>
            </a:r>
            <a:r>
              <a:rPr lang="ru-RU" dirty="0" err="1" smtClean="0"/>
              <a:t>Нико</a:t>
            </a:r>
            <a:r>
              <a:rPr lang="ru-RU" dirty="0" smtClean="0"/>
              <a:t> привёз из Испании нюхательный табак в Париж, после чего тот быстро вошёл в моду.</a:t>
            </a:r>
          </a:p>
          <a:p>
            <a:r>
              <a:rPr lang="ru-RU" dirty="0" smtClean="0"/>
              <a:t>Само же курение табака распространяли по миру англичане после 1565 года.</a:t>
            </a:r>
          </a:p>
          <a:p>
            <a:r>
              <a:rPr lang="ru-RU" dirty="0" smtClean="0"/>
              <a:t>За 150 лет табак распространился по Евразии и попал в Африку.</a:t>
            </a:r>
          </a:p>
          <a:p>
            <a:r>
              <a:rPr lang="ru-RU" dirty="0" smtClean="0"/>
              <a:t>В настоящее время табак выращивают во многих странах мира. </a:t>
            </a:r>
            <a:endParaRPr lang="ru-RU" dirty="0"/>
          </a:p>
        </p:txBody>
      </p:sp>
      <p:pic>
        <p:nvPicPr>
          <p:cNvPr id="4098" name="Picture 2" descr="C:\Users\Напреенко\Desktop\табакокурение\tabak-nastoyaschi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68" t="1527" r="3176" b="3069"/>
          <a:stretch/>
        </p:blipFill>
        <p:spPr bwMode="auto">
          <a:xfrm>
            <a:off x="135799" y="1196752"/>
            <a:ext cx="2561937" cy="34909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953536"/>
            <a:ext cx="2695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Табак -  род многолетних и однолетних растений семейства Паслёновые.</a:t>
            </a:r>
          </a:p>
        </p:txBody>
      </p:sp>
    </p:spTree>
    <p:extLst>
      <p:ext uri="{BB962C8B-B14F-4D97-AF65-F5344CB8AC3E}">
        <p14:creationId xmlns="" xmlns:p14="http://schemas.microsoft.com/office/powerpoint/2010/main" val="427462307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апреенко\Desktop\Female_Smoking_by_Country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014428" cy="2739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55576" y="2843644"/>
            <a:ext cx="4538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Процент курящих табак женщин по странам</a:t>
            </a:r>
          </a:p>
        </p:txBody>
      </p:sp>
      <p:pic>
        <p:nvPicPr>
          <p:cNvPr id="14" name="Picture 2" descr="C:\Users\Напреенко\Desktop\Male_Smoking_by_Count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6019233" cy="27420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83568" y="6021288"/>
            <a:ext cx="4496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Процент курящих табак </a:t>
            </a:r>
            <a:r>
              <a:rPr lang="ru-RU" dirty="0" smtClean="0">
                <a:solidFill>
                  <a:schemeClr val="tx2"/>
                </a:solidFill>
              </a:rPr>
              <a:t>мужчин </a:t>
            </a:r>
            <a:r>
              <a:rPr lang="ru-RU" dirty="0">
                <a:solidFill>
                  <a:schemeClr val="tx2"/>
                </a:solidFill>
              </a:rPr>
              <a:t>по странам</a:t>
            </a:r>
          </a:p>
        </p:txBody>
      </p:sp>
    </p:spTree>
    <p:extLst>
      <p:ext uri="{BB962C8B-B14F-4D97-AF65-F5344CB8AC3E}">
        <p14:creationId xmlns="" xmlns:p14="http://schemas.microsoft.com/office/powerpoint/2010/main" val="32208319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9512" y="386104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Страны мира по потреблению сигарет на душу населения (только взрослые, данные по населению за 2007 год)</a:t>
            </a:r>
          </a:p>
        </p:txBody>
      </p:sp>
      <p:pic>
        <p:nvPicPr>
          <p:cNvPr id="3075" name="Picture 3" descr="C:\Users\Напреенко\Desktop\табакокурение\World_map_of_countries_by_number_of_cigarettes_smoked_per_adult_per_year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8" y="332656"/>
            <a:ext cx="7665630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3510" y="4941168"/>
            <a:ext cx="78492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Россия </a:t>
            </a:r>
            <a:r>
              <a:rPr lang="ru-RU" dirty="0"/>
              <a:t>занимает седьмое место в мире по числу сигарет, выкуриваемых за год в среднем на душу населения. Лидирует по этому показателю Греция (более 3000 сигарет на человека в год).</a:t>
            </a:r>
          </a:p>
        </p:txBody>
      </p:sp>
    </p:spTree>
    <p:extLst>
      <p:ext uri="{BB962C8B-B14F-4D97-AF65-F5344CB8AC3E}">
        <p14:creationId xmlns="" xmlns:p14="http://schemas.microsoft.com/office/powerpoint/2010/main" val="157067918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Самая вредная  привычка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</a:t>
            </a:r>
            <a:r>
              <a:rPr lang="ru-RU" dirty="0"/>
              <a:t>данным </a:t>
            </a:r>
            <a:r>
              <a:rPr lang="ru-RU" dirty="0" smtClean="0"/>
              <a:t>ВОЗ ( </a:t>
            </a:r>
            <a:r>
              <a:rPr lang="ru-RU" dirty="0"/>
              <a:t>Всемирной Организации Здравоохранения</a:t>
            </a:r>
            <a:r>
              <a:rPr lang="ru-RU" dirty="0" smtClean="0"/>
              <a:t>)</a:t>
            </a:r>
            <a:r>
              <a:rPr lang="ru-RU" dirty="0"/>
              <a:t> в мире в среднем каждые шесть секунд умирает один человек от заболеваний, связанных с курением табака, а ежегодно по этой причине умирают пять миллионов человек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pic>
        <p:nvPicPr>
          <p:cNvPr id="5122" name="Picture 2" descr="C:\Users\Напреенко\Desktop\табакокурение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1952015" cy="3511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669994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преенко\Desktop\табакокурение\vredno-kur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48" y="139246"/>
            <a:ext cx="5328592" cy="4262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547" y="421745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Выделение вредных веществ при курении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5368" y="4599320"/>
            <a:ext cx="81930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Табак содержит такие вещества</a:t>
            </a:r>
            <a:r>
              <a:rPr lang="ru-RU" dirty="0"/>
              <a:t>, как алкалоиды и никотин, которые при их употреблении вызывают зависимость. Чем ниже сорт и дешевле табак, тем в нем больше содержится никотина. При горении табак выделяет дым, который содержит в себе как газообразные, так и твердые частицы. Если затянуться папироской и потом выдохнуть дым через платок, то вы </a:t>
            </a:r>
            <a:r>
              <a:rPr lang="ru-RU" dirty="0" smtClean="0"/>
              <a:t>увидите </a:t>
            </a:r>
            <a:r>
              <a:rPr lang="ru-RU" dirty="0"/>
              <a:t>темное пятно. Это остатки табачного дыма, основная же его часть осела в легких.</a:t>
            </a:r>
          </a:p>
        </p:txBody>
      </p:sp>
    </p:spTree>
    <p:extLst>
      <p:ext uri="{BB962C8B-B14F-4D97-AF65-F5344CB8AC3E}">
        <p14:creationId xmlns="" xmlns:p14="http://schemas.microsoft.com/office/powerpoint/2010/main" val="364722402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же происходит при курении?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Вместо того чтобы выдыхать углекислоту из легких, курильщик насильно заполняет ею свои легкие. Углекислота и так в достаточном количестве вырабатывается самим организмом и выдыхается из него как отработанный материал. Вместо кислорода, который несет жизнь всем клеткам организма, он получает отработанный газ.</a:t>
            </a:r>
          </a:p>
          <a:p>
            <a:r>
              <a:rPr lang="ru-RU" dirty="0"/>
              <a:t>В помещениях, где курят: общественные туалеты, курилки, рестораны и </a:t>
            </a:r>
            <a:r>
              <a:rPr lang="ru-RU" dirty="0" smtClean="0"/>
              <a:t>кафе -  </a:t>
            </a:r>
            <a:r>
              <a:rPr lang="ru-RU" dirty="0"/>
              <a:t>некурящий человек вынужден становится пассивным курильщиком. </a:t>
            </a:r>
            <a:r>
              <a:rPr lang="ru-RU" dirty="0" smtClean="0"/>
              <a:t>Пассивное курение едва ли не опаснее обычного.  Получается, что некурящих людей нет. Каждый из нас так или иначе курил хоть раз, даже против своей воли.</a:t>
            </a:r>
          </a:p>
        </p:txBody>
      </p:sp>
    </p:spTree>
    <p:extLst>
      <p:ext uri="{BB962C8B-B14F-4D97-AF65-F5344CB8AC3E}">
        <p14:creationId xmlns="" xmlns:p14="http://schemas.microsoft.com/office/powerpoint/2010/main" val="227772036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273</TotalTime>
  <Words>339</Words>
  <Application>Microsoft Office PowerPoint</Application>
  <PresentationFormat>Экран (4:3)</PresentationFormat>
  <Paragraphs>37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Соседство</vt:lpstr>
      <vt:lpstr>Творческий проект обучающихся, посещающих лагерь с дневным пребыванием при   МАОУ СОШ с. Окунево.  Бердюжского района.    «Хочешь быть здоровым – будь. Это правильный путь».</vt:lpstr>
      <vt:lpstr>Цель: пропагандировать и вести здоровый образ жизни.</vt:lpstr>
      <vt:lpstr>Что такое курение?</vt:lpstr>
      <vt:lpstr>История распространения табака</vt:lpstr>
      <vt:lpstr>Слайд 5</vt:lpstr>
      <vt:lpstr>Слайд 6</vt:lpstr>
      <vt:lpstr>Самая вредная  привычка</vt:lpstr>
      <vt:lpstr>Слайд 8</vt:lpstr>
      <vt:lpstr>Что же происходит при курении?</vt:lpstr>
      <vt:lpstr>Другие негативные  последствия курения</vt:lpstr>
      <vt:lpstr>Слайд 11</vt:lpstr>
      <vt:lpstr>Слайд 12</vt:lpstr>
      <vt:lpstr>Слайд 13</vt:lpstr>
      <vt:lpstr>Борьба с курением!</vt:lpstr>
      <vt:lpstr>Слайд 15</vt:lpstr>
      <vt:lpstr>Украина. Закон о запрете курения ввели в 2012-2013 годах. Разрешено курить у себя дома, на улице, в  специальных местах для курения, на летних площадках кафе и ресторанов. Граждан за курение в неположенных местах могут оштрафовать на 17 евро. </vt:lpstr>
      <vt:lpstr> Польша. Закон о запрете курения ввели в 2008 году. Разрешено курить в специально оборудованных комнатах в общественных местах и отелях. Штраф для курильщиков 130 евро. </vt:lpstr>
      <vt:lpstr>Финляндия Запрет на курение введен в 1977 году. Курить можно только на открытом воздухе вне общественных мест и у себя дома. Штраф для курильщиков варьируется от 50 до 150 евро, несовершеннолетним грозит тюремное заключение. </vt:lpstr>
      <vt:lpstr>Италия Закон о запрете курения ввели в 2005 году. Разрешено курить дома, на улице, в некоторых заведениях. Штраф для курильщиков от 300 до 500 евро. </vt:lpstr>
      <vt:lpstr>Россия Закон о запрете курения ввели в 2008 году. Разрешено курить у себя дома, на улицах, в местах, где не установлена запрещающая табличка. Штраф для курильщиков – от 11 до 34 евро.  А    лучше не курить!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Курение – медленная смерть</dc:title>
  <dc:creator>Лидия</dc:creator>
  <cp:lastModifiedBy>Любовь</cp:lastModifiedBy>
  <cp:revision>37</cp:revision>
  <dcterms:created xsi:type="dcterms:W3CDTF">2013-03-05T18:51:20Z</dcterms:created>
  <dcterms:modified xsi:type="dcterms:W3CDTF">2015-06-15T09:48:31Z</dcterms:modified>
</cp:coreProperties>
</file>