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258" r:id="rId3"/>
    <p:sldId id="267" r:id="rId4"/>
    <p:sldId id="268" r:id="rId5"/>
    <p:sldId id="271" r:id="rId6"/>
    <p:sldId id="272" r:id="rId7"/>
    <p:sldId id="273" r:id="rId8"/>
    <p:sldId id="274" r:id="rId9"/>
    <p:sldId id="289" r:id="rId10"/>
    <p:sldId id="295" r:id="rId11"/>
    <p:sldId id="293" r:id="rId12"/>
    <p:sldId id="297" r:id="rId13"/>
    <p:sldId id="294" r:id="rId14"/>
    <p:sldId id="302" r:id="rId15"/>
    <p:sldId id="304" r:id="rId16"/>
    <p:sldId id="277" r:id="rId17"/>
    <p:sldId id="278" r:id="rId18"/>
    <p:sldId id="279" r:id="rId19"/>
    <p:sldId id="299" r:id="rId20"/>
    <p:sldId id="261" r:id="rId21"/>
    <p:sldId id="283" r:id="rId22"/>
    <p:sldId id="284" r:id="rId23"/>
    <p:sldId id="301" r:id="rId24"/>
    <p:sldId id="287" r:id="rId25"/>
    <p:sldId id="296" r:id="rId26"/>
    <p:sldId id="29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62;&#1077;&#1079;&#1072;&#1088;&#1100;\&#1056;&#1072;&#1073;&#1086;&#1095;&#1080;&#1081;%20&#1089;&#1090;&#1086;&#1083;\&#1041;&#1080;&#1090;&#1074;&#1072;%20&#1079;&#1072;%20&#1052;&#1086;&#1089;&#1082;&#1074;&#1091;\&#1041;&#1080;&#1090;&#1074;&#1072;%20&#1087;&#1086;&#1076;%20&#1052;&#1086;&#1089;&#1082;&#1074;&#1086;&#1081;_Archos_.avi" TargetMode="Externa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405829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3998" cy="6482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285728"/>
            <a:ext cx="42700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АКЦИЯ «ОТ СОВЕТСКОГО ИНФОРМБЮРО»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3643314"/>
            <a:ext cx="4920001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/>
              <a:t>БИТВА  ЗА  МОСКВУ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5643578"/>
            <a:ext cx="2405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МАОУ СОШ с. </a:t>
            </a:r>
            <a:r>
              <a:rPr lang="ru-RU" dirty="0" err="1" smtClean="0"/>
              <a:t>Окунёво</a:t>
            </a:r>
            <a:endParaRPr lang="ru-RU" dirty="0" smtClean="0"/>
          </a:p>
          <a:p>
            <a:r>
              <a:rPr lang="ru-RU" dirty="0" smtClean="0"/>
              <a:t>Ученик 11 класса</a:t>
            </a:r>
          </a:p>
          <a:p>
            <a:r>
              <a:rPr lang="ru-RU" dirty="0" err="1" smtClean="0"/>
              <a:t>Золотухин</a:t>
            </a:r>
            <a:r>
              <a:rPr lang="ru-RU" dirty="0" smtClean="0"/>
              <a:t> Алексей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4" descr="Картинка 2 из 26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552" y="535773"/>
            <a:ext cx="9179104" cy="578645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14099-11743092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49106" y="729000"/>
            <a:ext cx="7645789" cy="5400000"/>
            <a:chOff x="500034" y="571480"/>
            <a:chExt cx="7645789" cy="5400000"/>
          </a:xfrm>
        </p:grpSpPr>
        <p:pic>
          <p:nvPicPr>
            <p:cNvPr id="2" name="Picture 2" descr="G:\БИТВА ПОД МОСКВОЙ\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571480"/>
              <a:ext cx="3573823" cy="5400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 descr="Картинка 26 из 26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571480"/>
              <a:ext cx="3656250" cy="5400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st-14099-11743092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2" descr="Картинка 1 из 65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2676" y="214290"/>
            <a:ext cx="4338649" cy="6429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одзаголовок 2"/>
          <p:cNvSpPr txBox="1">
            <a:spLocks/>
          </p:cNvSpPr>
          <p:nvPr/>
        </p:nvSpPr>
        <p:spPr>
          <a:xfrm>
            <a:off x="108000" y="5886024"/>
            <a:ext cx="8928000" cy="9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n-ea"/>
                <a:cs typeface="+mn-cs"/>
              </a:rPr>
              <a:t>Мужчин, ушедших на фронт, заменили женщины, старики, подростки. 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000" y="-24"/>
            <a:ext cx="892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Днем и ночью работали московские заводы. </a:t>
            </a:r>
          </a:p>
          <a:p>
            <a:pPr marL="342900" lvl="0"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Они готовили оружие для борьбы с врагом. </a:t>
            </a:r>
          </a:p>
        </p:txBody>
      </p:sp>
      <p:pic>
        <p:nvPicPr>
          <p:cNvPr id="5" name="Picture 4" descr="Картинка 11 из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21" y="1085506"/>
            <a:ext cx="7500958" cy="4629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st-14099-11743092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0178" name="Picture 2" descr="http://eng.davno.ru/posters/1941/img/poster-1941f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2943" y="866298"/>
            <a:ext cx="7358114" cy="5125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st-14099-11743092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battle of Moscow 1941_German_offensive.gif"/>
          <p:cNvPicPr>
            <a:picLocks noChangeAspect="1"/>
          </p:cNvPicPr>
          <p:nvPr/>
        </p:nvPicPr>
        <p:blipFill>
          <a:blip r:embed="rId3" cstate="print"/>
          <a:srcRect t="16666"/>
          <a:stretch>
            <a:fillRect/>
          </a:stretch>
        </p:blipFill>
        <p:spPr>
          <a:xfrm>
            <a:off x="1860420" y="227490"/>
            <a:ext cx="5423161" cy="64030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олилиния 2"/>
          <p:cNvSpPr/>
          <p:nvPr/>
        </p:nvSpPr>
        <p:spPr>
          <a:xfrm>
            <a:off x="3133731" y="242956"/>
            <a:ext cx="3154840" cy="6320906"/>
          </a:xfrm>
          <a:custGeom>
            <a:avLst/>
            <a:gdLst>
              <a:gd name="connsiteX0" fmla="*/ 2130552 w 2569464"/>
              <a:gd name="connsiteY0" fmla="*/ 5148072 h 5148072"/>
              <a:gd name="connsiteX1" fmla="*/ 2130552 w 2569464"/>
              <a:gd name="connsiteY1" fmla="*/ 4910328 h 5148072"/>
              <a:gd name="connsiteX2" fmla="*/ 2148840 w 2569464"/>
              <a:gd name="connsiteY2" fmla="*/ 4764024 h 5148072"/>
              <a:gd name="connsiteX3" fmla="*/ 2176272 w 2569464"/>
              <a:gd name="connsiteY3" fmla="*/ 4626864 h 5148072"/>
              <a:gd name="connsiteX4" fmla="*/ 2203704 w 2569464"/>
              <a:gd name="connsiteY4" fmla="*/ 4608576 h 5148072"/>
              <a:gd name="connsiteX5" fmla="*/ 2221992 w 2569464"/>
              <a:gd name="connsiteY5" fmla="*/ 4553712 h 5148072"/>
              <a:gd name="connsiteX6" fmla="*/ 2240280 w 2569464"/>
              <a:gd name="connsiteY6" fmla="*/ 4526280 h 5148072"/>
              <a:gd name="connsiteX7" fmla="*/ 2276856 w 2569464"/>
              <a:gd name="connsiteY7" fmla="*/ 4462272 h 5148072"/>
              <a:gd name="connsiteX8" fmla="*/ 2313432 w 2569464"/>
              <a:gd name="connsiteY8" fmla="*/ 4370832 h 5148072"/>
              <a:gd name="connsiteX9" fmla="*/ 2331720 w 2569464"/>
              <a:gd name="connsiteY9" fmla="*/ 4343400 h 5148072"/>
              <a:gd name="connsiteX10" fmla="*/ 2350008 w 2569464"/>
              <a:gd name="connsiteY10" fmla="*/ 4288536 h 5148072"/>
              <a:gd name="connsiteX11" fmla="*/ 2377440 w 2569464"/>
              <a:gd name="connsiteY11" fmla="*/ 4206240 h 5148072"/>
              <a:gd name="connsiteX12" fmla="*/ 2386584 w 2569464"/>
              <a:gd name="connsiteY12" fmla="*/ 4178808 h 5148072"/>
              <a:gd name="connsiteX13" fmla="*/ 2377440 w 2569464"/>
              <a:gd name="connsiteY13" fmla="*/ 4069080 h 5148072"/>
              <a:gd name="connsiteX14" fmla="*/ 2359152 w 2569464"/>
              <a:gd name="connsiteY14" fmla="*/ 3986784 h 5148072"/>
              <a:gd name="connsiteX15" fmla="*/ 2313432 w 2569464"/>
              <a:gd name="connsiteY15" fmla="*/ 3931920 h 5148072"/>
              <a:gd name="connsiteX16" fmla="*/ 2249424 w 2569464"/>
              <a:gd name="connsiteY16" fmla="*/ 3849624 h 5148072"/>
              <a:gd name="connsiteX17" fmla="*/ 2249424 w 2569464"/>
              <a:gd name="connsiteY17" fmla="*/ 3758184 h 5148072"/>
              <a:gd name="connsiteX18" fmla="*/ 2258568 w 2569464"/>
              <a:gd name="connsiteY18" fmla="*/ 3730752 h 5148072"/>
              <a:gd name="connsiteX19" fmla="*/ 2304288 w 2569464"/>
              <a:gd name="connsiteY19" fmla="*/ 3703320 h 5148072"/>
              <a:gd name="connsiteX20" fmla="*/ 2359152 w 2569464"/>
              <a:gd name="connsiteY20" fmla="*/ 3666744 h 5148072"/>
              <a:gd name="connsiteX21" fmla="*/ 2414016 w 2569464"/>
              <a:gd name="connsiteY21" fmla="*/ 3621024 h 5148072"/>
              <a:gd name="connsiteX22" fmla="*/ 2441448 w 2569464"/>
              <a:gd name="connsiteY22" fmla="*/ 3566160 h 5148072"/>
              <a:gd name="connsiteX23" fmla="*/ 2459736 w 2569464"/>
              <a:gd name="connsiteY23" fmla="*/ 3538728 h 5148072"/>
              <a:gd name="connsiteX24" fmla="*/ 2468880 w 2569464"/>
              <a:gd name="connsiteY24" fmla="*/ 3511296 h 5148072"/>
              <a:gd name="connsiteX25" fmla="*/ 2496312 w 2569464"/>
              <a:gd name="connsiteY25" fmla="*/ 3493008 h 5148072"/>
              <a:gd name="connsiteX26" fmla="*/ 2505456 w 2569464"/>
              <a:gd name="connsiteY26" fmla="*/ 3465576 h 5148072"/>
              <a:gd name="connsiteX27" fmla="*/ 2551176 w 2569464"/>
              <a:gd name="connsiteY27" fmla="*/ 3410712 h 5148072"/>
              <a:gd name="connsiteX28" fmla="*/ 2569464 w 2569464"/>
              <a:gd name="connsiteY28" fmla="*/ 3383280 h 5148072"/>
              <a:gd name="connsiteX29" fmla="*/ 2560320 w 2569464"/>
              <a:gd name="connsiteY29" fmla="*/ 3291840 h 5148072"/>
              <a:gd name="connsiteX30" fmla="*/ 2551176 w 2569464"/>
              <a:gd name="connsiteY30" fmla="*/ 3264408 h 5148072"/>
              <a:gd name="connsiteX31" fmla="*/ 2505456 w 2569464"/>
              <a:gd name="connsiteY31" fmla="*/ 3209544 h 5148072"/>
              <a:gd name="connsiteX32" fmla="*/ 2478024 w 2569464"/>
              <a:gd name="connsiteY32" fmla="*/ 3191256 h 5148072"/>
              <a:gd name="connsiteX33" fmla="*/ 2423160 w 2569464"/>
              <a:gd name="connsiteY33" fmla="*/ 3163824 h 5148072"/>
              <a:gd name="connsiteX34" fmla="*/ 2404872 w 2569464"/>
              <a:gd name="connsiteY34" fmla="*/ 3136392 h 5148072"/>
              <a:gd name="connsiteX35" fmla="*/ 2377440 w 2569464"/>
              <a:gd name="connsiteY35" fmla="*/ 3118104 h 5148072"/>
              <a:gd name="connsiteX36" fmla="*/ 2368296 w 2569464"/>
              <a:gd name="connsiteY36" fmla="*/ 3090672 h 5148072"/>
              <a:gd name="connsiteX37" fmla="*/ 2386584 w 2569464"/>
              <a:gd name="connsiteY37" fmla="*/ 2889504 h 5148072"/>
              <a:gd name="connsiteX38" fmla="*/ 2395728 w 2569464"/>
              <a:gd name="connsiteY38" fmla="*/ 2816352 h 5148072"/>
              <a:gd name="connsiteX39" fmla="*/ 2404872 w 2569464"/>
              <a:gd name="connsiteY39" fmla="*/ 2788920 h 5148072"/>
              <a:gd name="connsiteX40" fmla="*/ 2395728 w 2569464"/>
              <a:gd name="connsiteY40" fmla="*/ 2633472 h 5148072"/>
              <a:gd name="connsiteX41" fmla="*/ 2386584 w 2569464"/>
              <a:gd name="connsiteY41" fmla="*/ 2596896 h 5148072"/>
              <a:gd name="connsiteX42" fmla="*/ 2350008 w 2569464"/>
              <a:gd name="connsiteY42" fmla="*/ 2542032 h 5148072"/>
              <a:gd name="connsiteX43" fmla="*/ 2322576 w 2569464"/>
              <a:gd name="connsiteY43" fmla="*/ 2523744 h 5148072"/>
              <a:gd name="connsiteX44" fmla="*/ 2276856 w 2569464"/>
              <a:gd name="connsiteY44" fmla="*/ 2468880 h 5148072"/>
              <a:gd name="connsiteX45" fmla="*/ 2212848 w 2569464"/>
              <a:gd name="connsiteY45" fmla="*/ 2386584 h 5148072"/>
              <a:gd name="connsiteX46" fmla="*/ 2203704 w 2569464"/>
              <a:gd name="connsiteY46" fmla="*/ 2103120 h 5148072"/>
              <a:gd name="connsiteX47" fmla="*/ 2194560 w 2569464"/>
              <a:gd name="connsiteY47" fmla="*/ 2020824 h 5148072"/>
              <a:gd name="connsiteX48" fmla="*/ 2148840 w 2569464"/>
              <a:gd name="connsiteY48" fmla="*/ 1792224 h 5148072"/>
              <a:gd name="connsiteX49" fmla="*/ 2121408 w 2569464"/>
              <a:gd name="connsiteY49" fmla="*/ 1773936 h 5148072"/>
              <a:gd name="connsiteX50" fmla="*/ 2103120 w 2569464"/>
              <a:gd name="connsiteY50" fmla="*/ 1746504 h 5148072"/>
              <a:gd name="connsiteX51" fmla="*/ 2075688 w 2569464"/>
              <a:gd name="connsiteY51" fmla="*/ 1728216 h 5148072"/>
              <a:gd name="connsiteX52" fmla="*/ 2039112 w 2569464"/>
              <a:gd name="connsiteY52" fmla="*/ 1673352 h 5148072"/>
              <a:gd name="connsiteX53" fmla="*/ 2002536 w 2569464"/>
              <a:gd name="connsiteY53" fmla="*/ 1618488 h 5148072"/>
              <a:gd name="connsiteX54" fmla="*/ 1984248 w 2569464"/>
              <a:gd name="connsiteY54" fmla="*/ 1591056 h 5148072"/>
              <a:gd name="connsiteX55" fmla="*/ 1929384 w 2569464"/>
              <a:gd name="connsiteY55" fmla="*/ 1536192 h 5148072"/>
              <a:gd name="connsiteX56" fmla="*/ 1892808 w 2569464"/>
              <a:gd name="connsiteY56" fmla="*/ 1490472 h 5148072"/>
              <a:gd name="connsiteX57" fmla="*/ 1883664 w 2569464"/>
              <a:gd name="connsiteY57" fmla="*/ 1463040 h 5148072"/>
              <a:gd name="connsiteX58" fmla="*/ 1837944 w 2569464"/>
              <a:gd name="connsiteY58" fmla="*/ 1417320 h 5148072"/>
              <a:gd name="connsiteX59" fmla="*/ 1801368 w 2569464"/>
              <a:gd name="connsiteY59" fmla="*/ 1371600 h 5148072"/>
              <a:gd name="connsiteX60" fmla="*/ 1792224 w 2569464"/>
              <a:gd name="connsiteY60" fmla="*/ 1344168 h 5148072"/>
              <a:gd name="connsiteX61" fmla="*/ 1755648 w 2569464"/>
              <a:gd name="connsiteY61" fmla="*/ 1289304 h 5148072"/>
              <a:gd name="connsiteX62" fmla="*/ 1719072 w 2569464"/>
              <a:gd name="connsiteY62" fmla="*/ 1225296 h 5148072"/>
              <a:gd name="connsiteX63" fmla="*/ 1691640 w 2569464"/>
              <a:gd name="connsiteY63" fmla="*/ 1207008 h 5148072"/>
              <a:gd name="connsiteX64" fmla="*/ 1673352 w 2569464"/>
              <a:gd name="connsiteY64" fmla="*/ 1143000 h 5148072"/>
              <a:gd name="connsiteX65" fmla="*/ 1655064 w 2569464"/>
              <a:gd name="connsiteY65" fmla="*/ 1115568 h 5148072"/>
              <a:gd name="connsiteX66" fmla="*/ 1645920 w 2569464"/>
              <a:gd name="connsiteY66" fmla="*/ 1088136 h 5148072"/>
              <a:gd name="connsiteX67" fmla="*/ 1627632 w 2569464"/>
              <a:gd name="connsiteY67" fmla="*/ 1060704 h 5148072"/>
              <a:gd name="connsiteX68" fmla="*/ 1609344 w 2569464"/>
              <a:gd name="connsiteY68" fmla="*/ 1005840 h 5148072"/>
              <a:gd name="connsiteX69" fmla="*/ 1600200 w 2569464"/>
              <a:gd name="connsiteY69" fmla="*/ 978408 h 5148072"/>
              <a:gd name="connsiteX70" fmla="*/ 1591056 w 2569464"/>
              <a:gd name="connsiteY70" fmla="*/ 886968 h 5148072"/>
              <a:gd name="connsiteX71" fmla="*/ 1563624 w 2569464"/>
              <a:gd name="connsiteY71" fmla="*/ 795528 h 5148072"/>
              <a:gd name="connsiteX72" fmla="*/ 1545336 w 2569464"/>
              <a:gd name="connsiteY72" fmla="*/ 713232 h 5148072"/>
              <a:gd name="connsiteX73" fmla="*/ 1536192 w 2569464"/>
              <a:gd name="connsiteY73" fmla="*/ 356616 h 5148072"/>
              <a:gd name="connsiteX74" fmla="*/ 1517904 w 2569464"/>
              <a:gd name="connsiteY74" fmla="*/ 301752 h 5148072"/>
              <a:gd name="connsiteX75" fmla="*/ 1490472 w 2569464"/>
              <a:gd name="connsiteY75" fmla="*/ 274320 h 5148072"/>
              <a:gd name="connsiteX76" fmla="*/ 1444752 w 2569464"/>
              <a:gd name="connsiteY76" fmla="*/ 237744 h 5148072"/>
              <a:gd name="connsiteX77" fmla="*/ 1435608 w 2569464"/>
              <a:gd name="connsiteY77" fmla="*/ 210312 h 5148072"/>
              <a:gd name="connsiteX78" fmla="*/ 1408176 w 2569464"/>
              <a:gd name="connsiteY78" fmla="*/ 201168 h 5148072"/>
              <a:gd name="connsiteX79" fmla="*/ 1307592 w 2569464"/>
              <a:gd name="connsiteY79" fmla="*/ 192024 h 5148072"/>
              <a:gd name="connsiteX80" fmla="*/ 420624 w 2569464"/>
              <a:gd name="connsiteY80" fmla="*/ 182880 h 5148072"/>
              <a:gd name="connsiteX81" fmla="*/ 301752 w 2569464"/>
              <a:gd name="connsiteY81" fmla="*/ 173736 h 5148072"/>
              <a:gd name="connsiteX82" fmla="*/ 246888 w 2569464"/>
              <a:gd name="connsiteY82" fmla="*/ 155448 h 5148072"/>
              <a:gd name="connsiteX83" fmla="*/ 192024 w 2569464"/>
              <a:gd name="connsiteY83" fmla="*/ 137160 h 5148072"/>
              <a:gd name="connsiteX84" fmla="*/ 164592 w 2569464"/>
              <a:gd name="connsiteY84" fmla="*/ 128016 h 5148072"/>
              <a:gd name="connsiteX85" fmla="*/ 137160 w 2569464"/>
              <a:gd name="connsiteY85" fmla="*/ 109728 h 5148072"/>
              <a:gd name="connsiteX86" fmla="*/ 109728 w 2569464"/>
              <a:gd name="connsiteY86" fmla="*/ 100584 h 5148072"/>
              <a:gd name="connsiteX87" fmla="*/ 82296 w 2569464"/>
              <a:gd name="connsiteY87" fmla="*/ 82296 h 5148072"/>
              <a:gd name="connsiteX88" fmla="*/ 18288 w 2569464"/>
              <a:gd name="connsiteY88" fmla="*/ 36576 h 5148072"/>
              <a:gd name="connsiteX89" fmla="*/ 0 w 2569464"/>
              <a:gd name="connsiteY89" fmla="*/ 0 h 51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69464" h="5148072">
                <a:moveTo>
                  <a:pt x="2130552" y="5148072"/>
                </a:moveTo>
                <a:cubicBezTo>
                  <a:pt x="2113801" y="5030814"/>
                  <a:pt x="2118677" y="5094397"/>
                  <a:pt x="2130552" y="4910328"/>
                </a:cubicBezTo>
                <a:cubicBezTo>
                  <a:pt x="2137639" y="4800479"/>
                  <a:pt x="2131856" y="4831960"/>
                  <a:pt x="2148840" y="4764024"/>
                </a:cubicBezTo>
                <a:cubicBezTo>
                  <a:pt x="2149282" y="4760045"/>
                  <a:pt x="2156820" y="4639832"/>
                  <a:pt x="2176272" y="4626864"/>
                </a:cubicBezTo>
                <a:lnTo>
                  <a:pt x="2203704" y="4608576"/>
                </a:lnTo>
                <a:cubicBezTo>
                  <a:pt x="2209800" y="4590288"/>
                  <a:pt x="2211299" y="4569752"/>
                  <a:pt x="2221992" y="4553712"/>
                </a:cubicBezTo>
                <a:cubicBezTo>
                  <a:pt x="2228088" y="4544568"/>
                  <a:pt x="2235365" y="4536110"/>
                  <a:pt x="2240280" y="4526280"/>
                </a:cubicBezTo>
                <a:cubicBezTo>
                  <a:pt x="2275188" y="4456463"/>
                  <a:pt x="2210524" y="4550715"/>
                  <a:pt x="2276856" y="4462272"/>
                </a:cubicBezTo>
                <a:cubicBezTo>
                  <a:pt x="2291843" y="4417310"/>
                  <a:pt x="2291905" y="4408505"/>
                  <a:pt x="2313432" y="4370832"/>
                </a:cubicBezTo>
                <a:cubicBezTo>
                  <a:pt x="2318884" y="4361290"/>
                  <a:pt x="2327257" y="4353443"/>
                  <a:pt x="2331720" y="4343400"/>
                </a:cubicBezTo>
                <a:cubicBezTo>
                  <a:pt x="2339549" y="4325784"/>
                  <a:pt x="2343912" y="4306824"/>
                  <a:pt x="2350008" y="4288536"/>
                </a:cubicBezTo>
                <a:lnTo>
                  <a:pt x="2377440" y="4206240"/>
                </a:lnTo>
                <a:lnTo>
                  <a:pt x="2386584" y="4178808"/>
                </a:lnTo>
                <a:cubicBezTo>
                  <a:pt x="2383536" y="4142232"/>
                  <a:pt x="2381493" y="4105558"/>
                  <a:pt x="2377440" y="4069080"/>
                </a:cubicBezTo>
                <a:cubicBezTo>
                  <a:pt x="2375433" y="4051018"/>
                  <a:pt x="2369625" y="4007729"/>
                  <a:pt x="2359152" y="3986784"/>
                </a:cubicBezTo>
                <a:cubicBezTo>
                  <a:pt x="2339547" y="3947574"/>
                  <a:pt x="2341744" y="3968321"/>
                  <a:pt x="2313432" y="3931920"/>
                </a:cubicBezTo>
                <a:cubicBezTo>
                  <a:pt x="2236871" y="3833484"/>
                  <a:pt x="2311703" y="3911903"/>
                  <a:pt x="2249424" y="3849624"/>
                </a:cubicBezTo>
                <a:cubicBezTo>
                  <a:pt x="2234639" y="3805270"/>
                  <a:pt x="2236290" y="3823853"/>
                  <a:pt x="2249424" y="3758184"/>
                </a:cubicBezTo>
                <a:cubicBezTo>
                  <a:pt x="2251314" y="3748733"/>
                  <a:pt x="2251752" y="3737568"/>
                  <a:pt x="2258568" y="3730752"/>
                </a:cubicBezTo>
                <a:cubicBezTo>
                  <a:pt x="2271135" y="3718185"/>
                  <a:pt x="2289294" y="3712862"/>
                  <a:pt x="2304288" y="3703320"/>
                </a:cubicBezTo>
                <a:cubicBezTo>
                  <a:pt x="2322831" y="3691520"/>
                  <a:pt x="2343610" y="3682286"/>
                  <a:pt x="2359152" y="3666744"/>
                </a:cubicBezTo>
                <a:cubicBezTo>
                  <a:pt x="2394355" y="3631541"/>
                  <a:pt x="2375824" y="3646485"/>
                  <a:pt x="2414016" y="3621024"/>
                </a:cubicBezTo>
                <a:cubicBezTo>
                  <a:pt x="2466427" y="3542408"/>
                  <a:pt x="2403590" y="3641876"/>
                  <a:pt x="2441448" y="3566160"/>
                </a:cubicBezTo>
                <a:cubicBezTo>
                  <a:pt x="2446363" y="3556330"/>
                  <a:pt x="2454821" y="3548558"/>
                  <a:pt x="2459736" y="3538728"/>
                </a:cubicBezTo>
                <a:cubicBezTo>
                  <a:pt x="2464047" y="3530107"/>
                  <a:pt x="2462859" y="3518822"/>
                  <a:pt x="2468880" y="3511296"/>
                </a:cubicBezTo>
                <a:cubicBezTo>
                  <a:pt x="2475745" y="3502714"/>
                  <a:pt x="2487168" y="3499104"/>
                  <a:pt x="2496312" y="3493008"/>
                </a:cubicBezTo>
                <a:cubicBezTo>
                  <a:pt x="2499360" y="3483864"/>
                  <a:pt x="2501145" y="3474197"/>
                  <a:pt x="2505456" y="3465576"/>
                </a:cubicBezTo>
                <a:cubicBezTo>
                  <a:pt x="2522483" y="3431522"/>
                  <a:pt x="2525897" y="3441046"/>
                  <a:pt x="2551176" y="3410712"/>
                </a:cubicBezTo>
                <a:cubicBezTo>
                  <a:pt x="2558211" y="3402269"/>
                  <a:pt x="2563368" y="3392424"/>
                  <a:pt x="2569464" y="3383280"/>
                </a:cubicBezTo>
                <a:cubicBezTo>
                  <a:pt x="2566416" y="3352800"/>
                  <a:pt x="2564978" y="3322116"/>
                  <a:pt x="2560320" y="3291840"/>
                </a:cubicBezTo>
                <a:cubicBezTo>
                  <a:pt x="2558854" y="3282313"/>
                  <a:pt x="2555487" y="3273029"/>
                  <a:pt x="2551176" y="3264408"/>
                </a:cubicBezTo>
                <a:cubicBezTo>
                  <a:pt x="2540901" y="3243857"/>
                  <a:pt x="2522790" y="3223989"/>
                  <a:pt x="2505456" y="3209544"/>
                </a:cubicBezTo>
                <a:cubicBezTo>
                  <a:pt x="2497013" y="3202509"/>
                  <a:pt x="2487854" y="3196171"/>
                  <a:pt x="2478024" y="3191256"/>
                </a:cubicBezTo>
                <a:cubicBezTo>
                  <a:pt x="2402308" y="3153398"/>
                  <a:pt x="2501776" y="3216235"/>
                  <a:pt x="2423160" y="3163824"/>
                </a:cubicBezTo>
                <a:cubicBezTo>
                  <a:pt x="2417064" y="3154680"/>
                  <a:pt x="2412643" y="3144163"/>
                  <a:pt x="2404872" y="3136392"/>
                </a:cubicBezTo>
                <a:cubicBezTo>
                  <a:pt x="2397101" y="3128621"/>
                  <a:pt x="2384305" y="3126686"/>
                  <a:pt x="2377440" y="3118104"/>
                </a:cubicBezTo>
                <a:cubicBezTo>
                  <a:pt x="2371419" y="3110578"/>
                  <a:pt x="2371344" y="3099816"/>
                  <a:pt x="2368296" y="3090672"/>
                </a:cubicBezTo>
                <a:cubicBezTo>
                  <a:pt x="2396619" y="3005703"/>
                  <a:pt x="2371878" y="3088031"/>
                  <a:pt x="2386584" y="2889504"/>
                </a:cubicBezTo>
                <a:cubicBezTo>
                  <a:pt x="2388399" y="2864997"/>
                  <a:pt x="2391332" y="2840529"/>
                  <a:pt x="2395728" y="2816352"/>
                </a:cubicBezTo>
                <a:cubicBezTo>
                  <a:pt x="2397452" y="2806869"/>
                  <a:pt x="2401824" y="2798064"/>
                  <a:pt x="2404872" y="2788920"/>
                </a:cubicBezTo>
                <a:cubicBezTo>
                  <a:pt x="2401824" y="2737104"/>
                  <a:pt x="2400649" y="2685144"/>
                  <a:pt x="2395728" y="2633472"/>
                </a:cubicBezTo>
                <a:cubicBezTo>
                  <a:pt x="2394537" y="2620961"/>
                  <a:pt x="2392204" y="2608136"/>
                  <a:pt x="2386584" y="2596896"/>
                </a:cubicBezTo>
                <a:cubicBezTo>
                  <a:pt x="2376754" y="2577237"/>
                  <a:pt x="2368296" y="2554224"/>
                  <a:pt x="2350008" y="2542032"/>
                </a:cubicBezTo>
                <a:lnTo>
                  <a:pt x="2322576" y="2523744"/>
                </a:lnTo>
                <a:cubicBezTo>
                  <a:pt x="2257226" y="2425719"/>
                  <a:pt x="2358996" y="2574489"/>
                  <a:pt x="2276856" y="2468880"/>
                </a:cubicBezTo>
                <a:cubicBezTo>
                  <a:pt x="2200295" y="2370444"/>
                  <a:pt x="2275127" y="2448863"/>
                  <a:pt x="2212848" y="2386584"/>
                </a:cubicBezTo>
                <a:cubicBezTo>
                  <a:pt x="2170444" y="2259373"/>
                  <a:pt x="2193790" y="2350982"/>
                  <a:pt x="2203704" y="2103120"/>
                </a:cubicBezTo>
                <a:cubicBezTo>
                  <a:pt x="2200656" y="2075688"/>
                  <a:pt x="2196526" y="2048355"/>
                  <a:pt x="2194560" y="2020824"/>
                </a:cubicBezTo>
                <a:cubicBezTo>
                  <a:pt x="2191735" y="1981272"/>
                  <a:pt x="2214752" y="1836165"/>
                  <a:pt x="2148840" y="1792224"/>
                </a:cubicBezTo>
                <a:lnTo>
                  <a:pt x="2121408" y="1773936"/>
                </a:lnTo>
                <a:cubicBezTo>
                  <a:pt x="2115312" y="1764792"/>
                  <a:pt x="2110891" y="1754275"/>
                  <a:pt x="2103120" y="1746504"/>
                </a:cubicBezTo>
                <a:cubicBezTo>
                  <a:pt x="2095349" y="1738733"/>
                  <a:pt x="2082925" y="1736487"/>
                  <a:pt x="2075688" y="1728216"/>
                </a:cubicBezTo>
                <a:cubicBezTo>
                  <a:pt x="2061214" y="1711675"/>
                  <a:pt x="2051304" y="1691640"/>
                  <a:pt x="2039112" y="1673352"/>
                </a:cubicBezTo>
                <a:lnTo>
                  <a:pt x="2002536" y="1618488"/>
                </a:lnTo>
                <a:cubicBezTo>
                  <a:pt x="1996440" y="1609344"/>
                  <a:pt x="1992019" y="1598827"/>
                  <a:pt x="1984248" y="1591056"/>
                </a:cubicBezTo>
                <a:lnTo>
                  <a:pt x="1929384" y="1536192"/>
                </a:lnTo>
                <a:cubicBezTo>
                  <a:pt x="1906400" y="1467241"/>
                  <a:pt x="1940077" y="1549558"/>
                  <a:pt x="1892808" y="1490472"/>
                </a:cubicBezTo>
                <a:cubicBezTo>
                  <a:pt x="1886787" y="1482946"/>
                  <a:pt x="1887975" y="1471661"/>
                  <a:pt x="1883664" y="1463040"/>
                </a:cubicBezTo>
                <a:cubicBezTo>
                  <a:pt x="1868424" y="1432560"/>
                  <a:pt x="1865376" y="1435608"/>
                  <a:pt x="1837944" y="1417320"/>
                </a:cubicBezTo>
                <a:cubicBezTo>
                  <a:pt x="1814960" y="1348369"/>
                  <a:pt x="1848637" y="1430686"/>
                  <a:pt x="1801368" y="1371600"/>
                </a:cubicBezTo>
                <a:cubicBezTo>
                  <a:pt x="1795347" y="1364074"/>
                  <a:pt x="1796905" y="1352594"/>
                  <a:pt x="1792224" y="1344168"/>
                </a:cubicBezTo>
                <a:cubicBezTo>
                  <a:pt x="1781550" y="1324955"/>
                  <a:pt x="1765478" y="1308963"/>
                  <a:pt x="1755648" y="1289304"/>
                </a:cubicBezTo>
                <a:cubicBezTo>
                  <a:pt x="1748476" y="1274960"/>
                  <a:pt x="1731997" y="1238221"/>
                  <a:pt x="1719072" y="1225296"/>
                </a:cubicBezTo>
                <a:cubicBezTo>
                  <a:pt x="1711301" y="1217525"/>
                  <a:pt x="1700784" y="1213104"/>
                  <a:pt x="1691640" y="1207008"/>
                </a:cubicBezTo>
                <a:cubicBezTo>
                  <a:pt x="1688710" y="1195289"/>
                  <a:pt x="1679911" y="1156118"/>
                  <a:pt x="1673352" y="1143000"/>
                </a:cubicBezTo>
                <a:cubicBezTo>
                  <a:pt x="1668437" y="1133170"/>
                  <a:pt x="1659979" y="1125398"/>
                  <a:pt x="1655064" y="1115568"/>
                </a:cubicBezTo>
                <a:cubicBezTo>
                  <a:pt x="1650753" y="1106947"/>
                  <a:pt x="1650231" y="1096757"/>
                  <a:pt x="1645920" y="1088136"/>
                </a:cubicBezTo>
                <a:cubicBezTo>
                  <a:pt x="1641005" y="1078306"/>
                  <a:pt x="1632095" y="1070747"/>
                  <a:pt x="1627632" y="1060704"/>
                </a:cubicBezTo>
                <a:cubicBezTo>
                  <a:pt x="1619803" y="1043088"/>
                  <a:pt x="1615440" y="1024128"/>
                  <a:pt x="1609344" y="1005840"/>
                </a:cubicBezTo>
                <a:lnTo>
                  <a:pt x="1600200" y="978408"/>
                </a:lnTo>
                <a:cubicBezTo>
                  <a:pt x="1597152" y="947928"/>
                  <a:pt x="1595388" y="917292"/>
                  <a:pt x="1591056" y="886968"/>
                </a:cubicBezTo>
                <a:cubicBezTo>
                  <a:pt x="1586218" y="853104"/>
                  <a:pt x="1572109" y="829467"/>
                  <a:pt x="1563624" y="795528"/>
                </a:cubicBezTo>
                <a:cubicBezTo>
                  <a:pt x="1550711" y="743874"/>
                  <a:pt x="1556945" y="771275"/>
                  <a:pt x="1545336" y="713232"/>
                </a:cubicBezTo>
                <a:cubicBezTo>
                  <a:pt x="1542288" y="594360"/>
                  <a:pt x="1544102" y="475264"/>
                  <a:pt x="1536192" y="356616"/>
                </a:cubicBezTo>
                <a:cubicBezTo>
                  <a:pt x="1534910" y="337381"/>
                  <a:pt x="1531535" y="315383"/>
                  <a:pt x="1517904" y="301752"/>
                </a:cubicBezTo>
                <a:cubicBezTo>
                  <a:pt x="1508760" y="292608"/>
                  <a:pt x="1498751" y="284254"/>
                  <a:pt x="1490472" y="274320"/>
                </a:cubicBezTo>
                <a:cubicBezTo>
                  <a:pt x="1458656" y="236141"/>
                  <a:pt x="1489785" y="252755"/>
                  <a:pt x="1444752" y="237744"/>
                </a:cubicBezTo>
                <a:cubicBezTo>
                  <a:pt x="1441704" y="228600"/>
                  <a:pt x="1442424" y="217128"/>
                  <a:pt x="1435608" y="210312"/>
                </a:cubicBezTo>
                <a:cubicBezTo>
                  <a:pt x="1428792" y="203496"/>
                  <a:pt x="1417718" y="202531"/>
                  <a:pt x="1408176" y="201168"/>
                </a:cubicBezTo>
                <a:cubicBezTo>
                  <a:pt x="1374848" y="196407"/>
                  <a:pt x="1341252" y="192647"/>
                  <a:pt x="1307592" y="192024"/>
                </a:cubicBezTo>
                <a:lnTo>
                  <a:pt x="420624" y="182880"/>
                </a:lnTo>
                <a:cubicBezTo>
                  <a:pt x="381000" y="179832"/>
                  <a:pt x="341007" y="179934"/>
                  <a:pt x="301752" y="173736"/>
                </a:cubicBezTo>
                <a:cubicBezTo>
                  <a:pt x="282711" y="170729"/>
                  <a:pt x="265176" y="161544"/>
                  <a:pt x="246888" y="155448"/>
                </a:cubicBezTo>
                <a:lnTo>
                  <a:pt x="192024" y="137160"/>
                </a:lnTo>
                <a:cubicBezTo>
                  <a:pt x="182880" y="134112"/>
                  <a:pt x="172612" y="133363"/>
                  <a:pt x="164592" y="128016"/>
                </a:cubicBezTo>
                <a:cubicBezTo>
                  <a:pt x="155448" y="121920"/>
                  <a:pt x="146990" y="114643"/>
                  <a:pt x="137160" y="109728"/>
                </a:cubicBezTo>
                <a:cubicBezTo>
                  <a:pt x="128539" y="105417"/>
                  <a:pt x="118349" y="104895"/>
                  <a:pt x="109728" y="100584"/>
                </a:cubicBezTo>
                <a:cubicBezTo>
                  <a:pt x="99898" y="95669"/>
                  <a:pt x="91239" y="88684"/>
                  <a:pt x="82296" y="82296"/>
                </a:cubicBezTo>
                <a:cubicBezTo>
                  <a:pt x="2902" y="25586"/>
                  <a:pt x="82937" y="79675"/>
                  <a:pt x="18288" y="36576"/>
                </a:cubicBezTo>
                <a:cubicBezTo>
                  <a:pt x="7781" y="5055"/>
                  <a:pt x="15960" y="15960"/>
                  <a:pt x="0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8000" y="142852"/>
            <a:ext cx="892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15 октября Государственный Комитет обороны СССР принял решение об эвакуации Москвы.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000" y="5401591"/>
            <a:ext cx="892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20 октября ГКО ввёл в Москве и в прилегающих районах осадное положение, в срочном порядке сюда перебросились все резервы.</a:t>
            </a:r>
            <a:endParaRPr lang="ru-RU" sz="2800" b="1" dirty="0"/>
          </a:p>
        </p:txBody>
      </p:sp>
      <p:pic>
        <p:nvPicPr>
          <p:cNvPr id="6" name="Рисунок 5" descr="0_55f0_13ba78eb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7030" y="1157286"/>
            <a:ext cx="5649940" cy="41696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8000" y="115179"/>
            <a:ext cx="892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 ноября 1941 г. на Красной площади состоялся парад войск по случаю </a:t>
            </a:r>
            <a:r>
              <a:rPr lang="en-US" sz="2800" b="1" dirty="0" smtClean="0">
                <a:solidFill>
                  <a:schemeClr val="bg1"/>
                </a:solidFill>
              </a:rPr>
              <a:t>XXIV </a:t>
            </a:r>
            <a:r>
              <a:rPr lang="ru-RU" sz="2800" b="1" dirty="0" smtClean="0">
                <a:solidFill>
                  <a:schemeClr val="bg1"/>
                </a:solidFill>
              </a:rPr>
              <a:t>годовщины Великого Октября.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000" y="6286520"/>
            <a:ext cx="8928000" cy="54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Часть войск сразу после парада отправлялась на фронт. </a:t>
            </a:r>
            <a:endParaRPr lang="ru-RU" sz="2800" b="1" dirty="0"/>
          </a:p>
        </p:txBody>
      </p:sp>
      <p:pic>
        <p:nvPicPr>
          <p:cNvPr id="5" name="Рисунок 4" descr="Battle_of_moscow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199801"/>
            <a:ext cx="7429552" cy="50152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000" y="5429264"/>
            <a:ext cx="892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16-18 ноября, под командованием Василия </a:t>
            </a:r>
            <a:r>
              <a:rPr lang="ru-RU" sz="2800" b="1" dirty="0" err="1" smtClean="0"/>
              <a:t>Клочкова</a:t>
            </a:r>
            <a:r>
              <a:rPr lang="ru-RU" sz="2800" b="1" dirty="0" smtClean="0"/>
              <a:t>, панфиловцы сорвали прорыв немецких танков у </a:t>
            </a:r>
            <a:r>
              <a:rPr lang="ru-RU" sz="2800" b="1" dirty="0" err="1" smtClean="0"/>
              <a:t>Дубосеково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2860" y="71414"/>
            <a:ext cx="885828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«Велика Россия, а отступать некуда – позади Москва»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642918"/>
            <a:ext cx="3026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ru-RU" sz="2800" dirty="0" smtClean="0">
                <a:solidFill>
                  <a:schemeClr val="bg1"/>
                </a:solidFill>
              </a:rPr>
              <a:t>Василий Клочков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Картинка 14 из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8" y="758673"/>
            <a:ext cx="3214678" cy="45277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4" descr="Картинка 18 из 5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420148">
            <a:off x="3023321" y="2053026"/>
            <a:ext cx="5741746" cy="3071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Картинка 48 из 11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5720" y="6072206"/>
            <a:ext cx="701916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Памятник воинам 316 стрелковой дивизии </a:t>
            </a:r>
            <a:endParaRPr lang="ru-RU" sz="28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lamesanimjl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Bundesarchiv_Bild_101I-209-0076-02%2C_Russland%2C_Georg-Hans_Reinhardt%2C_Walter_Kr%C3%BCger.jpg"/>
          <p:cNvPicPr>
            <a:picLocks noChangeAspect="1"/>
          </p:cNvPicPr>
          <p:nvPr/>
        </p:nvPicPr>
        <p:blipFill>
          <a:blip r:embed="rId4" cstate="print"/>
          <a:srcRect b="6542"/>
          <a:stretch>
            <a:fillRect/>
          </a:stretch>
        </p:blipFill>
        <p:spPr>
          <a:xfrm>
            <a:off x="2428860" y="714356"/>
            <a:ext cx="5965912" cy="3714776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9" name="Рисунок 8" descr="417px-Bundesarchiv_Bild_146-1985-037-34A%2C_Russland%2C_Generaloberst_Adolf_Strau%C3%9F.jpg"/>
          <p:cNvPicPr>
            <a:picLocks noChangeAspect="1"/>
          </p:cNvPicPr>
          <p:nvPr/>
        </p:nvPicPr>
        <p:blipFill>
          <a:blip r:embed="rId5" cstate="print"/>
          <a:srcRect t="1042" r="4236" b="1041"/>
          <a:stretch>
            <a:fillRect/>
          </a:stretch>
        </p:blipFill>
        <p:spPr>
          <a:xfrm>
            <a:off x="714348" y="1643050"/>
            <a:ext cx="3185839" cy="4679201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" name="Рисунок 1" descr="05S0117i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88402">
            <a:off x="5980228" y="3457409"/>
            <a:ext cx="2627482" cy="29241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-2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18 декабря 1940 г. немецким командованием подписан план нападения Германии на СССР-«Барбаросса».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14099-117430927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Битва под Москвой_Archos_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34" y="1102163"/>
            <a:ext cx="8215370" cy="46944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8000" y="5857892"/>
            <a:ext cx="892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>
                  <a:solidFill>
                    <a:schemeClr val="bg1"/>
                  </a:solidFill>
                </a:ln>
                <a:ea typeface="Times New Roman" pitchFamily="18" charset="0"/>
                <a:cs typeface="Arial" pitchFamily="34" charset="0"/>
              </a:rPr>
              <a:t>За короткий срок были освобождены Калинин, Елец, Клин, Тихвин, Керчь.</a:t>
            </a:r>
            <a:endParaRPr lang="ru-RU" sz="3600" b="1" dirty="0" smtClean="0">
              <a:ln>
                <a:solidFill>
                  <a:schemeClr val="bg1"/>
                </a:solidFill>
              </a:ln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000" y="71414"/>
            <a:ext cx="89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 декабря 1941 г. началось успешное контрнаступление советских войск.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000" y="5786454"/>
            <a:ext cx="892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Советские части освободили свыше 11 тыс. населенных пунктов и устранили угрозу взятия Москвы.</a:t>
            </a:r>
            <a:endParaRPr lang="ru-RU" sz="2800" b="1" dirty="0"/>
          </a:p>
        </p:txBody>
      </p:sp>
      <p:pic>
        <p:nvPicPr>
          <p:cNvPr id="9" name="Рисунок 8" descr="b14fe1b9-3cda-49bb-a3b6-69c2056fabf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736"/>
            <a:ext cx="6143668" cy="4217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Soviet_Offensive_Moscow_December_19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774962"/>
            <a:ext cx="4036853" cy="30114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8000" y="71414"/>
            <a:ext cx="892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 ходе декабрьского наступления были разгромлены 11 танковых, 4 моторизованных и 23 пехотных немецких дивизий.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8000" y="71414"/>
            <a:ext cx="892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Оценив обстановку на фронте к началу января, Ставка приняла решение о переходе советских войск в наступление.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000" y="5857892"/>
            <a:ext cx="892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Перед войсками ставилась задача окружить и разгромить главные силы группы армий «Центр». </a:t>
            </a:r>
            <a:endParaRPr lang="ru-RU" sz="2800" b="1" dirty="0"/>
          </a:p>
        </p:txBody>
      </p:sp>
      <p:pic>
        <p:nvPicPr>
          <p:cNvPr id="10" name="Picture 2" descr="G:\БИТВА ПОД МОСКВОЙ\30.jpg"/>
          <p:cNvPicPr>
            <a:picLocks noChangeAspect="1" noChangeArrowheads="1"/>
          </p:cNvPicPr>
          <p:nvPr/>
        </p:nvPicPr>
        <p:blipFill>
          <a:blip r:embed="rId3" cstate="print"/>
          <a:srcRect b="7894"/>
          <a:stretch>
            <a:fillRect/>
          </a:stretch>
        </p:blipFill>
        <p:spPr bwMode="auto">
          <a:xfrm>
            <a:off x="3359684" y="2714620"/>
            <a:ext cx="5427158" cy="2928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zis30_3.jpg"/>
          <p:cNvPicPr>
            <a:picLocks noChangeAspect="1"/>
          </p:cNvPicPr>
          <p:nvPr/>
        </p:nvPicPr>
        <p:blipFill>
          <a:blip r:embed="rId4" cstate="print"/>
          <a:srcRect b="4579"/>
          <a:stretch>
            <a:fillRect/>
          </a:stretch>
        </p:blipFill>
        <p:spPr>
          <a:xfrm>
            <a:off x="285720" y="1392998"/>
            <a:ext cx="4286280" cy="26789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mos_na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36461"/>
            <a:ext cx="5143536" cy="63850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3" name="Прямая со стрелкой 2"/>
          <p:cNvCxnSpPr/>
          <p:nvPr/>
        </p:nvCxnSpPr>
        <p:spPr>
          <a:xfrm rot="10800000" flipV="1">
            <a:off x="5715008" y="2214554"/>
            <a:ext cx="642942" cy="35719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rot="10800000" flipV="1">
            <a:off x="2786050" y="3286124"/>
            <a:ext cx="642942" cy="35719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668387"/>
            <a:ext cx="8572560" cy="5521226"/>
          </a:xfrm>
          <a:prstGeom prst="horizontalScroll">
            <a:avLst/>
          </a:prstGeom>
          <a:solidFill>
            <a:schemeClr val="tx1">
              <a:alpha val="36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Побед</a:t>
            </a: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под Москвой способствовала укреплению антигитлеровской коалиции, вселила уверенность народных масс порабощенных стран в победе над фашизмом, ослабила коалицию агрессивных стран, подорвала экономические, военные и моральные силы германского фашизма.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Разгром немецко-фашистских войск под Москвой явился началом гибели гитлеровского вермахта, начало крушения фашистской Германии. В Московской битве впервые в ходе войны была одержана крупная победа над немецкой армией.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8000" y="357166"/>
            <a:ext cx="892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«Когда меня спрашивают, что больше всего запомнилось из минувшей войны, я всегда отвечаю: битва за Москву».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3636" y="1857364"/>
            <a:ext cx="2096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(Г. К. Жуков)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05S0055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143116"/>
            <a:ext cx="3500462" cy="3895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http://powerpoint.net.ru/uploads/posts/2009-12/1261398291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643182"/>
            <a:ext cx="5219700" cy="391477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Картинка 42 из 272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2" descr="Картинка 3 из 187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285728"/>
            <a:ext cx="2331379" cy="435771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8000" y="5429264"/>
            <a:ext cx="892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8 мая 1965 года </a:t>
            </a:r>
          </a:p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Москве было присвоено почетное звание </a:t>
            </a:r>
          </a:p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«город-герой»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 descr="ww2_ussr1941.gif"/>
          <p:cNvPicPr>
            <a:picLocks noChangeAspect="1"/>
          </p:cNvPicPr>
          <p:nvPr/>
        </p:nvPicPr>
        <p:blipFill>
          <a:blip r:embed="rId2" cstate="print"/>
          <a:srcRect t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http://www.modellmix.su/_images/photos/products/367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929066"/>
            <a:ext cx="857256" cy="5795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1" name="Прямая со стрелкой 10"/>
          <p:cNvCxnSpPr/>
          <p:nvPr/>
        </p:nvCxnSpPr>
        <p:spPr>
          <a:xfrm rot="5400000" flipH="1" flipV="1">
            <a:off x="2035951" y="250009"/>
            <a:ext cx="2571768" cy="235745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 descr="http://www.modellmix.su/_images/photos/products/367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206553"/>
            <a:ext cx="857256" cy="5795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1857356" y="1928802"/>
            <a:ext cx="5429288" cy="150019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http://www.modellmix.su/_images/photos/products/367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071810"/>
            <a:ext cx="857256" cy="5795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7" name="Прямая со стрелкой 16"/>
          <p:cNvCxnSpPr>
            <a:stCxn id="33802" idx="3"/>
          </p:cNvCxnSpPr>
          <p:nvPr/>
        </p:nvCxnSpPr>
        <p:spPr>
          <a:xfrm>
            <a:off x="2357422" y="4218819"/>
            <a:ext cx="5500726" cy="78181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 rot="20674433">
            <a:off x="3148186" y="2454140"/>
            <a:ext cx="1100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Гепнер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 rot="18774852">
            <a:off x="2725991" y="1203540"/>
            <a:ext cx="573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Гот</a:t>
            </a:r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 rot="462656">
            <a:off x="3814717" y="4032938"/>
            <a:ext cx="1427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Гудериан</a:t>
            </a:r>
            <a:endParaRPr lang="ru-RU" sz="2400" b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 flipV="1">
            <a:off x="5715008" y="1714488"/>
            <a:ext cx="642942" cy="35719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786446" y="1285860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Ставка СССР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-2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Под утро 22 июня 1941 года, нарушив договор о ненападении, фашистская Германия вторглась в СССР.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4824" y="6286520"/>
            <a:ext cx="6534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Началась Великая Отечественная война.</a:t>
            </a:r>
            <a:endParaRPr lang="ru-RU" sz="2800" b="1" dirty="0"/>
          </a:p>
        </p:txBody>
      </p:sp>
      <p:pic>
        <p:nvPicPr>
          <p:cNvPr id="7" name="Picture 2" descr="C:\Documents and Settings\Admin\Рабочий стол\Новая папка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7686" y="928670"/>
            <a:ext cx="3948628" cy="5435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8000" y="-24"/>
            <a:ext cx="8928000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Двухмесячное сражение за Смоленск, оборона Киева (70 дней), Одессы (73 дня) срывали график немецкого наступления.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3" descr="C:\Documents and Settings\Admin\Рабочий стол\Новая папка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03586" y="1314024"/>
            <a:ext cx="8336828" cy="5544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Picture 2" descr="G:\БИТВА ПОД МОСКВОЙ\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3" y="1285860"/>
            <a:ext cx="8927975" cy="558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2" descr="G:\БИТВА ПОД МОСКВОЙ\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339" y="1242000"/>
            <a:ext cx="8867323" cy="5616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8000" y="46001"/>
            <a:ext cx="892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15 сентября 1941 г. - утвержден план операции «Тайфун» (взятие столицы СССР – Москвы).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04861" y="1928830"/>
            <a:ext cx="7334278" cy="4000500"/>
            <a:chOff x="357158" y="1500174"/>
            <a:chExt cx="7334278" cy="4000500"/>
          </a:xfrm>
        </p:grpSpPr>
        <p:pic>
          <p:nvPicPr>
            <p:cNvPr id="29698" name="Picture 2" descr="http://www.krugosvet.ru/uploads/enc/images/1/123563505140fa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57158" y="1500174"/>
              <a:ext cx="3762375" cy="40005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9700" name="Picture 4" descr="http://www.epochtimes.com.ua/rus/images/stories/03/opinion/u81_04271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7686" y="1500174"/>
              <a:ext cx="3333750" cy="40005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8000" y="5903893"/>
            <a:ext cx="892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30 сентября 1941 г. враг начал генеральное наступление.</a:t>
            </a:r>
            <a:endParaRPr lang="ru-RU" sz="2800" b="1" dirty="0"/>
          </a:p>
        </p:txBody>
      </p:sp>
      <p:pic>
        <p:nvPicPr>
          <p:cNvPr id="11" name="Рисунок 10" descr="mos_ob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7862" y="142852"/>
            <a:ext cx="4648277" cy="5715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000" y="5715016"/>
            <a:ext cx="892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Были захвачены Орел, Калуга, Калинин, Волоколамск, Можайск. </a:t>
            </a:r>
            <a:endParaRPr lang="ru-RU" sz="28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161232" y="983916"/>
            <a:ext cx="821537" cy="1159200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8000" y="46001"/>
            <a:ext cx="892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bg1"/>
                </a:solidFill>
              </a:rPr>
              <a:t>7 октября, под Вязьмой, в окружение попали части трех советских фронтов – более 660 тыс. человек. </a:t>
            </a:r>
            <a:endParaRPr lang="ru-RU" sz="2800" u="sng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000" y="2046265"/>
            <a:ext cx="8928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bg1"/>
                </a:solidFill>
              </a:rPr>
              <a:t>Возникла опасность нападения на Москву через Малоярославец, а позже и через другие направления.</a:t>
            </a:r>
            <a:endParaRPr lang="ru-RU" sz="2800" u="sng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ded837b1be09f86eb1133a9ebf2_prev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8436" y="3000372"/>
            <a:ext cx="5007128" cy="291941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mesanimjl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8000" y="191136"/>
            <a:ext cx="892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Война все больше обретала черты народной.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000" y="5401591"/>
            <a:ext cx="892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Мирное население участвует в сооружении оборонительных рубежей, вступает в народное ополчение.</a:t>
            </a:r>
            <a:endParaRPr lang="ru-RU" sz="2800" b="1" dirty="0"/>
          </a:p>
        </p:txBody>
      </p:sp>
      <p:pic>
        <p:nvPicPr>
          <p:cNvPr id="5" name="Рисунок 4" descr="294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190" y="846154"/>
            <a:ext cx="6905620" cy="45116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488</Words>
  <Application>Microsoft Office PowerPoint</Application>
  <PresentationFormat>Экран (4:3)</PresentationFormat>
  <Paragraphs>44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LIVE-7</dc:creator>
  <cp:lastModifiedBy>ПК</cp:lastModifiedBy>
  <cp:revision>60</cp:revision>
  <dcterms:created xsi:type="dcterms:W3CDTF">2010-05-29T08:04:17Z</dcterms:created>
  <dcterms:modified xsi:type="dcterms:W3CDTF">2015-11-09T12:12:15Z</dcterms:modified>
</cp:coreProperties>
</file>