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notesMasterIdLst>
    <p:notesMasterId r:id="rId28"/>
  </p:notesMasterIdLst>
  <p:sldIdLst>
    <p:sldId id="256" r:id="rId9"/>
    <p:sldId id="279" r:id="rId10"/>
    <p:sldId id="258" r:id="rId11"/>
    <p:sldId id="27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86" r:id="rId20"/>
    <p:sldId id="285" r:id="rId21"/>
    <p:sldId id="281" r:id="rId22"/>
    <p:sldId id="282" r:id="rId23"/>
    <p:sldId id="283" r:id="rId24"/>
    <p:sldId id="284" r:id="rId25"/>
    <p:sldId id="270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95062" autoAdjust="0"/>
  </p:normalViewPr>
  <p:slideViewPr>
    <p:cSldViewPr>
      <p:cViewPr>
        <p:scale>
          <a:sx n="66" d="100"/>
          <a:sy n="66" d="100"/>
        </p:scale>
        <p:origin x="-71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A6F2-6E50-4477-A672-3C87C3CFEE43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2070-51CB-46DC-955B-E69E6DEC9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2070-51CB-46DC-955B-E69E6DEC925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2070-51CB-46DC-955B-E69E6DEC925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2070-51CB-46DC-955B-E69E6DEC925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568CC-16A7-450D-A6A7-00A0AA9B8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3A62E-827B-4512-B686-EB70368F4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3C396-625B-490F-A55D-D4AD75E28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60345-7D29-48D8-887C-B2F6BB26F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775E8-B734-401D-BB71-C312363CE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B71C-F425-4155-B98E-286676633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D2645-9DAF-4AEE-864D-72237C571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109FD-AB4E-499B-88F5-EC0498ED0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E03E5-469E-45B1-B4F6-30F2CE203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81DA4-A3EC-47E0-A6D6-C214EBE9D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B513D-4DB5-48AA-AE7B-2AA34F6BE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E7E49-8F49-4F44-930A-B6A5ED67A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34A7-E5CC-42D9-84D3-8A9362781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509C4-5083-4E77-B197-9C842A5CC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5A9A3-3DD8-46BC-BFF8-BC14A191B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C3D29-8FFF-4878-AA92-5C1BCB393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F6717-0AD8-484E-9BD7-2B1F7E39A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92345-9D88-429B-84DA-8356233ED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F87E6-A27E-4104-88D7-0D964AEE2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DF07D-AC1A-4F69-8E67-2C97122F8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FBB5D-C3FF-479A-8B01-6B466C036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86B0F-8C32-4DA6-AAF3-6B5B19CF9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266F0-01A7-4CEC-A4E7-976E13364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991D-0E43-4D86-A802-470A33453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F58D-5EC4-4600-A6F4-745C17920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619C1-C9A5-4339-9225-D4F94C4DA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86B9-A301-4EBA-8345-05EFD611B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E35E4-8A9F-4B2E-887D-228699D8A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9BCB2-E98E-478C-8698-F92BA5EFD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A5B21-C15C-4571-8E54-981A0DFEC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D671B-D01F-46B3-B322-54E6A2498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E149-559A-4CA2-9867-660C2768B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E70E-CF19-4761-804B-A6D340F4E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ABA20-3DB7-4AB6-AEBD-8A5DD3BA3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03348-A07A-44C6-925F-A5E0F265D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7269F-98D4-49C3-BDB1-317A6DABA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CB4B9-BFE8-4CB8-97CE-BAE18F898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31E33-E27E-47A7-B7DB-B03D20D71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CDCDC-B132-451A-B765-8B64A7901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B9869-A459-471D-A9D3-71EA9FF31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FD17-9402-49A8-9A82-C5DED3C394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A66DD-39B5-486C-99D1-440AC75E9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963B-B60D-466A-BB2A-0910E4F3B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605C7-7B82-40A1-BB15-95FA9232F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C1178-BA42-42B3-B3AE-02F37CDDB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296FB-3494-4D75-B35B-9AFFA5B78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53A60-575A-4605-AEDB-A0E7830BF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23DF0-3380-432B-BB1F-A73F06899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73CE6-8A6C-424F-93F3-022E624C6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E4A78-2F67-40D1-9EC4-8044F71CB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1880F-AED0-413B-A449-3C228CBD77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9136E-525B-4B05-A78F-B09885C81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0C499-FC67-4FE1-AF2A-FFA6B1BBD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E75A-8341-482D-81B7-D8CB262CB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53F39-7FE4-43ED-9559-1A3915F48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970D7-EC87-468B-9531-FC0351C1D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DC92E-6069-48AD-AF19-D191793C8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FB171-ABFF-4864-BFAC-2FCBB7836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33DF2-A215-495B-89BA-6E9C78230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39C09-5AF4-4D4E-9196-2B567919E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D4300-F6DB-4ABF-A92A-D765A4FC3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467B9-40C9-4B0F-9175-3B95DACB6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75745-2B79-40D6-9410-67C8F6A4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8F98C-369A-4D2A-B81A-E2F653368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2BBA6-38B4-431E-827B-839ED9FB1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85377-0C6D-433D-A83A-14A5628CA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A09CD-C15A-480A-987F-859BAAC82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487FC-671C-456B-A403-6AB785101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A1618-D543-45E9-8D14-37DB4B8F2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20111-02C6-42EE-B7DB-F29A3D7BE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E3D28-8CB9-4D24-905B-CF4300C18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723AD-FF7C-4A0D-8010-E7BEBEA1AD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98AF4-912D-4E4D-A148-6A09EAC9E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A2647-88F8-46AB-B64D-E340B219F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6B74F-6857-4986-8F78-BD47D443E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4209E-B339-489B-98A2-5B692547E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507B5-F95A-4A56-8DDD-3B787073E2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6197B-78A5-4354-9645-1EC8DDBF4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8DCFE-1745-47B9-A2A2-6573E313B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8CCAD-DD86-4014-BA4A-688439C4A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C2215-B840-480D-8D5E-5CF9390DC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4FD3E-89C4-4E04-A5DC-C15B170CB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FF192-6A32-4E97-8D61-4160A8339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828D-DC50-4CE8-92EE-87AB2D1EC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E5D67-3C4F-4FB4-BA83-F3ED72B88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06A44-65DF-4364-8102-DE48730B4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73D59-15CD-41A2-8A49-0B14908ED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C730-7EF3-4366-9A88-32F3F355B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62508B-6652-4093-971C-BD33F7D7FB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808EA0-E702-4AF6-A648-37FB938C0D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2851F1-8089-4A8E-800C-6FF26E8331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6B0405-0AB1-4893-A32A-D85A9CB763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34CB76-5850-4754-AA85-E5AB0CD0DA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AA7027-BCAC-4952-9F5D-43CF019B0E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711EBE-2633-4F43-BE93-2DF68714B0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DD9AD0-51D3-44C7-A3AE-BFE51086B1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pr72.ru/" TargetMode="Externa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66" y="285728"/>
            <a:ext cx="5857916" cy="1000132"/>
          </a:xfrm>
        </p:spPr>
        <p:txBody>
          <a:bodyPr/>
          <a:lstStyle/>
          <a:p>
            <a:r>
              <a:rPr lang="ru-RU" sz="1400" b="1" i="1" dirty="0" smtClean="0">
                <a:cs typeface="Times New Roman" pitchFamily="18" charset="0"/>
              </a:rPr>
              <a:t>Департамент по спорту и молодежной политике</a:t>
            </a:r>
            <a:br>
              <a:rPr lang="ru-RU" sz="1400" b="1" i="1" dirty="0" smtClean="0">
                <a:cs typeface="Times New Roman" pitchFamily="18" charset="0"/>
              </a:rPr>
            </a:br>
            <a:r>
              <a:rPr lang="ru-RU" sz="1400" b="1" i="1" dirty="0" smtClean="0">
                <a:cs typeface="Times New Roman" pitchFamily="18" charset="0"/>
              </a:rPr>
              <a:t>Государственное автономное учреждение </a:t>
            </a:r>
            <a:br>
              <a:rPr lang="ru-RU" sz="1400" b="1" i="1" dirty="0" smtClean="0">
                <a:cs typeface="Times New Roman" pitchFamily="18" charset="0"/>
              </a:rPr>
            </a:br>
            <a:r>
              <a:rPr lang="ru-RU" sz="1400" b="1" i="1" dirty="0" smtClean="0">
                <a:cs typeface="Times New Roman" pitchFamily="18" charset="0"/>
              </a:rPr>
              <a:t>Тюменской области </a:t>
            </a:r>
            <a:br>
              <a:rPr lang="ru-RU" sz="1400" b="1" i="1" dirty="0" smtClean="0">
                <a:cs typeface="Times New Roman" pitchFamily="18" charset="0"/>
              </a:rPr>
            </a:br>
            <a:r>
              <a:rPr lang="ru-RU" sz="1400" b="1" i="1" dirty="0" smtClean="0">
                <a:cs typeface="Times New Roman" pitchFamily="18" charset="0"/>
              </a:rPr>
              <a:t>«Областной центр профилактики  и реабилитации»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7" name="Picture 5" descr="C:\Documents and Settings\User\Рабочий стол\НаСтЮшКа\ло центр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14290"/>
            <a:ext cx="1428761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D:\НаСтЮшКа\Логотип ДСМП ТО, триколнн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1391735" cy="10715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2571744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Презентационный материал</a:t>
            </a:r>
          </a:p>
          <a:p>
            <a:pPr algn="ctr"/>
            <a:r>
              <a:rPr lang="ru-RU" sz="32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по профилактике алкоголизма</a:t>
            </a:r>
          </a:p>
          <a:p>
            <a:pPr algn="ctr"/>
            <a:r>
              <a:rPr lang="ru-RU" sz="32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для родителей, злоупотребляющих алкоголем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28652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+mj-lt"/>
              </a:rPr>
              <a:t>Тюмень</a:t>
            </a:r>
            <a:r>
              <a:rPr lang="ru-RU" sz="1600" i="1" smtClean="0">
                <a:latin typeface="+mj-lt"/>
              </a:rPr>
              <a:t>, 2012</a:t>
            </a:r>
            <a:endParaRPr lang="ru-RU" sz="1600" i="1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Влияние алкоголя на организм человека:</a:t>
            </a:r>
            <a:b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4857784" cy="2643205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1800" b="1" dirty="0" smtClean="0"/>
              <a:t>Кожные заболевания и болезни, передаваемые половым путем в результате воздействия алкоголя на пищевод и печень:</a:t>
            </a:r>
          </a:p>
          <a:p>
            <a:pPr marL="623888" lvl="0" indent="-26035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зуд, покраснение кожи и лопнувшие</a:t>
            </a:r>
          </a:p>
          <a:p>
            <a:pPr marL="623888" lvl="0" indent="0">
              <a:spcBef>
                <a:spcPts val="0"/>
              </a:spcBef>
              <a:buNone/>
            </a:pPr>
            <a:r>
              <a:rPr lang="ru-RU" sz="1800" dirty="0" smtClean="0"/>
              <a:t>кровеносные сосуды</a:t>
            </a:r>
          </a:p>
          <a:p>
            <a:pPr marL="623888" lvl="0" indent="0">
              <a:spcBef>
                <a:spcPts val="0"/>
              </a:spcBef>
              <a:buNone/>
            </a:pPr>
            <a:r>
              <a:rPr lang="ru-RU" sz="1800" dirty="0" smtClean="0"/>
              <a:t>(особенно на коже лица);</a:t>
            </a:r>
          </a:p>
          <a:p>
            <a:pPr marL="623888" lvl="0" indent="-26035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гиперемия лица;</a:t>
            </a:r>
          </a:p>
          <a:p>
            <a:pPr marL="623888" lvl="0" indent="-26035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конъюнктивит;</a:t>
            </a:r>
          </a:p>
          <a:p>
            <a:pPr marL="623888" lvl="0" indent="-26035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отечность.</a:t>
            </a:r>
          </a:p>
          <a:p>
            <a:pPr marL="623888" lvl="0" indent="-260350">
              <a:spcBef>
                <a:spcPts val="0"/>
              </a:spcBef>
              <a:buNone/>
            </a:pPr>
            <a:endParaRPr lang="ru-RU" sz="1800" dirty="0" smtClean="0"/>
          </a:p>
        </p:txBody>
      </p:sp>
      <p:pic>
        <p:nvPicPr>
          <p:cNvPr id="9218" name="Picture 2" descr="C:\Documents and Settings\админ\Рабочий стол\фото алкоголизм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14422"/>
            <a:ext cx="2786082" cy="18573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86182" y="357187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Алкоголь понижает сопротивляемость организма,</a:t>
            </a:r>
          </a:p>
          <a:p>
            <a:pPr algn="ctr"/>
            <a:r>
              <a:rPr lang="ru-RU" b="1" dirty="0" smtClean="0">
                <a:latin typeface="+mn-lt"/>
              </a:rPr>
              <a:t>что способствует обострению хронических заболеваний.</a:t>
            </a:r>
          </a:p>
          <a:p>
            <a:pPr algn="ctr"/>
            <a:endParaRPr lang="ru-RU" b="1" dirty="0" smtClean="0">
              <a:latin typeface="+mn-lt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+mn-lt"/>
              </a:rPr>
              <a:t>Употребление алкоголя влечет за собой вовлечение в беспорядочные половые связи, что повышает риск заражения венерическими болезнями и ВИЧ-инфекцией (СПИД).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9219" name="Picture 3" descr="C:\Documents and Settings\админ\Рабочий стол\фото алкоголизм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929066"/>
            <a:ext cx="2619375" cy="26193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618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Влияние алкоголя на организм человека: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286676" cy="2857520"/>
          </a:xfrm>
        </p:spPr>
        <p:txBody>
          <a:bodyPr/>
          <a:lstStyle/>
          <a:p>
            <a:pPr lvl="0" algn="ctr">
              <a:buNone/>
            </a:pPr>
            <a:r>
              <a:rPr lang="ru-RU" sz="2800" b="1" i="1" u="sng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Глаза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1800" dirty="0" smtClean="0"/>
              <a:t>зрение страдает особенно сильно, так как необратимые изменения затрагивают сетчатку и глазной нерв.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1800" dirty="0" smtClean="0"/>
              <a:t>В критических ситуациях возможна потеря зрения.</a:t>
            </a:r>
          </a:p>
          <a:p>
            <a:pPr lvl="0" algn="ctr">
              <a:spcBef>
                <a:spcPts val="0"/>
              </a:spcBef>
              <a:buNone/>
            </a:pPr>
            <a:endParaRPr lang="ru-RU" sz="1800" dirty="0" smtClean="0"/>
          </a:p>
          <a:p>
            <a:pPr lvl="0" algn="ctr">
              <a:spcBef>
                <a:spcPts val="0"/>
              </a:spcBef>
              <a:buNone/>
            </a:pPr>
            <a:r>
              <a:rPr lang="ru-RU" sz="2800" b="1" i="1" u="sng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Гортань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1800" dirty="0" smtClean="0"/>
              <a:t>воспалительные процессы ведут к опуханию голосовых связок, появляется алкогольная хрипота, в крайних случаях – потеря голоса.</a:t>
            </a:r>
          </a:p>
          <a:p>
            <a:pPr lvl="0" algn="ctr">
              <a:spcBef>
                <a:spcPts val="0"/>
              </a:spcBef>
              <a:buNone/>
            </a:pPr>
            <a:endParaRPr lang="ru-RU" sz="1800" dirty="0" smtClean="0"/>
          </a:p>
          <a:p>
            <a:pPr lvl="0" algn="ctr">
              <a:spcBef>
                <a:spcPts val="0"/>
              </a:spcBef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8193" name="Picture 1" descr="C:\Documents and Settings\админ\Рабочий стол\фото алкоголизм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143380"/>
            <a:ext cx="2857520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3857628"/>
            <a:ext cx="4929190" cy="25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800" b="1" i="1" u="sng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Иммунная система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dirty="0" smtClean="0"/>
              <a:t>употребление алкоголя тормозит функционирование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dirty="0" smtClean="0"/>
              <a:t>иммунной системы, что проявляется предрасположенностью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dirty="0" smtClean="0"/>
              <a:t>к инфекционным заболеваниям, воспалению легких, туберкулезу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dirty="0" smtClean="0"/>
              <a:t>и даже раку.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Социальные последствия</a:t>
            </a:r>
            <a:b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употребления алкоголя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500990" cy="2928958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Происходит потеря друзей, потеря социального статуса;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Высока вероятность потерять работу и оказаться на «дне» общества;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Уменьшается вероятность получить хорошее образование, специальность;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В состоянии алкогольного опьянения очень часто совершаются противоправные действия, дорожно-транспортные происшествия;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Асоциальное поведение, характерное для пьяниц, приводит к отторжению их обществом, всеобщему презрению…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/>
              <a:t>А САМОЕ СТРАШНОЕ: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Алкоголизм приводит либо к бесплодию, либо к появлению детей с врожденными патологиями;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Разрушаются семьи, дети лишаются родительского внимания, воспитания и достойного будущего…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 smtClean="0"/>
          </a:p>
          <a:p>
            <a:pPr marL="0" lvl="0" indent="0" algn="just">
              <a:spcBef>
                <a:spcPts val="0"/>
              </a:spcBef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4" name="Picture 6" descr="C:\Documents and Settings\админ\Рабочий стол\фото алкоголизм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636"/>
            <a:ext cx="2000264" cy="150019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786182" y="4751365"/>
            <a:ext cx="1863400" cy="210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админ\Рабочий стол\фото алкоголизм\16.jpg"/>
          <p:cNvPicPr>
            <a:picLocks noChangeAspect="1" noChangeArrowheads="1"/>
          </p:cNvPicPr>
          <p:nvPr/>
        </p:nvPicPr>
        <p:blipFill>
          <a:blip r:embed="rId4"/>
          <a:srcRect l="3691" t="3472" r="7730"/>
          <a:stretch>
            <a:fillRect/>
          </a:stretch>
        </p:blipFill>
        <p:spPr bwMode="auto">
          <a:xfrm>
            <a:off x="6357950" y="4429132"/>
            <a:ext cx="1714512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Признаки зависимости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5143536" cy="5357850"/>
          </a:xfrm>
        </p:spPr>
        <p:txBody>
          <a:bodyPr/>
          <a:lstStyle/>
          <a:p>
            <a:pPr lvl="0" indent="280988" algn="just">
              <a:buFont typeface="Wingdings" pitchFamily="2" charset="2"/>
              <a:buChar char="Ø"/>
            </a:pPr>
            <a:r>
              <a:rPr lang="ru-RU" sz="2000" dirty="0" smtClean="0"/>
              <a:t>потеря контроля за поведением;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2000" dirty="0" smtClean="0"/>
              <a:t>принуждение к повторению;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2000" dirty="0" smtClean="0"/>
              <a:t>отсутствие чувства меры при употреблении;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2000" dirty="0" smtClean="0"/>
              <a:t>увеличение дозы;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2000" dirty="0" smtClean="0"/>
              <a:t>разрушающие воздействия: телесные, психические, душевные (недомогание, внутреннее беспокойство, дрожь, рвота, бессонница и т.д.), личностные;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2000" dirty="0" smtClean="0"/>
              <a:t>сужение интересов: жизнь вращается в большей степени вокруг средств зависимости или зависимого поведения.</a:t>
            </a:r>
          </a:p>
        </p:txBody>
      </p:sp>
      <p:pic>
        <p:nvPicPr>
          <p:cNvPr id="2050" name="Picture 2" descr="C:\Documents and Settings\админ\Рабочий стол\фото алкоголизм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142984"/>
            <a:ext cx="1807634" cy="2714644"/>
          </a:xfrm>
          <a:prstGeom prst="rect">
            <a:avLst/>
          </a:prstGeom>
          <a:noFill/>
        </p:spPr>
      </p:pic>
      <p:pic>
        <p:nvPicPr>
          <p:cNvPr id="7" name="Picture 10" descr="C:\Documents and Settings\Нина Дмитриевна\Рабочий стол\ОЦПР\фото на календарик\87_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214818"/>
            <a:ext cx="2071703" cy="138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Стадии формирования алкогольной зависимости</a:t>
            </a:r>
            <a:b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u="sng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стадия: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7715304" cy="4525963"/>
          </a:xfrm>
        </p:spPr>
        <p:txBody>
          <a:bodyPr/>
          <a:lstStyle/>
          <a:p>
            <a:pPr lvl="0" indent="3683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потребность в алкоголе слабо выражена, по мере продолжения употребления усиливается, человек в состоянии ее преодолеть и самостоятельно стать «</a:t>
            </a:r>
            <a:r>
              <a:rPr lang="ru-RU" sz="2800" dirty="0" err="1" smtClean="0"/>
              <a:t>воздержанником</a:t>
            </a:r>
            <a:r>
              <a:rPr lang="ru-RU" sz="2800" dirty="0" smtClean="0"/>
              <a:t>»;</a:t>
            </a:r>
          </a:p>
          <a:p>
            <a:pPr lvl="0" indent="3683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рвотная защитная реакция отсутствует;</a:t>
            </a:r>
          </a:p>
          <a:p>
            <a:pPr lvl="0" indent="3683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похмельный абстинентный синдром слабо выражен; отмечается частичная потеря памяти;</a:t>
            </a:r>
          </a:p>
          <a:p>
            <a:pPr lvl="0" indent="3683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употребление алкоголя имеет эпизодический характер.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Стадии формирования алкогольной зависимости</a:t>
            </a:r>
            <a:b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u="sng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стадия: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7715304" cy="4525963"/>
          </a:xfrm>
        </p:spPr>
        <p:txBody>
          <a:bodyPr/>
          <a:lstStyle/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потребность в алкоголе настолько значительна, что человек</a:t>
            </a:r>
            <a:r>
              <a:rPr lang="ru-RU" sz="2100" dirty="0" smtClean="0">
                <a:solidFill>
                  <a:srgbClr val="FF0000"/>
                </a:solidFill>
              </a:rPr>
              <a:t> </a:t>
            </a:r>
            <a:r>
              <a:rPr lang="ru-RU" sz="2100" dirty="0" smtClean="0"/>
              <a:t>не способен справиться с нею;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переносимость алкоголя достигает наибольшего значения, затем постепенно начинается ее падение;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рвотный защитный рефлекс отсутствует;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отсутствует контроль за поведением;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более ярко выражен похмельный абстинентный синдром; 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учащаются случаи потери памяти;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пьянство систематическое и запойное;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нередко появляются психозы и припадки эпилепсии.</a:t>
            </a:r>
            <a:endParaRPr lang="ru-RU" sz="21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Стадии формирования алкогольной зависимости</a:t>
            </a:r>
            <a:b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u="sng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стадия: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7715304" cy="4525963"/>
          </a:xfrm>
        </p:spPr>
        <p:txBody>
          <a:bodyPr/>
          <a:lstStyle/>
          <a:p>
            <a:pPr lvl="0"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потребность в алкоголе усилена, особенно она становится непреодолимой после приема небольших доз алкоголя;</a:t>
            </a:r>
          </a:p>
          <a:p>
            <a:pPr lvl="0"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переносимость алкоголя значительно снижается; восстанавливается рвотный защитный рефлекс;</a:t>
            </a:r>
          </a:p>
          <a:p>
            <a:pPr lvl="0"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полностью утрачивается контроль за собой;</a:t>
            </a:r>
          </a:p>
          <a:p>
            <a:pPr lvl="0"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похмельный синдром ярко выражен;</a:t>
            </a:r>
          </a:p>
          <a:p>
            <a:pPr lvl="0"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часты запои;</a:t>
            </a:r>
          </a:p>
          <a:p>
            <a:pPr lvl="0"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забывание периодов опьянения полное и происходит после небольших доз;</a:t>
            </a:r>
          </a:p>
          <a:p>
            <a:pPr lvl="0"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часто появляются психозы, быстро наступает деградация личности;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dirty="0" smtClean="0"/>
              <a:t>резкое снижение профессиональных навыков, трудоспособности, утрата связи с родственниками, трудовым коллективом.</a:t>
            </a:r>
            <a:endParaRPr lang="ru-RU" sz="21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66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Пивной алкоголизм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5572164" cy="5286411"/>
          </a:xfrm>
        </p:spPr>
        <p:txBody>
          <a:bodyPr/>
          <a:lstStyle/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Пиво – это алкоголь, оно содержит этиловый спирт.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Благодаря быстрому всасыванию пиво вызывает ярко выраженное опьянение.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Пивной алкоголизм формируется долго, но протекает тяжело.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Выход из пивного запоя очень длителен, а последствия крайне разрушительны.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Даже кружка пива вызывает структурные изменения в организме:</a:t>
            </a:r>
          </a:p>
          <a:p>
            <a:pPr indent="280988" algn="just">
              <a:spcBef>
                <a:spcPts val="0"/>
              </a:spcBef>
              <a:buNone/>
            </a:pPr>
            <a:r>
              <a:rPr lang="ru-RU" sz="2000" dirty="0" smtClean="0"/>
              <a:t>- наступает перерождение тканей и их атрофия, что особенно резко и рано проявляется в мозге;</a:t>
            </a:r>
          </a:p>
          <a:p>
            <a:pPr indent="280988" algn="just">
              <a:spcBef>
                <a:spcPts val="0"/>
              </a:spcBef>
              <a:buNone/>
            </a:pPr>
            <a:r>
              <a:rPr lang="ru-RU" sz="2000" dirty="0" smtClean="0"/>
              <a:t>- канцерогенные вещества, содержащиеся в пиве, вызывают раковые заболевания (рак прямой кишки, рак молочной железы у женщин);</a:t>
            </a:r>
          </a:p>
          <a:p>
            <a:pPr indent="280988" algn="just">
              <a:spcBef>
                <a:spcPts val="0"/>
              </a:spcBef>
              <a:buNone/>
            </a:pPr>
            <a:r>
              <a:rPr lang="ru-RU" sz="2000" dirty="0" smtClean="0"/>
              <a:t>- подавляется половая функция у мужчин. </a:t>
            </a:r>
          </a:p>
          <a:p>
            <a:pPr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786190"/>
            <a:ext cx="1928826" cy="24288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49" name="Picture 1" descr="021"/>
          <p:cNvPicPr>
            <a:picLocks noChangeAspect="1" noChangeArrowheads="1"/>
          </p:cNvPicPr>
          <p:nvPr/>
        </p:nvPicPr>
        <p:blipFill>
          <a:blip r:embed="rId3">
            <a:lum bright="56000" contrast="-16000"/>
          </a:blip>
          <a:srcRect/>
          <a:stretch>
            <a:fillRect/>
          </a:stretch>
        </p:blipFill>
        <p:spPr bwMode="auto">
          <a:xfrm>
            <a:off x="6286512" y="785794"/>
            <a:ext cx="195841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7786742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ru-RU" sz="1600" i="1" dirty="0" smtClean="0">
                <a:latin typeface="+mj-lt"/>
              </a:rPr>
              <a:t>	</a:t>
            </a:r>
            <a:r>
              <a:rPr lang="ru-RU" sz="1800" b="1" i="1" dirty="0" smtClean="0">
                <a:latin typeface="+mj-lt"/>
              </a:rPr>
              <a:t> </a:t>
            </a:r>
          </a:p>
          <a:p>
            <a:pPr marL="363538" indent="0" algn="just">
              <a:spcBef>
                <a:spcPts val="0"/>
              </a:spcBef>
              <a:buNone/>
            </a:pPr>
            <a:endParaRPr lang="ru-RU" sz="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endParaRPr lang="ru-RU" sz="1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  <a:buNone/>
            </a:pPr>
            <a:endParaRPr lang="ru-RU" sz="1600" i="1" u="sng" dirty="0" smtClean="0">
              <a:latin typeface="+mj-lt"/>
            </a:endParaRPr>
          </a:p>
          <a:p>
            <a:pPr algn="ctr">
              <a:lnSpc>
                <a:spcPct val="150000"/>
              </a:lnSpc>
              <a:buNone/>
            </a:pPr>
            <a:endParaRPr lang="ru-RU" sz="1400" b="1" i="1" dirty="0" smtClean="0">
              <a:solidFill>
                <a:schemeClr val="accent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ru-RU" sz="1600" i="1" dirty="0" smtClean="0"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285860"/>
            <a:ext cx="48577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1938" algn="just" eaLnBrk="0" hangingPunct="0"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неблагоприятная наследственность;</a:t>
            </a:r>
            <a:endParaRPr lang="ru-RU" dirty="0" smtClean="0"/>
          </a:p>
          <a:p>
            <a:pPr lvl="0" indent="261938" algn="just" eaLnBrk="0" hangingPunct="0"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психические отклонения;</a:t>
            </a:r>
            <a:endParaRPr lang="ru-RU" dirty="0" smtClean="0"/>
          </a:p>
          <a:p>
            <a:pPr indent="261938" algn="just" eaLnBrk="0" hangingPunct="0"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отсутствие должного родительского воспитания;</a:t>
            </a:r>
          </a:p>
          <a:p>
            <a:pPr lvl="0" indent="261938" algn="just" eaLnBrk="0" hangingPunct="0"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органические поражения центральной нервной системы;</a:t>
            </a:r>
            <a:endParaRPr lang="ru-RU" dirty="0" smtClean="0"/>
          </a:p>
          <a:p>
            <a:pPr lvl="0" indent="261938" algn="just" eaLnBrk="0" hangingPunct="0">
              <a:buFont typeface="Wingdings" pitchFamily="2" charset="2"/>
              <a:buChar char="Ø"/>
              <a:tabLst>
                <a:tab pos="900113" algn="l"/>
                <a:tab pos="1349375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склонность употреблять помимо алкоголя другие </a:t>
            </a:r>
            <a:r>
              <a:rPr lang="ru-RU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психоактивные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вещества;</a:t>
            </a:r>
            <a:endParaRPr lang="ru-RU" dirty="0" smtClean="0"/>
          </a:p>
          <a:p>
            <a:pPr lvl="0" indent="261938" algn="just" eaLnBrk="0" hangingPunct="0"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неблагоприятное социальное окружение.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29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Факторы риска,</a:t>
            </a:r>
          </a:p>
          <a:p>
            <a:pPr lvl="0" algn="ctr">
              <a:tabLst>
                <a:tab pos="457200" algn="l"/>
              </a:tabLst>
            </a:pPr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влекущие злоупотребление алкоголем: </a:t>
            </a:r>
          </a:p>
        </p:txBody>
      </p:sp>
      <p:pic>
        <p:nvPicPr>
          <p:cNvPr id="7169" name="Picture 1" descr="C:\Documents and Settings\админ\Рабочий стол\фото алкоголизм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8283" y="1142984"/>
            <a:ext cx="2421336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4786322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Уважаемые родители!</a:t>
            </a:r>
          </a:p>
          <a:p>
            <a:pPr algn="ctr"/>
            <a:r>
              <a:rPr lang="ru-RU" dirty="0" smtClean="0"/>
              <a:t>Употребляя алкоголь,</a:t>
            </a:r>
          </a:p>
          <a:p>
            <a:pPr algn="ctr"/>
            <a:r>
              <a:rPr lang="ru-RU" dirty="0" smtClean="0"/>
              <a:t>вы разрушаете не только себя, но и свою семью, свое будущее.</a:t>
            </a:r>
          </a:p>
          <a:p>
            <a:pPr algn="ctr"/>
            <a:r>
              <a:rPr lang="ru-RU" dirty="0" smtClean="0"/>
              <a:t>Сделайте правильный выбор – </a:t>
            </a:r>
            <a:r>
              <a:rPr lang="ru-RU" b="1" dirty="0" err="1" smtClean="0"/>
              <a:t>выбор</a:t>
            </a:r>
            <a:r>
              <a:rPr lang="ru-RU" b="1" dirty="0" smtClean="0"/>
              <a:t> здорового образа жизни</a:t>
            </a:r>
            <a:r>
              <a:rPr lang="ru-RU" dirty="0" smtClean="0"/>
              <a:t>! </a:t>
            </a:r>
            <a:endParaRPr lang="ru-RU" dirty="0"/>
          </a:p>
        </p:txBody>
      </p:sp>
      <p:pic>
        <p:nvPicPr>
          <p:cNvPr id="7171" name="Picture 3" descr="C:\Documents and Settings\админ\Рабочий стол\фото алкоголизм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57694"/>
            <a:ext cx="3372257" cy="22288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Координаты:</a:t>
            </a:r>
            <a:endParaRPr lang="ru-RU" sz="2800" b="1" i="1" kern="1200" dirty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928670"/>
            <a:ext cx="7643866" cy="5214974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Департамент по спорту и молодежной политике Тюменской области</a:t>
            </a:r>
          </a:p>
          <a:p>
            <a:pPr algn="ctr">
              <a:buNone/>
            </a:pPr>
            <a:r>
              <a:rPr lang="ru-RU" sz="2400" dirty="0" smtClean="0"/>
              <a:t>ГАУ ТО «Областной центр профилактики и реабилитации»,</a:t>
            </a:r>
          </a:p>
          <a:p>
            <a:pPr algn="ctr">
              <a:buNone/>
            </a:pPr>
            <a:r>
              <a:rPr lang="ru-RU" sz="2400" dirty="0" smtClean="0"/>
              <a:t>тел.: (3452) 77-05-52, 77-04-13</a:t>
            </a:r>
          </a:p>
          <a:p>
            <a:pPr algn="ctr">
              <a:buNone/>
            </a:pPr>
            <a:r>
              <a:rPr lang="ru-RU" sz="2400" dirty="0" smtClean="0"/>
              <a:t>Служба семейного консультирования по вопросам наркозависимости:</a:t>
            </a:r>
          </a:p>
          <a:p>
            <a:pPr algn="ctr">
              <a:buNone/>
            </a:pPr>
            <a:r>
              <a:rPr lang="ru-RU" sz="2400" dirty="0" smtClean="0"/>
              <a:t>г. Тюмень: (3452</a:t>
            </a:r>
            <a:r>
              <a:rPr lang="ru-RU" sz="2400" smtClean="0"/>
              <a:t>) </a:t>
            </a:r>
            <a:r>
              <a:rPr lang="ru-RU" sz="2400" smtClean="0"/>
              <a:t>673-673,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г. Тобольск: (3456) 24-50-50</a:t>
            </a:r>
          </a:p>
          <a:p>
            <a:pPr algn="ctr">
              <a:buNone/>
            </a:pPr>
            <a:r>
              <a:rPr lang="ru-RU" sz="2800" b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www.ocpr72.ru</a:t>
            </a:r>
            <a:endParaRPr lang="ru-RU" sz="2800" b="1" kern="1200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ctr">
              <a:buNone/>
            </a:pPr>
            <a:r>
              <a:rPr lang="ru-RU" sz="2400" dirty="0" smtClean="0"/>
              <a:t>ГБУЗ ТО «Областной наркологический диспансер», тел.: (3452) 46-15-47, 46-86-17, 21-61-52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/>
          <a:lstStyle/>
          <a:p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Уважаемые родители!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643866" cy="4643470"/>
          </a:xfrm>
        </p:spPr>
        <p:txBody>
          <a:bodyPr/>
          <a:lstStyle/>
          <a:p>
            <a:pPr marL="0" indent="536575" algn="just">
              <a:spcBef>
                <a:spcPts val="0"/>
              </a:spcBef>
              <a:buNone/>
            </a:pPr>
            <a:r>
              <a:rPr lang="ru-RU" sz="1800" dirty="0" smtClean="0"/>
              <a:t>Мы можем от многих вещей получать удовольствие: от веществ, которые мы передаем своему телу (напитки, продукты питания, сладости и т.д.), или от видов деятельности и событий (игры, хобби, занятия спортом, танцы, чтение газет, просмотр телепередач, работа, поддержание связей и т.д.).</a:t>
            </a:r>
          </a:p>
          <a:p>
            <a:pPr marL="0" indent="536575" algn="just">
              <a:spcBef>
                <a:spcPts val="0"/>
              </a:spcBef>
              <a:buNone/>
            </a:pPr>
            <a:r>
              <a:rPr lang="ru-RU" sz="1800" dirty="0" smtClean="0"/>
              <a:t>Но мы можем и злоупотреблять такими веществами и видами деятельности, привыкать к ним или стать от них зависимыми.</a:t>
            </a:r>
          </a:p>
          <a:p>
            <a:pPr marL="0" indent="536575" algn="just">
              <a:spcBef>
                <a:spcPts val="0"/>
              </a:spcBef>
              <a:buNone/>
            </a:pPr>
            <a:r>
              <a:rPr lang="ru-RU" sz="1800" dirty="0" smtClean="0"/>
              <a:t>Телесно, психически или социально вредный способ использования каких-то вещей или вредное для человека поведение является злоупотреблением.</a:t>
            </a:r>
          </a:p>
          <a:p>
            <a:pPr indent="280988" algn="ctr">
              <a:spcBef>
                <a:spcPts val="0"/>
              </a:spcBef>
              <a:buNone/>
            </a:pPr>
            <a:endParaRPr lang="ru-RU" sz="1800" b="1" i="1" kern="1200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Однако усилием воли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можно изменить поведение!</a:t>
            </a:r>
          </a:p>
          <a:p>
            <a:pPr indent="280988" algn="just">
              <a:buNone/>
            </a:pPr>
            <a:endParaRPr lang="ru-RU" sz="1800" dirty="0" smtClean="0"/>
          </a:p>
          <a:p>
            <a:pPr indent="280988" algn="just">
              <a:buNone/>
            </a:pPr>
            <a:endParaRPr lang="ru-RU" sz="1800" dirty="0" smtClean="0"/>
          </a:p>
          <a:p>
            <a:pPr indent="280988" algn="just">
              <a:buNone/>
            </a:pP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5643602" cy="250030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tabLst>
                <a:tab pos="533400" algn="l"/>
              </a:tabLst>
            </a:pPr>
            <a:endParaRPr lang="ru-RU" sz="800" b="1" i="1" kern="1200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63538" indent="0" algn="ctr">
              <a:spcBef>
                <a:spcPts val="0"/>
              </a:spcBef>
              <a:buNone/>
              <a:tabLst>
                <a:tab pos="3584575" algn="l"/>
              </a:tabLst>
            </a:pPr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Что такое АЛКОГОЛИЗМ?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  <a:tabLst>
                <a:tab pos="174625" algn="l"/>
              </a:tabLst>
            </a:pPr>
            <a:endParaRPr lang="ru-RU" sz="1400" dirty="0" smtClean="0"/>
          </a:p>
          <a:p>
            <a:pPr marL="0" indent="0" algn="ctr">
              <a:buNone/>
              <a:tabLst>
                <a:tab pos="174625" algn="l"/>
              </a:tabLst>
            </a:pPr>
            <a:r>
              <a:rPr lang="ru-RU" sz="1800" dirty="0" smtClean="0"/>
              <a:t>Это психологическое расстройство,</a:t>
            </a:r>
          </a:p>
          <a:p>
            <a:pPr marL="0" indent="0" algn="ctr">
              <a:buNone/>
            </a:pPr>
            <a:r>
              <a:rPr lang="ru-RU" sz="1800" dirty="0" smtClean="0"/>
              <a:t>основные признаки которого: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dirty="0" smtClean="0"/>
              <a:t>систематическое употребление спиртных напитков;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dirty="0" smtClean="0"/>
              <a:t>физическая и психическая зависимость от алкоголя;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dirty="0" smtClean="0"/>
              <a:t>деградация личности.</a:t>
            </a:r>
            <a:endParaRPr lang="ru-RU" sz="1800" dirty="0" smtClean="0">
              <a:latin typeface="Cambria" pitchFamily="18" charset="0"/>
            </a:endParaRPr>
          </a:p>
          <a:p>
            <a:pPr indent="20638" algn="just">
              <a:buNone/>
            </a:pPr>
            <a:endParaRPr lang="ru-RU" sz="1800" dirty="0" smtClean="0">
              <a:latin typeface="Cambria" pitchFamily="18" charset="0"/>
            </a:endParaRPr>
          </a:p>
        </p:txBody>
      </p:sp>
      <p:pic>
        <p:nvPicPr>
          <p:cNvPr id="6" name="Picture 1" descr="C:\Documents and Settings\админ\Рабочий стол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642918"/>
            <a:ext cx="1857388" cy="230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00364" y="3286124"/>
            <a:ext cx="52864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638" algn="ctr">
              <a:spcBef>
                <a:spcPts val="0"/>
              </a:spcBef>
            </a:pPr>
            <a:r>
              <a:rPr lang="ru-RU" sz="20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Алкогольное опьянение –</a:t>
            </a:r>
          </a:p>
          <a:p>
            <a:pPr marL="0" indent="20638" algn="ctr">
              <a:spcBef>
                <a:spcPts val="0"/>
              </a:spcBef>
              <a:buNone/>
            </a:pPr>
            <a:r>
              <a:rPr lang="ru-RU" sz="2000" dirty="0" smtClean="0"/>
              <a:t>это отравление организма человека,</a:t>
            </a:r>
          </a:p>
          <a:p>
            <a:pPr marL="0" indent="20638" algn="ctr">
              <a:spcBef>
                <a:spcPts val="0"/>
              </a:spcBef>
              <a:buNone/>
            </a:pPr>
            <a:r>
              <a:rPr lang="ru-RU" sz="2000" dirty="0" smtClean="0"/>
              <a:t>и в первую очередь гибель клеток коры головного мозга под действием</a:t>
            </a:r>
          </a:p>
          <a:p>
            <a:pPr marL="0" indent="20638" algn="ctr">
              <a:spcBef>
                <a:spcPts val="0"/>
              </a:spcBef>
              <a:buNone/>
            </a:pPr>
            <a:r>
              <a:rPr lang="ru-RU" sz="2000" dirty="0" smtClean="0"/>
              <a:t>этилового спирта.</a:t>
            </a:r>
          </a:p>
          <a:p>
            <a:pPr marL="0" indent="20638" algn="ctr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20638" algn="ctr">
              <a:spcBef>
                <a:spcPts val="0"/>
              </a:spcBef>
              <a:buNone/>
            </a:pPr>
            <a:r>
              <a:rPr lang="ru-RU" sz="2000" dirty="0" smtClean="0"/>
              <a:t>Этанол, воздействуя на организм человека на генетическом уровне, вызывает необратимые последствия в работе всех органов и систем</a:t>
            </a:r>
            <a:endParaRPr lang="ru-RU" sz="2000" dirty="0" smtClean="0">
              <a:latin typeface="Cambria" pitchFamily="18" charset="0"/>
            </a:endParaRPr>
          </a:p>
        </p:txBody>
      </p:sp>
      <p:pic>
        <p:nvPicPr>
          <p:cNvPr id="18434" name="Picture 2" descr="C:\Documents and Settings\админ\Рабочий стол\фото алкоголизм\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357562"/>
            <a:ext cx="2088417" cy="31842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28628"/>
          </a:xfrm>
        </p:spPr>
        <p:txBody>
          <a:bodyPr/>
          <a:lstStyle/>
          <a:p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Степени отравления алкоголем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7786742" cy="4668839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1700" b="1" dirty="0" smtClean="0"/>
              <a:t>1-я степень отравления </a:t>
            </a:r>
            <a:r>
              <a:rPr lang="ru-RU" sz="1700" dirty="0" smtClean="0"/>
              <a:t>– слабое опьянение появляется после приема малой дозы алкоголя, характеризуется ненормальным возбуждением, в связи с которым появляются повышенная подвижность, болтливость, развязность, бахвальство, шумливость, самонадеянность.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700" b="1" dirty="0" smtClean="0"/>
              <a:t>2-я степень отравления </a:t>
            </a:r>
            <a:r>
              <a:rPr lang="ru-RU" sz="1700" dirty="0" smtClean="0"/>
              <a:t>– опьянение, при котором достигается наибольшая патологическая возбужденность мозга, повышенная раздражительность, вспыльчивость, озлобленность, склонность к скандалам и дракам.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700" b="1" dirty="0" smtClean="0"/>
              <a:t>3-я степень отравления </a:t>
            </a:r>
            <a:r>
              <a:rPr lang="ru-RU" sz="1700" dirty="0" smtClean="0"/>
              <a:t>– степень опьянения, при которой токсическое возбуждение сменяется токсическим, все усиливающимся торможением мозга. Характерным признаком третьей степени является усиливающееся нарушение координации движений, речи.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700" b="1" dirty="0" smtClean="0"/>
              <a:t>4-я степень отравления </a:t>
            </a:r>
            <a:r>
              <a:rPr lang="ru-RU" sz="1700" dirty="0" smtClean="0"/>
              <a:t>– опьянение, при котором начинается разрушение клеток головного мозга, при этом сознание подавляется, пьяный не соображает, что делает и говорит, бормочет всякие нелепости.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700" b="1" dirty="0" smtClean="0"/>
              <a:t>5-я степень отравления </a:t>
            </a:r>
            <a:r>
              <a:rPr lang="ru-RU" sz="1700" dirty="0" smtClean="0"/>
              <a:t>– алкогольный сон. Пьяный полностью не утрачивает чувствительность, поэтому его тем или иным способом можно разбудить, даже поставить на ноги, однако координация движения будет нарушена.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700" b="1" dirty="0" smtClean="0"/>
              <a:t>6-я степень отравления </a:t>
            </a:r>
            <a:r>
              <a:rPr lang="ru-RU" sz="1700" dirty="0" smtClean="0"/>
              <a:t>– алкогольный наркоз. Пьяный полностью утрачивает чувствительность и защитные рефлексы, поэтому может утонуть в ванной, в луже, захлебнуться рвотной массой, сгореть в огне и т.д.</a:t>
            </a:r>
          </a:p>
          <a:p>
            <a:pPr algn="just">
              <a:spcBef>
                <a:spcPts val="0"/>
              </a:spcBef>
              <a:buNone/>
            </a:pP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7643866" cy="2643182"/>
          </a:xfrm>
        </p:spPr>
        <p:txBody>
          <a:bodyPr/>
          <a:lstStyle/>
          <a:p>
            <a:pPr marL="0" indent="20638" algn="ctr">
              <a:buNone/>
            </a:pPr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Влияние алкоголя на организм человека</a:t>
            </a: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5143512"/>
            <a:ext cx="5072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0638" algn="ctr">
              <a:buNone/>
            </a:pPr>
            <a:r>
              <a:rPr lang="ru-RU" sz="2400" b="1" i="1" cap="all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Безвредных</a:t>
            </a:r>
          </a:p>
          <a:p>
            <a:pPr marL="0" indent="20638" algn="ctr">
              <a:buNone/>
            </a:pPr>
            <a:r>
              <a:rPr lang="ru-RU" sz="2400" b="1" i="1" cap="all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доз алкоголя</a:t>
            </a:r>
          </a:p>
          <a:p>
            <a:pPr marL="0" indent="20638" algn="ctr">
              <a:buNone/>
            </a:pPr>
            <a:r>
              <a:rPr lang="ru-RU" sz="2400" b="1" i="1" cap="all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 !</a:t>
            </a:r>
          </a:p>
        </p:txBody>
      </p:sp>
      <p:pic>
        <p:nvPicPr>
          <p:cNvPr id="16386" name="Picture 2" descr="C:\Documents and Settings\админ\Рабочий стол\фото алкоголизм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857760"/>
            <a:ext cx="2643206" cy="17621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642918"/>
            <a:ext cx="5143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Алкоголь в любых дозах: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нарушает обмен веществ в организме;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снижает активность работы всех органов и систем организма;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подавляет интеллект, инициативность, творческие способности;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снижает интерес к социальной деятельности;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подавляет чувства гордости, чести, ответственности;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формирует стандартность мышления;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подавляет человека физически и</a:t>
            </a:r>
          </a:p>
          <a:p>
            <a:pPr marL="449263" indent="174625"/>
            <a:r>
              <a:rPr lang="ru-RU" dirty="0" smtClean="0"/>
              <a:t>нравственно;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dirty="0" smtClean="0"/>
              <a:t>повышает риск рождения детей с патологиями. </a:t>
            </a:r>
          </a:p>
        </p:txBody>
      </p:sp>
      <p:pic>
        <p:nvPicPr>
          <p:cNvPr id="16387" name="Picture 3" descr="C:\Documents and Settings\админ\Рабочий стол\фото алкоголизм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14422"/>
            <a:ext cx="2214578" cy="33218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42910" y="142852"/>
            <a:ext cx="7786742" cy="6858000"/>
          </a:xfrm>
        </p:spPr>
        <p:txBody>
          <a:bodyPr/>
          <a:lstStyle/>
          <a:p>
            <a:pPr marL="0" indent="20638" algn="ctr">
              <a:buNone/>
            </a:pPr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Влияние алкоголя на организм человека:</a:t>
            </a:r>
          </a:p>
          <a:p>
            <a:pPr marL="0" indent="20638" algn="ctr">
              <a:buNone/>
            </a:pPr>
            <a:r>
              <a:rPr lang="ru-RU" sz="2800" b="1" i="1" u="sng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Головной мозг и нервная система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 </a:t>
            </a:r>
            <a:endParaRPr lang="ru-RU" sz="1800" dirty="0" smtClean="0"/>
          </a:p>
          <a:p>
            <a:pPr marL="0" indent="0" algn="ctr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ru-RU" sz="1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714349" y="1500175"/>
            <a:ext cx="75724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20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Изменение структуры головного мозга возникает уже</a:t>
            </a:r>
          </a:p>
          <a:p>
            <a:pPr marL="342900" marR="0" lvl="0" indent="20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при «умеренном» потреблении алкоголя. </a:t>
            </a:r>
          </a:p>
          <a:p>
            <a:pPr marL="342900" marR="0" lvl="0" indent="20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Параллельно отмечается снижение умственных способностей. </a:t>
            </a:r>
          </a:p>
          <a:p>
            <a:pPr marL="342900" marR="0" lvl="0" indent="20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Употребляя алкоголь, человек каждый раз выводит из строя тысячи</a:t>
            </a:r>
          </a:p>
          <a:p>
            <a:pPr marL="342900" indent="20638" algn="just">
              <a:tabLst>
                <a:tab pos="18097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ктивно работающих клеток головного мозга.</a:t>
            </a:r>
          </a:p>
          <a:p>
            <a:pPr marL="342900" lvl="0" indent="20638" algn="just">
              <a:tabLst>
                <a:tab pos="18097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4. Развитие п</a:t>
            </a:r>
            <a:r>
              <a:rPr lang="ru-RU" sz="2000" dirty="0" smtClean="0"/>
              <a:t>сихических отклонений: хронические алкогольные</a:t>
            </a:r>
          </a:p>
          <a:p>
            <a:pPr marL="342900" lvl="0" indent="20638" algn="just">
              <a:tabLst>
                <a:tab pos="180975" algn="l"/>
              </a:tabLst>
            </a:pPr>
            <a:r>
              <a:rPr lang="ru-RU" sz="2000" dirty="0" smtClean="0"/>
              <a:t>психозы – хронический </a:t>
            </a:r>
            <a:r>
              <a:rPr lang="ru-RU" sz="2000" dirty="0" err="1" smtClean="0"/>
              <a:t>галлюциноз</a:t>
            </a:r>
            <a:r>
              <a:rPr lang="ru-RU" sz="2000" dirty="0" smtClean="0"/>
              <a:t>, паранойя.</a:t>
            </a:r>
          </a:p>
          <a:p>
            <a:pPr marL="342900" lvl="0" indent="20638" algn="just">
              <a:tabLst>
                <a:tab pos="180975" algn="l"/>
              </a:tabLst>
            </a:pPr>
            <a:r>
              <a:rPr lang="ru-RU" sz="2000" dirty="0" smtClean="0"/>
              <a:t>5. Из-за вызванного алкоголем недостатка витаминов (в основном</a:t>
            </a:r>
          </a:p>
          <a:p>
            <a:pPr marL="342900" indent="20638" algn="just">
              <a:tabLst>
                <a:tab pos="180975" algn="l"/>
              </a:tabLst>
            </a:pPr>
            <a:r>
              <a:rPr lang="ru-RU" sz="2000" dirty="0" smtClean="0"/>
              <a:t>витаминов группы В) возникают патологические изменения в нервной системе.</a:t>
            </a:r>
          </a:p>
          <a:p>
            <a:pPr marL="342900" indent="20638" algn="just">
              <a:tabLst>
                <a:tab pos="180975" algn="l"/>
              </a:tabLst>
            </a:pPr>
            <a:r>
              <a:rPr lang="ru-RU" sz="2000" dirty="0" smtClean="0"/>
              <a:t>6. Появление боли и судорог икроножных мышц, жжение ступней ног, паралич в критических ситуациях.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20638"/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Влияние алкоголя на организм человека:</a:t>
            </a:r>
            <a:b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u="sng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кровообращения</a:t>
            </a:r>
            <a:r>
              <a:rPr lang="ru-RU" b="1" i="1" u="sng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i="1" u="sng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5"/>
            <a:ext cx="7858180" cy="3143271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1800" dirty="0" smtClean="0"/>
              <a:t>Потребление алкоголя в любом количестве сразу же</a:t>
            </a:r>
            <a:endParaRPr lang="ru-RU" sz="1800" cap="all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/>
              <a:t>учащает сердцебиение до 100 и более ударов в минуту.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/>
              <a:t>Паузы между сокращениями сердечной мышцы,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/>
              <a:t>необходимые для ее отдыха, уменьшаются.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/>
              <a:t>Это приводит к дистрофическим изменениям мышечных волокон,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/>
              <a:t>между которыми появляется прослойка жира.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/>
              <a:t>Сердце в результате расширяется, становится дряблым.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/>
              <a:t>Оно работает плохо, не обеспечивает нормальное кровообращение.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/>
              <a:t>Употребление алкоголя приводит к таким заболеваниям, как:</a:t>
            </a:r>
          </a:p>
          <a:p>
            <a:pPr marL="987425" indent="-276225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гипертония;</a:t>
            </a:r>
          </a:p>
          <a:p>
            <a:pPr marL="987425" indent="-276225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err="1" smtClean="0"/>
              <a:t>кардиомиопатия</a:t>
            </a:r>
            <a:r>
              <a:rPr lang="ru-RU" sz="1800" dirty="0" smtClean="0"/>
              <a:t>;</a:t>
            </a:r>
          </a:p>
          <a:p>
            <a:pPr marL="987425" indent="-276225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вырождение сердечной мышцы;</a:t>
            </a:r>
          </a:p>
          <a:p>
            <a:pPr marL="987425" indent="-276225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аритмия;</a:t>
            </a:r>
          </a:p>
          <a:p>
            <a:pPr marL="987425" indent="-276225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стенокардия;</a:t>
            </a:r>
          </a:p>
          <a:p>
            <a:pPr marL="987425" indent="-276225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атеросклероз;</a:t>
            </a:r>
          </a:p>
          <a:p>
            <a:pPr marL="987425" indent="-276225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коронарная недостаточность;</a:t>
            </a:r>
          </a:p>
          <a:p>
            <a:pPr marL="987425" indent="-276225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инсульт;</a:t>
            </a:r>
          </a:p>
          <a:p>
            <a:pPr marL="987425" indent="-276225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инфаркт миокарда и др.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/>
          </a:p>
        </p:txBody>
      </p:sp>
      <p:pic>
        <p:nvPicPr>
          <p:cNvPr id="13314" name="Picture 2" descr="C:\Documents and Settings\админ\Рабочий стол\фото алкоголизм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14818"/>
            <a:ext cx="3190876" cy="23931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Влияние алкоголя на организм человека:</a:t>
            </a:r>
            <a:b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u="sng" dirty="0" smtClean="0"/>
              <a:t> </a:t>
            </a:r>
            <a:r>
              <a:rPr lang="ru-RU" sz="2400" b="1" i="1" u="sng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Желудочно-кишечный тракт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229600" cy="1257295"/>
          </a:xfrm>
        </p:spPr>
        <p:txBody>
          <a:bodyPr/>
          <a:lstStyle/>
          <a:p>
            <a:pPr lvl="0" indent="20638" algn="ctr">
              <a:spcBef>
                <a:spcPts val="0"/>
              </a:spcBef>
              <a:buNone/>
            </a:pPr>
            <a:r>
              <a:rPr lang="ru-RU" sz="1800" dirty="0" smtClean="0"/>
              <a:t>Попадая в желудок, алкоголь обжигает слизистую,</a:t>
            </a:r>
          </a:p>
          <a:p>
            <a:pPr lvl="0" indent="20638" algn="ctr">
              <a:spcBef>
                <a:spcPts val="0"/>
              </a:spcBef>
              <a:buNone/>
            </a:pPr>
            <a:r>
              <a:rPr lang="ru-RU" sz="1800" dirty="0" smtClean="0"/>
              <a:t>что приводит к ее воспалению.</a:t>
            </a:r>
          </a:p>
          <a:p>
            <a:pPr lvl="0" indent="20638" algn="ctr">
              <a:spcBef>
                <a:spcPts val="0"/>
              </a:spcBef>
              <a:buNone/>
            </a:pPr>
            <a:r>
              <a:rPr lang="ru-RU" sz="1800" dirty="0" smtClean="0"/>
              <a:t>Заболевания ЖКТ, связанные с употреблением алкоголя:</a:t>
            </a:r>
          </a:p>
          <a:p>
            <a:pPr lvl="0" indent="20638" algn="ctr">
              <a:spcBef>
                <a:spcPts val="0"/>
              </a:spcBef>
              <a:buNone/>
            </a:pPr>
            <a:r>
              <a:rPr lang="ru-RU" sz="1800" dirty="0" smtClean="0"/>
              <a:t>гастрит, воспаление слизистой кишечника, язва, рак и др.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226784"/>
            <a:ext cx="728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Почки</a:t>
            </a:r>
          </a:p>
          <a:p>
            <a:pPr algn="ctr"/>
            <a:r>
              <a:rPr lang="ru-RU" dirty="0" smtClean="0"/>
              <a:t>Воздействие алкоголя приводит к истощению клеток почек, развитию острой почечной недостаточности.</a:t>
            </a:r>
          </a:p>
          <a:p>
            <a:pPr algn="ctr"/>
            <a:r>
              <a:rPr lang="ru-RU" dirty="0" smtClean="0"/>
              <a:t>Появляются болезни мочевыводящих путей, что проявляется</a:t>
            </a:r>
          </a:p>
          <a:p>
            <a:pPr algn="ctr"/>
            <a:r>
              <a:rPr lang="ru-RU" dirty="0" smtClean="0"/>
              <a:t>в отеках конечностей и лица.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3116"/>
            <a:ext cx="218474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929066"/>
            <a:ext cx="206175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2071678"/>
            <a:ext cx="50720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400" b="1" i="1" u="sng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Печень</a:t>
            </a:r>
            <a:endParaRPr lang="ru-RU" sz="1000" b="1" i="1" u="sng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/>
              <a:t>Главная «химическая лаборатория» организма под действием алкоголя становится органом-мишенью.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/>
              <a:t>При высокой концентрации ядов и токсинов (алкоголя) печень не справляется со своими обязанностями, обеззараживающая функция ее клеток угасает, начинается процесс разрушения.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/>
              <a:t>Алкогольное поражение печени проходит три стадии: ожирение, воспаление и цирроз.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3786214" cy="2500330"/>
          </a:xfrm>
        </p:spPr>
        <p:txBody>
          <a:bodyPr/>
          <a:lstStyle/>
          <a:p>
            <a:pPr indent="20638" algn="ctr">
              <a:spcBef>
                <a:spcPts val="0"/>
              </a:spcBef>
              <a:buNone/>
            </a:pPr>
            <a:r>
              <a:rPr lang="ru-RU" sz="1800" b="1" dirty="0" smtClean="0"/>
              <a:t>Феминизация мужчин:</a:t>
            </a:r>
          </a:p>
          <a:p>
            <a:pPr marL="174625" indent="-174625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/>
              <a:t>Повышение уровня выработки женских гормонов;</a:t>
            </a:r>
          </a:p>
          <a:p>
            <a:pPr marL="174625" indent="-174625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/>
              <a:t> появление вторичных половых признаков;</a:t>
            </a:r>
          </a:p>
          <a:p>
            <a:pPr marL="174625" indent="-174625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/>
              <a:t>формирование фигуры по «женскому типу» (увеличение объема бедер, груди);</a:t>
            </a:r>
          </a:p>
          <a:p>
            <a:pPr marL="174625" indent="-174625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/>
              <a:t>снижение мышечного тонуса (мышцы становятся дряблыми);</a:t>
            </a:r>
          </a:p>
          <a:p>
            <a:pPr marL="174625" indent="-174625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/>
              <a:t>изменение черт лица (щеки обвисают, появляются мешки под глазами);</a:t>
            </a:r>
          </a:p>
          <a:p>
            <a:pPr marL="174625" indent="-174625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/>
              <a:t>изменение характера, голоса;</a:t>
            </a:r>
          </a:p>
          <a:p>
            <a:pPr marL="174625" indent="-174625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/>
              <a:t>пропадание здорового влечения к женщине, впоследствии импотенция.</a:t>
            </a:r>
            <a:endParaRPr lang="ru-RU" sz="800" b="1" dirty="0" smtClean="0"/>
          </a:p>
          <a:p>
            <a:pPr lvl="0" algn="ctr">
              <a:buNone/>
            </a:pPr>
            <a:endParaRPr lang="ru-RU" sz="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Влияние алкоголя на организм человека:</a:t>
            </a:r>
          </a:p>
          <a:p>
            <a:pPr algn="ctr"/>
            <a:r>
              <a:rPr lang="ru-RU" sz="2400" b="1" i="1" u="sng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Половая функция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785794"/>
            <a:ext cx="39290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0"/>
              </a:spcBef>
            </a:pPr>
            <a:r>
              <a:rPr lang="ru-RU" b="1" kern="0" dirty="0" smtClean="0">
                <a:solidFill>
                  <a:srgbClr val="000000"/>
                </a:solidFill>
                <a:latin typeface="Arial"/>
              </a:rPr>
              <a:t>Маскулинизация женщин</a:t>
            </a:r>
            <a:r>
              <a:rPr lang="ru-RU" sz="1400" b="1" kern="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174625" lvl="0" indent="-174625">
              <a:spcBef>
                <a:spcPts val="0"/>
              </a:spcBef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sz="1500" kern="0" dirty="0" smtClean="0">
                <a:solidFill>
                  <a:srgbClr val="000000"/>
                </a:solidFill>
                <a:latin typeface="Arial"/>
              </a:rPr>
              <a:t>изменение внешнего облика женщины: появление мышечного тонуса (резкие, неженственные, угловатые движения), уменьшение и перераспределение жировой прослойки (стягиваются бедра, растут плечи), изменение высоты и тембра голоса (он становится хрипловатым, низким):</a:t>
            </a:r>
          </a:p>
          <a:p>
            <a:pPr marL="174625" lvl="0" indent="-174625">
              <a:spcBef>
                <a:spcPts val="0"/>
              </a:spcBef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sz="1500" kern="0" dirty="0" smtClean="0">
                <a:solidFill>
                  <a:srgbClr val="000000"/>
                </a:solidFill>
                <a:latin typeface="Arial"/>
              </a:rPr>
              <a:t>уменьшение желания нравиться;</a:t>
            </a:r>
          </a:p>
          <a:p>
            <a:pPr marL="174625" lvl="0" indent="-174625">
              <a:spcBef>
                <a:spcPts val="0"/>
              </a:spcBef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sz="1500" kern="0" dirty="0" smtClean="0">
                <a:solidFill>
                  <a:srgbClr val="000000"/>
                </a:solidFill>
                <a:latin typeface="Arial"/>
              </a:rPr>
              <a:t>ослабевание материнского чувства;</a:t>
            </a:r>
          </a:p>
          <a:p>
            <a:pPr marL="174625" lvl="0" indent="-174625">
              <a:spcBef>
                <a:spcPts val="0"/>
              </a:spcBef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sz="1500" kern="0" dirty="0" smtClean="0">
                <a:solidFill>
                  <a:srgbClr val="000000"/>
                </a:solidFill>
                <a:latin typeface="Arial"/>
              </a:rPr>
              <a:t>нарушение менструального цикла;</a:t>
            </a:r>
          </a:p>
          <a:p>
            <a:pPr marL="174625" lvl="0" indent="-174625">
              <a:spcBef>
                <a:spcPts val="0"/>
              </a:spcBef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sz="1500" kern="0" dirty="0" smtClean="0">
                <a:solidFill>
                  <a:srgbClr val="000000"/>
                </a:solidFill>
                <a:latin typeface="Arial"/>
              </a:rPr>
              <a:t>наступление климакса на 10-15 лет раньше, чем у женщин, не употребляющих алкоголь.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4929198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0" algn="ctr" defTabSz="231775">
              <a:spcBef>
                <a:spcPts val="0"/>
              </a:spcBef>
              <a:buNone/>
              <a:tabLst>
                <a:tab pos="261938" algn="l"/>
                <a:tab pos="623888" algn="l"/>
              </a:tabLst>
            </a:pPr>
            <a:r>
              <a:rPr lang="ru-RU" sz="16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употреблении алкоголя утрачивается</a:t>
            </a:r>
          </a:p>
          <a:p>
            <a:pPr marL="174625" indent="0" algn="ctr" defTabSz="231775">
              <a:spcBef>
                <a:spcPts val="0"/>
              </a:spcBef>
              <a:buNone/>
              <a:tabLst>
                <a:tab pos="261938" algn="l"/>
                <a:tab pos="623888" algn="l"/>
              </a:tabLst>
            </a:pPr>
            <a:r>
              <a:rPr lang="ru-RU" sz="16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возможность супружеской жизни,</a:t>
            </a:r>
          </a:p>
          <a:p>
            <a:pPr marL="174625" indent="0" algn="ctr" defTabSz="231775">
              <a:spcBef>
                <a:spcPts val="0"/>
              </a:spcBef>
              <a:buNone/>
              <a:tabLst>
                <a:tab pos="261938" algn="l"/>
                <a:tab pos="623888" algn="l"/>
              </a:tabLst>
            </a:pPr>
            <a:r>
              <a:rPr lang="ru-RU" sz="16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также возможность иметь здоровое потомство!</a:t>
            </a:r>
          </a:p>
        </p:txBody>
      </p:sp>
      <p:pic>
        <p:nvPicPr>
          <p:cNvPr id="8" name="Picture 3" descr="C:\Documents and Settings\админ\Рабочий стол\фото алкоголизм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86256"/>
            <a:ext cx="1833556" cy="2357430"/>
          </a:xfrm>
          <a:prstGeom prst="rect">
            <a:avLst/>
          </a:prstGeom>
          <a:noFill/>
        </p:spPr>
      </p:pic>
      <p:pic>
        <p:nvPicPr>
          <p:cNvPr id="9" name="Picture 4" descr="C:\Documents and Settings\админ\Рабочий стол\фото алкоголизм\14.jpg"/>
          <p:cNvPicPr>
            <a:picLocks noChangeAspect="1" noChangeArrowheads="1"/>
          </p:cNvPicPr>
          <p:nvPr/>
        </p:nvPicPr>
        <p:blipFill>
          <a:blip r:embed="rId3"/>
          <a:srcRect l="21686"/>
          <a:stretch>
            <a:fillRect/>
          </a:stretch>
        </p:blipFill>
        <p:spPr bwMode="auto">
          <a:xfrm>
            <a:off x="1000100" y="4714884"/>
            <a:ext cx="2088614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</Template>
  <TotalTime>1312</TotalTime>
  <Words>1660</Words>
  <Application>Microsoft Office PowerPoint</Application>
  <PresentationFormat>Экран (4:3)</PresentationFormat>
  <Paragraphs>221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Департамент по спорту и молодежной политике Государственное автономное учреждение  Тюменской области  «Областной центр профилактики  и реабилитации»</vt:lpstr>
      <vt:lpstr>Уважаемые родители!</vt:lpstr>
      <vt:lpstr>Слайд 3</vt:lpstr>
      <vt:lpstr>Степени отравления алкоголем</vt:lpstr>
      <vt:lpstr>Слайд 5</vt:lpstr>
      <vt:lpstr>Слайд 6</vt:lpstr>
      <vt:lpstr>Влияние алкоголя на организм человека: Система кровообращения </vt:lpstr>
      <vt:lpstr>Влияние алкоголя на организм человека:  Желудочно-кишечный тракт</vt:lpstr>
      <vt:lpstr>Слайд 9</vt:lpstr>
      <vt:lpstr>Влияние алкоголя на организм человека: </vt:lpstr>
      <vt:lpstr>Влияние алкоголя на организм человека:</vt:lpstr>
      <vt:lpstr>Социальные последствия употребления алкоголя</vt:lpstr>
      <vt:lpstr>Признаки зависимости</vt:lpstr>
      <vt:lpstr>Стадии формирования алкогольной зависимости 1 стадия:</vt:lpstr>
      <vt:lpstr>Стадии формирования алкогольной зависимости 2 стадия:</vt:lpstr>
      <vt:lpstr>Стадии формирования алкогольной зависимости 3 стадия:</vt:lpstr>
      <vt:lpstr>Пивной алкоголизм</vt:lpstr>
      <vt:lpstr>Слайд 18</vt:lpstr>
      <vt:lpstr>Координаты: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по спорту и молодежной политике Государственное автономное учреждение Тюменской области  «Областной центр профилактики  и реабилитации»</dc:title>
  <dc:creator>.</dc:creator>
  <cp:lastModifiedBy>админ</cp:lastModifiedBy>
  <cp:revision>179</cp:revision>
  <dcterms:created xsi:type="dcterms:W3CDTF">2010-09-17T02:43:09Z</dcterms:created>
  <dcterms:modified xsi:type="dcterms:W3CDTF">2012-10-09T04:45:05Z</dcterms:modified>
</cp:coreProperties>
</file>