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05" r:id="rId3"/>
    <p:sldId id="309" r:id="rId4"/>
    <p:sldId id="308" r:id="rId5"/>
    <p:sldId id="315" r:id="rId6"/>
    <p:sldId id="318" r:id="rId7"/>
    <p:sldId id="263" r:id="rId8"/>
    <p:sldId id="317" r:id="rId9"/>
    <p:sldId id="314" r:id="rId10"/>
    <p:sldId id="301" r:id="rId11"/>
    <p:sldId id="303" r:id="rId12"/>
    <p:sldId id="319" r:id="rId13"/>
    <p:sldId id="312" r:id="rId14"/>
    <p:sldId id="323" r:id="rId15"/>
    <p:sldId id="280" r:id="rId16"/>
    <p:sldId id="320" r:id="rId17"/>
    <p:sldId id="282" r:id="rId18"/>
    <p:sldId id="284" r:id="rId19"/>
    <p:sldId id="285" r:id="rId20"/>
    <p:sldId id="286" r:id="rId21"/>
    <p:sldId id="287" r:id="rId22"/>
    <p:sldId id="288" r:id="rId23"/>
    <p:sldId id="289" r:id="rId24"/>
    <p:sldId id="283" r:id="rId25"/>
    <p:sldId id="281" r:id="rId26"/>
    <p:sldId id="290" r:id="rId27"/>
    <p:sldId id="294" r:id="rId28"/>
    <p:sldId id="295" r:id="rId29"/>
    <p:sldId id="293" r:id="rId30"/>
    <p:sldId id="291" r:id="rId31"/>
    <p:sldId id="292" r:id="rId32"/>
    <p:sldId id="322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CC"/>
    <a:srgbClr val="FFFF99"/>
    <a:srgbClr val="800000"/>
    <a:srgbClr val="CC0000"/>
    <a:srgbClr val="392117"/>
    <a:srgbClr val="FFE7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7"/>
    <p:restoredTop sz="94679"/>
  </p:normalViewPr>
  <p:slideViewPr>
    <p:cSldViewPr snapToGrid="0" snapToObjects="1">
      <p:cViewPr varScale="1">
        <p:scale>
          <a:sx n="108" d="100"/>
          <a:sy n="108" d="100"/>
        </p:scale>
        <p:origin x="6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650CF-66C1-D549-80E1-EAA2C63765C9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2ABA2-0A71-0149-8C19-97A6FC2DE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31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3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783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291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339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247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381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446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45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291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928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94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909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2ABA2-0A71-0149-8C19-97A6FC2DE57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387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75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90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4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10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278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71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82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999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40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07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E3EF8-4D1E-4C41-8D95-7523E5F8FF0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94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E3EF8-4D1E-4C41-8D95-7523E5F8FF0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D98C5-3931-494C-8A6E-07C226C009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2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luper.ru/ffh/33/fon_tekstura_perehod_gradient_1920x1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50"/>
            <a:ext cx="12192000" cy="686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63941" y="1052723"/>
            <a:ext cx="11464118" cy="22352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участии Общероссийского Профсоюза образования в работе по сокращению избыточной отчётности образовательных организаций и педагогических работников</a:t>
            </a:r>
          </a:p>
        </p:txBody>
      </p:sp>
      <p:pic>
        <p:nvPicPr>
          <p:cNvPr id="1026" name="Picture 2" descr="http://www.vexillographia.ru/russia/images/obraz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t="6154" r="15356" b="19487"/>
          <a:stretch/>
        </p:blipFill>
        <p:spPr bwMode="auto">
          <a:xfrm>
            <a:off x="5022693" y="3287952"/>
            <a:ext cx="2178614" cy="162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07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0489" y="171760"/>
            <a:ext cx="11978639" cy="12210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Ключевые факторы                                                     избыточной отчётности учителей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1596340"/>
            <a:ext cx="11582400" cy="1105917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администрациями общеобразовательных организаций 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избыточного количества внутренней отчётной документации,                                                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не влияющей на качество общего образования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9600" y="2810211"/>
            <a:ext cx="11582400" cy="1105917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фактическое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принуждение учителей к выполнению обязанностей 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администраций общеобразовательных организаций и (или) органов 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местного самоуправления, осуществляющих функции их учредителей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9600" y="4026357"/>
            <a:ext cx="11582400" cy="1105917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предъявление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общеобразовательным организациям со стороны органов 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исполнительной власти субъектов Российской Федерации требований                                 </a:t>
            </a:r>
          </a:p>
          <a:p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о представлении законодательно не предусмотренной отчётности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9600" y="5242503"/>
            <a:ext cx="11582400" cy="1105917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полномочий органами государственной власти субъектов       Российской Федерации при организации аттестации учителей</a:t>
            </a:r>
          </a:p>
        </p:txBody>
      </p:sp>
    </p:spTree>
    <p:extLst>
      <p:ext uri="{BB962C8B-B14F-4D97-AF65-F5344CB8AC3E}">
        <p14:creationId xmlns:p14="http://schemas.microsoft.com/office/powerpoint/2010/main" val="1771028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86840" y="165748"/>
            <a:ext cx="9372600" cy="13430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Оптимизация отчётности –                                                    задача Минобрнауки России на 2016 год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8609" t="15833" r="19897" b="7084"/>
          <a:stretch/>
        </p:blipFill>
        <p:spPr>
          <a:xfrm>
            <a:off x="213359" y="1508760"/>
            <a:ext cx="7151352" cy="50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5459" t="9166" r="16499" b="6042"/>
          <a:stretch/>
        </p:blipFill>
        <p:spPr>
          <a:xfrm>
            <a:off x="4739652" y="1508760"/>
            <a:ext cx="7194686" cy="504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Овал 6"/>
          <p:cNvSpPr/>
          <p:nvPr/>
        </p:nvSpPr>
        <p:spPr>
          <a:xfrm>
            <a:off x="4892040" y="5760720"/>
            <a:ext cx="413004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4491646" y="5754004"/>
            <a:ext cx="484632" cy="242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Соединительная линия уступом 9"/>
          <p:cNvCxnSpPr>
            <a:cxnSpLocks noChangeShapeType="1"/>
          </p:cNvCxnSpPr>
          <p:nvPr/>
        </p:nvCxnSpPr>
        <p:spPr bwMode="auto">
          <a:xfrm rot="16200000" flipV="1">
            <a:off x="4042895" y="5028538"/>
            <a:ext cx="1291458" cy="406836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Овал 12"/>
          <p:cNvSpPr/>
          <p:nvPr/>
        </p:nvSpPr>
        <p:spPr>
          <a:xfrm>
            <a:off x="541539" y="4145872"/>
            <a:ext cx="3879542" cy="914399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Оптимизация отчётности</a:t>
            </a:r>
          </a:p>
        </p:txBody>
      </p:sp>
    </p:spTree>
    <p:extLst>
      <p:ext uri="{BB962C8B-B14F-4D97-AF65-F5344CB8AC3E}">
        <p14:creationId xmlns:p14="http://schemas.microsoft.com/office/powerpoint/2010/main" val="3621618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oldtimewallpapers.com/wallpapers/201204/13347582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Всероссийское августовское совещание педагогических работнико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7"/>
          <a:stretch/>
        </p:blipFill>
        <p:spPr bwMode="auto">
          <a:xfrm>
            <a:off x="-152401" y="1495424"/>
            <a:ext cx="6248400" cy="283368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12191999" cy="1800225"/>
          </a:xfrm>
          <a:prstGeom prst="rect">
            <a:avLst/>
          </a:prstGeom>
          <a:solidFill>
            <a:srgbClr val="800000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100" b="1" dirty="0">
                <a:solidFill>
                  <a:srgbClr val="FFC000"/>
                </a:solidFill>
              </a:rPr>
            </a:br>
            <a:r>
              <a:rPr lang="ru-RU" sz="3200" b="1" dirty="0">
                <a:solidFill>
                  <a:srgbClr val="FFC000"/>
                </a:solidFill>
              </a:rPr>
              <a:t>Участие Общероссийского Профсоюза образования</a:t>
            </a:r>
            <a:br>
              <a:rPr lang="ru-RU" sz="3200" b="1" dirty="0">
                <a:solidFill>
                  <a:srgbClr val="FFC000"/>
                </a:solidFill>
              </a:rPr>
            </a:br>
            <a:r>
              <a:rPr lang="ru-RU" sz="3200" b="1" dirty="0">
                <a:solidFill>
                  <a:srgbClr val="FFC000"/>
                </a:solidFill>
              </a:rPr>
              <a:t>в дискуссионной площадке </a:t>
            </a:r>
            <a:r>
              <a:rPr lang="ru-RU" sz="3200" b="1" dirty="0">
                <a:solidFill>
                  <a:schemeClr val="bg1"/>
                </a:solidFill>
              </a:rPr>
              <a:t>«Снижение бюрократической нагрузки»        </a:t>
            </a:r>
            <a:r>
              <a:rPr lang="ru-RU" sz="3200" b="1" dirty="0">
                <a:solidFill>
                  <a:srgbClr val="FFC000"/>
                </a:solidFill>
              </a:rPr>
              <a:t>в рамках Всероссийского августовского совещания педагогических работников </a:t>
            </a:r>
            <a:r>
              <a:rPr lang="ru-RU" sz="2400" b="1" dirty="0">
                <a:solidFill>
                  <a:srgbClr val="FFC000"/>
                </a:solidFill>
              </a:rPr>
              <a:t>(г. Москва, 19–20 августа 2016 г.)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61925" y="4143375"/>
            <a:ext cx="5772151" cy="1568268"/>
          </a:xfrm>
          <a:prstGeom prst="rect">
            <a:avLst/>
          </a:prstGeom>
          <a:solidFill>
            <a:srgbClr val="800000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100" b="1" dirty="0">
                <a:solidFill>
                  <a:srgbClr val="FFFF99"/>
                </a:solidFill>
              </a:rPr>
            </a:br>
            <a:r>
              <a:rPr lang="ru-RU" sz="3600" b="1" i="1" dirty="0">
                <a:solidFill>
                  <a:srgbClr val="FFFF99"/>
                </a:solidFill>
              </a:rPr>
              <a:t>Модераторы дискуссионной площадки:</a:t>
            </a:r>
          </a:p>
          <a:p>
            <a:pPr algn="ctr"/>
            <a:endParaRPr lang="ru-RU" sz="3600" b="1" dirty="0">
              <a:solidFill>
                <a:schemeClr val="bg1"/>
              </a:solidFill>
            </a:endParaRPr>
          </a:p>
          <a:p>
            <a:r>
              <a:rPr lang="ru-RU" sz="3600" b="1" dirty="0">
                <a:solidFill>
                  <a:schemeClr val="bg1"/>
                </a:solidFill>
              </a:rPr>
              <a:t>             </a:t>
            </a:r>
            <a:r>
              <a:rPr lang="ru-RU" sz="3600" b="1" dirty="0">
                <a:solidFill>
                  <a:srgbClr val="FFFF99"/>
                </a:solidFill>
              </a:rPr>
              <a:t>Романенков Е.Н. </a:t>
            </a:r>
            <a:r>
              <a:rPr lang="ru-RU" sz="3600" dirty="0">
                <a:solidFill>
                  <a:schemeClr val="bg1"/>
                </a:solidFill>
              </a:rPr>
              <a:t>– заместитель заведующего </a:t>
            </a:r>
          </a:p>
          <a:p>
            <a:r>
              <a:rPr lang="ru-RU" sz="3600" dirty="0">
                <a:solidFill>
                  <a:schemeClr val="bg1"/>
                </a:solidFill>
              </a:rPr>
              <a:t>             отделом по вопросам общего образования </a:t>
            </a:r>
          </a:p>
          <a:p>
            <a:r>
              <a:rPr lang="ru-RU" sz="3600" dirty="0">
                <a:solidFill>
                  <a:schemeClr val="bg1"/>
                </a:solidFill>
              </a:rPr>
              <a:t>             аппарата Общероссийского Профсоюза </a:t>
            </a:r>
          </a:p>
          <a:p>
            <a:r>
              <a:rPr lang="ru-RU" sz="3600" dirty="0">
                <a:solidFill>
                  <a:schemeClr val="bg1"/>
                </a:solidFill>
              </a:rPr>
              <a:t>             образования</a:t>
            </a:r>
            <a:endParaRPr lang="ru-RU" sz="3200" b="1" dirty="0">
              <a:solidFill>
                <a:srgbClr val="FFC000"/>
              </a:solidFill>
            </a:endParaRPr>
          </a:p>
        </p:txBody>
      </p:sp>
      <p:pic>
        <p:nvPicPr>
          <p:cNvPr id="7178" name="Picture 10" descr="Картинки по запросу эмблема профсоюза образован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0" y="4431778"/>
            <a:ext cx="734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61924" y="5614445"/>
            <a:ext cx="5772151" cy="1057817"/>
          </a:xfrm>
          <a:prstGeom prst="rect">
            <a:avLst/>
          </a:prstGeom>
          <a:solidFill>
            <a:srgbClr val="800000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FFF99"/>
                </a:solidFill>
              </a:rPr>
              <a:t>Воробьёва Т.В. </a:t>
            </a:r>
            <a:r>
              <a:rPr lang="ru-RU" sz="3600" dirty="0">
                <a:solidFill>
                  <a:schemeClr val="bg1"/>
                </a:solidFill>
              </a:rPr>
              <a:t>– директор ГБОУ города Москвы «Лицей №1535»</a:t>
            </a:r>
          </a:p>
          <a:p>
            <a:endParaRPr lang="ru-RU" sz="1700" b="1" dirty="0">
              <a:solidFill>
                <a:schemeClr val="bg1"/>
              </a:solidFill>
            </a:endParaRPr>
          </a:p>
          <a:p>
            <a:r>
              <a:rPr lang="ru-RU" sz="3600" b="1" dirty="0">
                <a:solidFill>
                  <a:srgbClr val="FFFF99"/>
                </a:solidFill>
              </a:rPr>
              <a:t>Пильдес М.Б.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dirty="0">
                <a:solidFill>
                  <a:schemeClr val="bg1"/>
                </a:solidFill>
              </a:rPr>
              <a:t>– директор ГБОУ «Академическая гимназия №56» Санкт-Петербурга</a:t>
            </a: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257923" y="1990725"/>
            <a:ext cx="5772151" cy="4681537"/>
          </a:xfrm>
          <a:prstGeom prst="rect">
            <a:avLst/>
          </a:prstGeom>
          <a:solidFill>
            <a:srgbClr val="800000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i="1" dirty="0">
                <a:solidFill>
                  <a:srgbClr val="FFFFCC"/>
                </a:solidFill>
              </a:rPr>
              <a:t>Некоторые тезисы</a:t>
            </a:r>
          </a:p>
          <a:p>
            <a:pPr algn="ctr"/>
            <a:r>
              <a:rPr lang="ru-RU" sz="2000" b="1" i="1" dirty="0">
                <a:solidFill>
                  <a:srgbClr val="FFFFCC"/>
                </a:solidFill>
              </a:rPr>
              <a:t>по итогам дискуссионной площадки:</a:t>
            </a:r>
          </a:p>
          <a:p>
            <a:pPr algn="ctr"/>
            <a:endParaRPr lang="ru-RU" sz="3200" i="1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«</a:t>
            </a:r>
            <a:r>
              <a:rPr lang="en-US" sz="2000" dirty="0">
                <a:solidFill>
                  <a:schemeClr val="bg1"/>
                </a:solidFill>
              </a:rPr>
              <a:t>[</a:t>
            </a:r>
            <a:r>
              <a:rPr lang="ru-RU" sz="2000" dirty="0">
                <a:solidFill>
                  <a:schemeClr val="bg1"/>
                </a:solidFill>
              </a:rPr>
              <a:t>…</a:t>
            </a:r>
            <a:r>
              <a:rPr lang="en-US" sz="2000" dirty="0">
                <a:solidFill>
                  <a:schemeClr val="bg1"/>
                </a:solidFill>
              </a:rPr>
              <a:t>] </a:t>
            </a:r>
            <a:r>
              <a:rPr lang="ru-RU" sz="2000" dirty="0">
                <a:solidFill>
                  <a:schemeClr val="bg1"/>
                </a:solidFill>
              </a:rPr>
              <a:t>Необходимо срочно решить вопрос с другими ведомствами, которые постоянно заинтересованы в том, чтобы получить информацию от школы. Вчера наши коллеги поделились, посчитали: </a:t>
            </a:r>
            <a:r>
              <a:rPr lang="ru-RU" sz="2000" dirty="0">
                <a:solidFill>
                  <a:srgbClr val="FFFF66"/>
                </a:solidFill>
              </a:rPr>
              <a:t>несколько тысяч различных запросов за год </a:t>
            </a:r>
            <a:r>
              <a:rPr lang="en-US" sz="2000" dirty="0">
                <a:solidFill>
                  <a:schemeClr val="bg1"/>
                </a:solidFill>
              </a:rPr>
              <a:t>[</a:t>
            </a:r>
            <a:r>
              <a:rPr lang="ru-RU" sz="2000" dirty="0">
                <a:solidFill>
                  <a:schemeClr val="bg1"/>
                </a:solidFill>
              </a:rPr>
              <a:t>…</a:t>
            </a:r>
            <a:r>
              <a:rPr lang="en-US" sz="2000" dirty="0">
                <a:solidFill>
                  <a:schemeClr val="bg1"/>
                </a:solidFill>
              </a:rPr>
              <a:t>]</a:t>
            </a:r>
            <a:r>
              <a:rPr lang="ru-RU" sz="2000" dirty="0">
                <a:solidFill>
                  <a:schemeClr val="bg1"/>
                </a:solidFill>
              </a:rPr>
              <a:t>»</a:t>
            </a:r>
          </a:p>
          <a:p>
            <a:endParaRPr lang="ru-RU" sz="800" dirty="0">
              <a:solidFill>
                <a:schemeClr val="bg1"/>
              </a:solidFill>
            </a:endParaRPr>
          </a:p>
          <a:p>
            <a:pPr algn="r"/>
            <a:r>
              <a:rPr lang="ru-RU" sz="2000" i="1" dirty="0">
                <a:solidFill>
                  <a:schemeClr val="bg1"/>
                </a:solidFill>
              </a:rPr>
              <a:t>М.Б. Пильдес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dirty="0">
                <a:solidFill>
                  <a:schemeClr val="bg1"/>
                </a:solidFill>
              </a:rPr>
              <a:t>«</a:t>
            </a:r>
            <a:r>
              <a:rPr lang="en-US" sz="2000" dirty="0">
                <a:solidFill>
                  <a:schemeClr val="bg1"/>
                </a:solidFill>
              </a:rPr>
              <a:t>[</a:t>
            </a:r>
            <a:r>
              <a:rPr lang="ru-RU" sz="2000" dirty="0">
                <a:solidFill>
                  <a:schemeClr val="bg1"/>
                </a:solidFill>
              </a:rPr>
              <a:t>…</a:t>
            </a:r>
            <a:r>
              <a:rPr lang="en-US" sz="2000" dirty="0">
                <a:solidFill>
                  <a:schemeClr val="bg1"/>
                </a:solidFill>
              </a:rPr>
              <a:t>] </a:t>
            </a:r>
            <a:r>
              <a:rPr lang="ru-RU" sz="2000" dirty="0">
                <a:solidFill>
                  <a:schemeClr val="bg1"/>
                </a:solidFill>
              </a:rPr>
              <a:t>И у нас очень большая просьба: нельзя ли дать поручение Минкомсвязи интегрировать базы данных, с тем чтобы вопросы, касающиеся образовательных организаций, учащихся, учителей, не надо было </a:t>
            </a:r>
            <a:r>
              <a:rPr lang="ru-RU" sz="2000" dirty="0">
                <a:solidFill>
                  <a:srgbClr val="FFFF66"/>
                </a:solidFill>
              </a:rPr>
              <a:t>заполнять в нескольких (а порой эта цифра доходит до десятка) базах </a:t>
            </a:r>
            <a:r>
              <a:rPr lang="en-US" sz="2000" dirty="0">
                <a:solidFill>
                  <a:schemeClr val="bg1"/>
                </a:solidFill>
              </a:rPr>
              <a:t>[</a:t>
            </a:r>
            <a:r>
              <a:rPr lang="ru-RU" sz="2000" dirty="0">
                <a:solidFill>
                  <a:schemeClr val="bg1"/>
                </a:solidFill>
              </a:rPr>
              <a:t>…</a:t>
            </a:r>
            <a:r>
              <a:rPr lang="en-US" sz="2000" dirty="0">
                <a:solidFill>
                  <a:schemeClr val="bg1"/>
                </a:solidFill>
              </a:rPr>
              <a:t>]</a:t>
            </a:r>
            <a:r>
              <a:rPr lang="ru-RU" sz="2000" dirty="0">
                <a:solidFill>
                  <a:schemeClr val="bg1"/>
                </a:solidFill>
              </a:rPr>
              <a:t>»</a:t>
            </a:r>
          </a:p>
          <a:p>
            <a:pPr algn="r"/>
            <a:r>
              <a:rPr lang="ru-RU" sz="800" dirty="0">
                <a:solidFill>
                  <a:schemeClr val="bg1"/>
                </a:solidFill>
              </a:rPr>
              <a:t> </a:t>
            </a:r>
          </a:p>
          <a:p>
            <a:pPr algn="r"/>
            <a:r>
              <a:rPr lang="ru-RU" sz="2000" i="1" dirty="0">
                <a:solidFill>
                  <a:schemeClr val="bg1"/>
                </a:solidFill>
              </a:rPr>
              <a:t>Т.В. Воробьёва</a:t>
            </a:r>
          </a:p>
        </p:txBody>
      </p:sp>
    </p:spTree>
    <p:extLst>
      <p:ext uri="{BB962C8B-B14F-4D97-AF65-F5344CB8AC3E}">
        <p14:creationId xmlns:p14="http://schemas.microsoft.com/office/powerpoint/2010/main" val="2834957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352735"/>
            <a:ext cx="11978639" cy="12210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Итоги Всероссийского августовского совещания педагогических работников </a:t>
            </a:r>
            <a:r>
              <a:rPr lang="ru-RU" sz="3100" b="1" dirty="0">
                <a:solidFill>
                  <a:schemeClr val="accent5"/>
                </a:solidFill>
              </a:rPr>
              <a:t>(г. Москва, 19–20 августа 2016 г.)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5625" t="7916" r="34923" b="15000"/>
          <a:stretch/>
        </p:blipFill>
        <p:spPr>
          <a:xfrm>
            <a:off x="2027249" y="1899710"/>
            <a:ext cx="1956324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35316" t="8025" r="35193" b="14822"/>
          <a:stretch/>
        </p:blipFill>
        <p:spPr>
          <a:xfrm>
            <a:off x="905246" y="1674366"/>
            <a:ext cx="1957047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81547" y="4880249"/>
            <a:ext cx="42190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Перечень поручений Правительства Российской Федерации по итогам Всероссийского августовского совещания педагогических работников (Медведев Д.А., протокол от 25 августа 2016 г. № ДМ-П8-5082)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двумя усеченными противолежащими углами 4"/>
          <p:cNvSpPr/>
          <p:nvPr/>
        </p:nvSpPr>
        <p:spPr>
          <a:xfrm>
            <a:off x="4530970" y="1777236"/>
            <a:ext cx="7241931" cy="4594989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02060"/>
                </a:solidFill>
              </a:rPr>
              <a:t>[</a:t>
            </a:r>
            <a:r>
              <a:rPr lang="ru-RU" sz="1600" dirty="0">
                <a:solidFill>
                  <a:srgbClr val="002060"/>
                </a:solidFill>
              </a:rPr>
              <a:t>…</a:t>
            </a:r>
            <a:r>
              <a:rPr lang="en-US" sz="1600" dirty="0">
                <a:solidFill>
                  <a:srgbClr val="002060"/>
                </a:solidFill>
              </a:rPr>
              <a:t>] </a:t>
            </a:r>
            <a:r>
              <a:rPr lang="ru-RU" sz="1600" dirty="0">
                <a:solidFill>
                  <a:srgbClr val="002060"/>
                </a:solidFill>
              </a:rPr>
              <a:t>3. Минобрнауки России (О.Ю. Васильевой)</a:t>
            </a:r>
          </a:p>
          <a:p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Минэкономразвития России (А.В. Улюкаеву)</a:t>
            </a:r>
          </a:p>
          <a:p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Минюст России (А.В. Коновалову)</a:t>
            </a:r>
          </a:p>
          <a:p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совместно с заинтересованными федеральными органами исполнительной власти с учётом ранее данных поручений проработать вопросы по снижению административной нагрузки на образовательные организации, в том числе за счёт запрета запроса информации, размещённой в соответствии с законодательством Российской Федерации в открытом доступе, а также за счёт оптимизации подходов при организации контрольно-надзорных мероприятий </a:t>
            </a:r>
            <a:r>
              <a:rPr lang="en-US" sz="1600" dirty="0">
                <a:solidFill>
                  <a:srgbClr val="002060"/>
                </a:solidFill>
              </a:rPr>
              <a:t>[</a:t>
            </a:r>
            <a:r>
              <a:rPr lang="ru-RU" sz="1600" dirty="0">
                <a:solidFill>
                  <a:srgbClr val="002060"/>
                </a:solidFill>
              </a:rPr>
              <a:t>…</a:t>
            </a:r>
            <a:r>
              <a:rPr lang="en-US" sz="1600" dirty="0">
                <a:solidFill>
                  <a:srgbClr val="002060"/>
                </a:solidFill>
              </a:rPr>
              <a:t>] </a:t>
            </a:r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      4. Минкомсвязь России (Н.А. Никифорову)</a:t>
            </a:r>
          </a:p>
          <a:p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Минобрнауки России (О.Ю. Васильевой)</a:t>
            </a:r>
          </a:p>
          <a:p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          совместно с заинтересованными федеральными органами исполнительной власти и органами исполнительной власти субъектов Российской Федерации проработать вопрос об обеспечении взаимодействия информационных систем, использующих сведения о системе образования, в целях исключения дублирующих запросов </a:t>
            </a:r>
          </a:p>
          <a:p>
            <a:r>
              <a:rPr 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       информации у образовательных организаций</a:t>
            </a:r>
          </a:p>
        </p:txBody>
      </p:sp>
      <p:sp>
        <p:nvSpPr>
          <p:cNvPr id="7" name="Стрелка вниз 25"/>
          <p:cNvSpPr/>
          <p:nvPr/>
        </p:nvSpPr>
        <p:spPr>
          <a:xfrm rot="16200000">
            <a:off x="4014955" y="3066012"/>
            <a:ext cx="484632" cy="54739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134600" y="3097394"/>
            <a:ext cx="10763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010150" y="3343275"/>
            <a:ext cx="62769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010150" y="3582027"/>
            <a:ext cx="54768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010150" y="3829050"/>
            <a:ext cx="11906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067425" y="4076700"/>
            <a:ext cx="167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562975" y="4076700"/>
            <a:ext cx="26479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010150" y="4324351"/>
            <a:ext cx="47529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096125" y="5543550"/>
            <a:ext cx="31623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010150" y="5800725"/>
            <a:ext cx="60483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5010150" y="6048375"/>
            <a:ext cx="579120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5353050" y="6276975"/>
            <a:ext cx="393382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1836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ramki-vsem.ru/fon/korichnevyj-fon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xn--80abucjiibhv9a.xn--p1ai/media/events/photos/big/41d5f60ec84b5bd5bc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27" y="1874807"/>
            <a:ext cx="6000750" cy="40005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12191999" cy="1800225"/>
          </a:xfrm>
          <a:prstGeom prst="rect">
            <a:avLst/>
          </a:prstGeom>
          <a:solidFill>
            <a:srgbClr val="800000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100" b="1" dirty="0">
                <a:solidFill>
                  <a:srgbClr val="FFC000"/>
                </a:solidFill>
              </a:rPr>
            </a:br>
            <a:r>
              <a:rPr lang="ru-RU" sz="3200" b="1" dirty="0">
                <a:solidFill>
                  <a:srgbClr val="FFC000"/>
                </a:solidFill>
              </a:rPr>
              <a:t>Из выступления Министра образования и науки                       Российской Федерации О.Ю. Васильевой                                                     на </a:t>
            </a:r>
            <a:r>
              <a:rPr lang="en-US" sz="3200" b="1" dirty="0">
                <a:solidFill>
                  <a:srgbClr val="FFC000"/>
                </a:solidFill>
              </a:rPr>
              <a:t>III </a:t>
            </a:r>
            <a:r>
              <a:rPr lang="ru-RU" sz="3200" b="1" dirty="0">
                <a:solidFill>
                  <a:srgbClr val="FFC000"/>
                </a:solidFill>
              </a:rPr>
              <a:t>Всероссийском съезде сельских учителей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6024977" y="2154071"/>
            <a:ext cx="5772151" cy="3557819"/>
          </a:xfrm>
          <a:prstGeom prst="rect">
            <a:avLst/>
          </a:prstGeom>
          <a:solidFill>
            <a:srgbClr val="800000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100" b="1" i="1" dirty="0">
              <a:solidFill>
                <a:srgbClr val="FFFFCC"/>
              </a:solidFill>
            </a:endParaRPr>
          </a:p>
          <a:p>
            <a:pPr algn="ctr"/>
            <a:r>
              <a:rPr lang="ru-RU" sz="2400" b="1" i="1" dirty="0">
                <a:solidFill>
                  <a:srgbClr val="FFFFCC"/>
                </a:solidFill>
              </a:rPr>
              <a:t>Некоторые тезисы обращения к учителям:</a:t>
            </a:r>
          </a:p>
          <a:p>
            <a:pPr algn="ctr"/>
            <a:endParaRPr lang="ru-RU" sz="2000" i="1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</a:rPr>
              <a:t>«</a:t>
            </a:r>
            <a:r>
              <a:rPr lang="en-US" sz="2400" dirty="0">
                <a:solidFill>
                  <a:schemeClr val="bg1"/>
                </a:solidFill>
              </a:rPr>
              <a:t>[</a:t>
            </a:r>
            <a:r>
              <a:rPr lang="ru-RU" sz="2400" dirty="0">
                <a:solidFill>
                  <a:schemeClr val="bg1"/>
                </a:solidFill>
              </a:rPr>
              <a:t>…</a:t>
            </a:r>
            <a:r>
              <a:rPr lang="en-US" sz="2400" dirty="0">
                <a:solidFill>
                  <a:schemeClr val="bg1"/>
                </a:solidFill>
              </a:rPr>
              <a:t>] </a:t>
            </a:r>
            <a:r>
              <a:rPr lang="ru-RU" sz="2400" dirty="0">
                <a:solidFill>
                  <a:schemeClr val="bg1"/>
                </a:solidFill>
              </a:rPr>
              <a:t>Обязательными для заполнения останутся три документа – </a:t>
            </a:r>
            <a:r>
              <a:rPr lang="en-US" sz="2400" dirty="0">
                <a:solidFill>
                  <a:schemeClr val="bg1"/>
                </a:solidFill>
              </a:rPr>
              <a:t>[</a:t>
            </a:r>
            <a:r>
              <a:rPr lang="ru-RU" sz="2400" dirty="0">
                <a:solidFill>
                  <a:schemeClr val="bg1"/>
                </a:solidFill>
              </a:rPr>
              <a:t>рабочая</a:t>
            </a:r>
            <a:r>
              <a:rPr lang="en-US" sz="2400" dirty="0">
                <a:solidFill>
                  <a:schemeClr val="bg1"/>
                </a:solidFill>
              </a:rPr>
              <a:t>] </a:t>
            </a:r>
            <a:r>
              <a:rPr lang="ru-RU" sz="2400" dirty="0">
                <a:solidFill>
                  <a:srgbClr val="FFC000"/>
                </a:solidFill>
              </a:rPr>
              <a:t>программа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>
                <a:solidFill>
                  <a:srgbClr val="FFC000"/>
                </a:solidFill>
              </a:rPr>
              <a:t>электронный журнал </a:t>
            </a:r>
            <a:r>
              <a:rPr lang="ru-RU" sz="2400" dirty="0">
                <a:solidFill>
                  <a:schemeClr val="bg1"/>
                </a:solidFill>
              </a:rPr>
              <a:t>и </a:t>
            </a:r>
            <a:r>
              <a:rPr lang="ru-RU" sz="2400" dirty="0">
                <a:solidFill>
                  <a:srgbClr val="FFC000"/>
                </a:solidFill>
              </a:rPr>
              <a:t>дневниковая страничка</a:t>
            </a:r>
            <a:r>
              <a:rPr lang="ru-RU" sz="2400" dirty="0">
                <a:solidFill>
                  <a:schemeClr val="bg1"/>
                </a:solidFill>
              </a:rPr>
              <a:t>, которая входит в электронный журнал.</a:t>
            </a:r>
          </a:p>
          <a:p>
            <a:r>
              <a:rPr lang="ru-RU" sz="2400" dirty="0">
                <a:solidFill>
                  <a:schemeClr val="bg1"/>
                </a:solidFill>
              </a:rPr>
              <a:t>Это все ваши документы. Больше никто вас ничего заставить </a:t>
            </a:r>
            <a:r>
              <a:rPr lang="en-US" sz="2400" dirty="0">
                <a:solidFill>
                  <a:schemeClr val="bg1"/>
                </a:solidFill>
              </a:rPr>
              <a:t>[</a:t>
            </a:r>
            <a:r>
              <a:rPr lang="ru-RU" sz="2400" dirty="0">
                <a:solidFill>
                  <a:schemeClr val="bg1"/>
                </a:solidFill>
              </a:rPr>
              <a:t>составлять</a:t>
            </a:r>
            <a:r>
              <a:rPr lang="en-US" sz="2400" dirty="0">
                <a:solidFill>
                  <a:schemeClr val="bg1"/>
                </a:solidFill>
              </a:rPr>
              <a:t>] </a:t>
            </a:r>
            <a:r>
              <a:rPr lang="ru-RU" sz="2400" dirty="0">
                <a:solidFill>
                  <a:schemeClr val="bg1"/>
                </a:solidFill>
              </a:rPr>
              <a:t>не может </a:t>
            </a:r>
            <a:r>
              <a:rPr lang="en-US" sz="2400" dirty="0">
                <a:solidFill>
                  <a:schemeClr val="bg1"/>
                </a:solidFill>
              </a:rPr>
              <a:t>[</a:t>
            </a:r>
            <a:r>
              <a:rPr lang="ru-RU" sz="2400" dirty="0">
                <a:solidFill>
                  <a:schemeClr val="bg1"/>
                </a:solidFill>
              </a:rPr>
              <a:t>…</a:t>
            </a:r>
            <a:r>
              <a:rPr lang="en-US" sz="2400" dirty="0">
                <a:solidFill>
                  <a:schemeClr val="bg1"/>
                </a:solidFill>
              </a:rPr>
              <a:t>]</a:t>
            </a:r>
            <a:r>
              <a:rPr lang="ru-RU" sz="2400" dirty="0">
                <a:solidFill>
                  <a:schemeClr val="bg1"/>
                </a:solidFill>
              </a:rPr>
              <a:t>»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pPr algn="r"/>
            <a:r>
              <a:rPr lang="ru-RU" sz="2400" i="1" dirty="0">
                <a:solidFill>
                  <a:schemeClr val="bg1"/>
                </a:solidFill>
              </a:rPr>
              <a:t>О.Ю. Васильева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20385" y="6038723"/>
            <a:ext cx="505279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i="1" dirty="0">
                <a:solidFill>
                  <a:srgbClr val="FFC000"/>
                </a:solidFill>
              </a:rPr>
              <a:t>г. Чебоксары, 13 сентября 2016 г.</a:t>
            </a:r>
            <a:endParaRPr lang="ru-RU" sz="2600" i="1" dirty="0"/>
          </a:p>
        </p:txBody>
      </p:sp>
      <p:pic>
        <p:nvPicPr>
          <p:cNvPr id="7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496" y="3244255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097" y="3598101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624" y="3759134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276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luper.ru/ffh/33/fon_tekstura_perehod_gradient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50"/>
            <a:ext cx="12192000" cy="686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05" y="1077720"/>
            <a:ext cx="2533650" cy="36576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23" y="1005405"/>
            <a:ext cx="2533650" cy="36576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484095" y="758690"/>
            <a:ext cx="8137400" cy="2235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Нормативное правовое регулирование отчётности учителей</a:t>
            </a:r>
          </a:p>
        </p:txBody>
      </p:sp>
      <p:pic>
        <p:nvPicPr>
          <p:cNvPr id="10" name="Picture 2" descr="http://www.vexillographia.ru/russia/images/obraz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t="6154" r="15356" b="19487"/>
          <a:stretch/>
        </p:blipFill>
        <p:spPr bwMode="auto">
          <a:xfrm>
            <a:off x="5022693" y="3321275"/>
            <a:ext cx="2178614" cy="162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l="44375" t="7916" r="34844" b="38751"/>
          <a:stretch/>
        </p:blipFill>
        <p:spPr>
          <a:xfrm>
            <a:off x="379941" y="933090"/>
            <a:ext cx="2533650" cy="3657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47113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0489" y="343512"/>
            <a:ext cx="11978639" cy="1480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3600" b="1" dirty="0">
                <a:solidFill>
                  <a:schemeClr val="accent5"/>
                </a:solidFill>
              </a:rPr>
              <a:t>Структура Рекомендаций по сокращению и устранению избыточной отчётности учителей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2076450"/>
            <a:ext cx="11582400" cy="37632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Осуществление должностных обязанностей, связанных с обучением</a:t>
            </a:r>
            <a:endParaRPr lang="ru-RU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600" y="2514600"/>
            <a:ext cx="11582400" cy="37595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Участие в разработке рабочих программ</a:t>
            </a:r>
            <a:endParaRPr lang="ru-RU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600" y="2952380"/>
            <a:ext cx="11582400" cy="65919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Осуществление контрольно-оценочной деятельности                                                </a:t>
            </a:r>
          </a:p>
          <a:p>
            <a:pPr>
              <a:spcAft>
                <a:spcPts val="0"/>
              </a:spcAft>
            </a:pPr>
            <a: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посредством электронного журнала и дневников обучающихся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9600" y="3667124"/>
            <a:ext cx="11582400" cy="417297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ru-RU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Участие в деятельности педагогического совета и методических объединений</a:t>
            </a:r>
            <a:endParaRPr lang="ru-RU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9600" y="4143374"/>
            <a:ext cx="11582400" cy="381549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</a:t>
            </a:r>
            <a:r>
              <a:rPr lang="ru-RU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Дежурство и выполнение правил по охране труда</a:t>
            </a:r>
            <a:endParaRPr lang="ru-RU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9600" y="4581525"/>
            <a:ext cx="11582400" cy="40563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</a:t>
            </a:r>
            <a:r>
              <a:rPr lang="ru-RU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Реализация календаря образовательных событий</a:t>
            </a:r>
            <a:endParaRPr lang="ru-RU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9600" y="5046107"/>
            <a:ext cx="11582400" cy="1029041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</a:pPr>
            <a:r>
              <a:rPr lang="en-US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VIII</a:t>
            </a:r>
            <a:r>
              <a:rPr lang="ru-RU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Выполнение учителями с их письменного согласия дополнительных                  </a:t>
            </a:r>
          </a:p>
          <a:p>
            <a:pPr>
              <a:spcAft>
                <a:spcPts val="0"/>
              </a:spcAft>
            </a:pPr>
            <a:r>
              <a:rPr lang="ru-RU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обязанностей, непосредственно связанных с образовательным процессом,                              </a:t>
            </a:r>
          </a:p>
          <a:p>
            <a:pPr>
              <a:spcAft>
                <a:spcPts val="0"/>
              </a:spcAft>
            </a:pPr>
            <a:r>
              <a:rPr lang="ru-RU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за дополнительную оплату</a:t>
            </a:r>
            <a:endParaRPr lang="ru-RU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9600" y="6134100"/>
            <a:ext cx="11582400" cy="40733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IX</a:t>
            </a:r>
            <a:r>
              <a:rPr lang="ru-RU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Прохождение аттестации</a:t>
            </a:r>
            <a:endParaRPr lang="ru-RU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9600" y="1638300"/>
            <a:ext cx="11582400" cy="376328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2300" spc="-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    Общие положения</a:t>
            </a:r>
            <a:endParaRPr lang="ru-RU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159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82980" y="394348"/>
            <a:ext cx="10233659" cy="7274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Должностные обязанности учителей</a:t>
            </a:r>
          </a:p>
        </p:txBody>
      </p:sp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3535680" y="1371600"/>
            <a:ext cx="8260080" cy="2490240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Трудового кодекса Российской Федерации                              (статья 15, часть первая):</a:t>
            </a:r>
          </a:p>
          <a:p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«Трудовые отношения – отношения, основанные на соглашении между работником и работодателем о личном выполнении работником за плату трудовой функции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3535680" y="4011866"/>
            <a:ext cx="8260080" cy="2495613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Федерального закона от 29 декабря 2012 г. № 273-ФЗ                       «Об образовании в Российской Федерации» (статья 47, часть 6):</a:t>
            </a:r>
          </a:p>
          <a:p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Конкретные трудовые (должностные) обязанности педагогических работников определяются трудовыми договорами (служебными контрактами) и должностными инструкциями.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4098" name="Picture 2" descr="http://www.mdk-arbat.ru/main-book-image/560723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9"/>
          <a:stretch/>
        </p:blipFill>
        <p:spPr bwMode="auto">
          <a:xfrm>
            <a:off x="810895" y="4011867"/>
            <a:ext cx="1905000" cy="249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olodozhenu.ru/up/image/%D0%BE%20%D1%81%D0%B2%D0%B0%D0%B4%D1%8C%D0%B1%D0%B5/%D1%8E%D1%80%D0%B8%D1%81%D0%BA%D0%BE%D0%BD%D1%81%D1%83%D0%BB%D1%8C%D1%82/%D0%B2%D1%8B%D1%85%D0%BE%D0%B4%D0%BD%D1%8B%D0%B5%20%D1%82%D0%BA%20%D1%80%D1%84/%D1%82%D0%BA%20%D1%80%D1%8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6"/>
          <a:stretch/>
        </p:blipFill>
        <p:spPr bwMode="auto">
          <a:xfrm>
            <a:off x="810895" y="1367041"/>
            <a:ext cx="1905000" cy="249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низ 8"/>
          <p:cNvSpPr/>
          <p:nvPr/>
        </p:nvSpPr>
        <p:spPr>
          <a:xfrm rot="16200000">
            <a:off x="2883471" y="2448941"/>
            <a:ext cx="484632" cy="34736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6200000">
            <a:off x="2883471" y="5085989"/>
            <a:ext cx="484632" cy="34736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382125" y="5646198"/>
            <a:ext cx="14397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857625" y="6038850"/>
            <a:ext cx="14668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15450" y="6038850"/>
            <a:ext cx="20002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857625" y="6372225"/>
            <a:ext cx="1838325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844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82980" y="394348"/>
            <a:ext cx="10233659" cy="12820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Правовая основа для разработки   должностных инструкций учителей</a:t>
            </a:r>
          </a:p>
        </p:txBody>
      </p:sp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3535680" y="1874520"/>
            <a:ext cx="8549640" cy="4724400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раздела «Квалификационные характеристики должностей работников образования» Единого квалификационного справочника должностей руководителей, специалистов и служащих, утверждённого приказом Минздравсоцразвития России                   от 26 августа 2010 г. № 761-н (подраздел 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пункт 3):</a:t>
            </a:r>
          </a:p>
          <a:p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«Квалификационные характеристики применяются в качестве нормативных документов или служат основой для разработки должностных инструкций, содержащих конкретный перечень должностных обязанностей работников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При необходимости должностные обязанности, включённые в квалификационную характеристику определённой должности, могут быть распределены между несколькими исполнителями».</a:t>
            </a:r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3094882" y="3656037"/>
            <a:ext cx="484632" cy="39696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3180" t="26019" r="30097" b="4854"/>
          <a:stretch/>
        </p:blipFill>
        <p:spPr>
          <a:xfrm rot="10800000">
            <a:off x="417141" y="1874520"/>
            <a:ext cx="2721574" cy="39600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19769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3360" y="394348"/>
            <a:ext cx="11734800" cy="1099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3600" b="1" dirty="0">
                <a:solidFill>
                  <a:schemeClr val="accent5"/>
                </a:solidFill>
              </a:rPr>
              <a:t>Должностные обязанности учителей, непосредственно связанные с составлением отчётной документации</a:t>
            </a:r>
          </a:p>
        </p:txBody>
      </p:sp>
      <p:sp>
        <p:nvSpPr>
          <p:cNvPr id="5" name="Прямоугольник с двумя усеченными противолежащими углами 4"/>
          <p:cNvSpPr/>
          <p:nvPr/>
        </p:nvSpPr>
        <p:spPr>
          <a:xfrm>
            <a:off x="3535680" y="1632204"/>
            <a:ext cx="8549640" cy="4724400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раздела «Квалификационные характеристики должностей работников образования» Единого квалификационного справочника должностей руководителей, специалистов и служащих, утверждённого приказом Минздравсоцразвития России                   от 26 августа 2010 г. № 761-н (подраздел </a:t>
            </a:r>
            <a:r>
              <a:rPr lang="en-US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  <a:p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Должностные обязанности.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разрабатывает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рабочую программу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предмету, курсу на  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основе примерных основных общеобразовательных программ 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Осуществляет контрольно-оценочную деятельность в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образовательном процессе с использованием современных 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способов оценивания в условиях информационно-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коммуникационных технологий (ведение электронных форм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документации, в том числе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электронного журнала и дневников 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обучающихся).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 rot="16200000">
            <a:off x="3094882" y="3896799"/>
            <a:ext cx="484632" cy="39696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4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301" y="3987281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301" y="5811531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3180" t="26019" r="30097" b="4854"/>
          <a:stretch/>
        </p:blipFill>
        <p:spPr>
          <a:xfrm rot="10800000">
            <a:off x="417141" y="1629422"/>
            <a:ext cx="2721574" cy="39600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093491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1572" y="5055083"/>
            <a:ext cx="46013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сокращении объёмов и видов отчётности, представляемой общеобразовательными учреждениями» (Ливанов Д.В., письмо Минобрнауки России от 12 сентября 2012 г. № ДЛ-150/08)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6017" t="22361" r="37187" b="9167"/>
          <a:stretch/>
        </p:blipFill>
        <p:spPr>
          <a:xfrm>
            <a:off x="2612004" y="2126375"/>
            <a:ext cx="2003733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66" y="1853426"/>
            <a:ext cx="1974329" cy="29701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003" y="1646966"/>
            <a:ext cx="1974329" cy="29701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36484" t="16528" r="37031" b="14861"/>
          <a:stretch/>
        </p:blipFill>
        <p:spPr>
          <a:xfrm>
            <a:off x="1062224" y="1505567"/>
            <a:ext cx="1976356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10489" y="171760"/>
            <a:ext cx="11978639" cy="12210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Актуализация проблемы оптимизации отчётности образовательных организаций в 2012–2015 гг.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7" t="17916" r="34844" b="4748"/>
          <a:stretch/>
        </p:blipFill>
        <p:spPr>
          <a:xfrm>
            <a:off x="9269227" y="2126375"/>
            <a:ext cx="2043040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731" y="1931634"/>
            <a:ext cx="1974329" cy="29701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155" y="1827022"/>
            <a:ext cx="1974329" cy="29701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34297" t="11528" r="35078" b="15139"/>
          <a:stretch/>
        </p:blipFill>
        <p:spPr>
          <a:xfrm>
            <a:off x="7582388" y="1807084"/>
            <a:ext cx="2138182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35078" t="18056" r="34844" b="4747"/>
          <a:stretch/>
        </p:blipFill>
        <p:spPr>
          <a:xfrm>
            <a:off x="6099808" y="1505567"/>
            <a:ext cx="1994900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6099809" y="5053344"/>
            <a:ext cx="52124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Рекомендации Комитета Государственной Думы по оптимизации отчётности в сфере образования (Нарышкин С.Е., письмо Государственной Думы Федерального Собрания Российской Федерации   от 17 июля 2015 г. № 1.1-0516)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577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3360" y="394348"/>
            <a:ext cx="11734800" cy="1099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3600" b="1" dirty="0">
                <a:solidFill>
                  <a:schemeClr val="accent5"/>
                </a:solidFill>
              </a:rPr>
              <a:t>Регулирование участия учителя в разработке рабочих программ и ведения им электронного журнала и дневников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2431" t="10209" r="33719" b="5625"/>
          <a:stretch/>
        </p:blipFill>
        <p:spPr>
          <a:xfrm>
            <a:off x="777966" y="2595780"/>
            <a:ext cx="2575248" cy="36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2314" t="8750" r="34070" b="7084"/>
          <a:stretch/>
        </p:blipFill>
        <p:spPr>
          <a:xfrm>
            <a:off x="396239" y="1645920"/>
            <a:ext cx="2557426" cy="36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3535680" y="1645920"/>
            <a:ext cx="8549640" cy="4953000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приказа Минобрнауки России от 11 мая 2016 г. № 536               «Об утверждении Особенностей режима рабочего времени и времени отдыха педагогических и иных работников организаций, осуществляющих образовательную деятельность» (пункт 2.3):</a:t>
            </a:r>
          </a:p>
          <a:p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«Другая часть педагогической работы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регулируется следующим образом: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самостоятельно –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разработке рабочих  </a:t>
            </a:r>
          </a:p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программ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предметов, курсов, дисциплин (модулей) (в 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соответствии с требованиями федеральных государственных 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образовательных стандартов и с правом использования как 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типовых, так и авторских рабочих программ)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порядке, устанавливаемом правилами внутреннего 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трудового распорядка, –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журнала и дневников </a:t>
            </a:r>
          </a:p>
          <a:p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в электронной (либо в бумажной) форме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pic>
        <p:nvPicPr>
          <p:cNvPr id="10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612" y="3886560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611" y="5555700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297680" y="4122420"/>
            <a:ext cx="1783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297680" y="5794560"/>
            <a:ext cx="62331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297680" y="6187440"/>
            <a:ext cx="25298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трелка вниз 25"/>
          <p:cNvSpPr/>
          <p:nvPr/>
        </p:nvSpPr>
        <p:spPr>
          <a:xfrm rot="16200000">
            <a:off x="3384596" y="3128708"/>
            <a:ext cx="484632" cy="54739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749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://kirovipk.ru/sites/default/files/novost/fgo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17" y="450038"/>
            <a:ext cx="2375043" cy="792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91440" y="1793050"/>
            <a:ext cx="11978640" cy="4904124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приказа Минобрнауки России от 6 октября 2009 г. № 373 «Об утверждении и введении в действие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государственного образовательного стандарта начального общего образования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(с изменениями, внесёнными приказом Минобрнауки России от 31 декабря 2015 г. № 1576) (пункт 19.5), приказа Минобрнауки России от 17 декабря 2010 г. № 1897 «Об утверждении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государственного образовательного стандарта основного общего образования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(с изменениями, внесёнными приказом Минобрнауки России от 31 декабря 2015 г. № 1577) (пункт 18.2.2) и приказа Минобрнауки России от 17 мая 2012 г. № 413 «Об утверждении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федерального государственного образовательного стандарта среднего общего образования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(с изменениями, внесёнными приказом Минобрнауки России от 31 декабря 2015 г. № 1578) (пункт 18.2.2):</a:t>
            </a:r>
          </a:p>
          <a:p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программы учебных предметов, курсов должны содержать: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1) планируемые результаты освоения учебного предмета, курса;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2) содержание учебного предмета, курса;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3) тематическое планирование с указанием количества часов, отводимых на 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освоение каждой темы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75560" y="394348"/>
            <a:ext cx="9372600" cy="13430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Требования к структуре                                                    рабочих программ предметов, курсов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1270253" y="1309939"/>
            <a:ext cx="484632" cy="3970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84" y="5959200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2" y="5607355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84" y="5238163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921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3360" y="394348"/>
            <a:ext cx="11734800" cy="1099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3600" b="1" dirty="0">
                <a:solidFill>
                  <a:schemeClr val="accent5"/>
                </a:solidFill>
              </a:rPr>
              <a:t>Регулирование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составления учителями отчётности              при выполнении ими дополнительных обязанностей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2431" t="10209" r="33719" b="5625"/>
          <a:stretch/>
        </p:blipFill>
        <p:spPr>
          <a:xfrm>
            <a:off x="500121" y="2595780"/>
            <a:ext cx="2060198" cy="288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2314" t="8750" r="34070" b="7084"/>
          <a:stretch/>
        </p:blipFill>
        <p:spPr>
          <a:xfrm>
            <a:off x="256853" y="1645920"/>
            <a:ext cx="2045941" cy="288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2560319" y="1645920"/>
            <a:ext cx="9387841" cy="4953000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приказа Минобрнауки России от 11 мая 2016 г. № 536                            «Об утверждении Особенностей режима рабочего времени и времени отдыха педагогических и иных работников организаций, осуществляющих образовательную деятельность» (пункт 2.3):</a:t>
            </a:r>
          </a:p>
          <a:p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«Другая часть педагогической работы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регулируется следующим образом: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трудовым договором (дополнительным соглашением к трудовому договору) – выполнение с письменного согласия дополнительных видов работ, непосредственно связанных с образовательной деятельностью, на условиях дополнительной оплаты (классное руководство; проверка письменных работ; заведование учебными кабинетами, лабораториями, мастерскими, учебно-опытными участками; руководство методическими объединениями; другие дополнительные виды работ с указанием в трудовом договоре </a:t>
            </a:r>
          </a:p>
          <a:p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их содержания, срока выполнения и размера оплаты) 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2334177" y="3086874"/>
            <a:ext cx="484632" cy="547397"/>
          </a:xfrm>
          <a:prstGeom prst="down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376160" y="4160520"/>
            <a:ext cx="2743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071360" y="4831080"/>
            <a:ext cx="43586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748" y="4912307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881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50586" t="22500" r="26691" b="20208"/>
          <a:stretch/>
        </p:blipFill>
        <p:spPr>
          <a:xfrm>
            <a:off x="630283" y="2998920"/>
            <a:ext cx="2539637" cy="3600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3360" y="394348"/>
            <a:ext cx="11734800" cy="1099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3600" b="1" dirty="0">
                <a:solidFill>
                  <a:schemeClr val="accent5"/>
                </a:solidFill>
              </a:rPr>
              <a:t>Регулирование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составления учителями отчётности              при осуществлении классного руководства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7277" t="23125" r="50000" b="19792"/>
          <a:stretch/>
        </p:blipFill>
        <p:spPr>
          <a:xfrm>
            <a:off x="213360" y="1874520"/>
            <a:ext cx="2548906" cy="3600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3063241" y="1874520"/>
            <a:ext cx="8991600" cy="4724400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Методических рекомендаций об осуществлении функций классного руководителя педагогическими работниками государственных общеобразовательных учреждений субъектов Российской Федерации и муниципальных общеобразовательных учреждений, утверждённых приказом Минобрнауки России от 3 февраля 2006 г. № 21, и письма Департамента государственной молодёжной политики, воспитания и социальной защиты детей Минобрнауки России от 21 марта 2006 г.     № 06-304:</a:t>
            </a:r>
          </a:p>
          <a:p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«Функции классного руководителя могут подразделяться на: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Организационно-координирующие: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ведение документации (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классный журнал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 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классного руководителя).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8" name="Стрелка вниз 7"/>
          <p:cNvSpPr/>
          <p:nvPr/>
        </p:nvSpPr>
        <p:spPr>
          <a:xfrm rot="16200000">
            <a:off x="2737104" y="5353968"/>
            <a:ext cx="484632" cy="685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6200000">
            <a:off x="2737104" y="1969008"/>
            <a:ext cx="484632" cy="68580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056" y="5656174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48" y="5656174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96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82980" y="587881"/>
            <a:ext cx="10233659" cy="7274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Основные выводы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9600" y="1596340"/>
            <a:ext cx="11582400" cy="124961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законодательством Российской Федерации определены                              возможные должностные обязанности учителей,                                                        в том числе связанные с составлением ими отчётной документации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9600" y="3328997"/>
            <a:ext cx="11582400" cy="124961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урегулирование проблемы избыточной отчётности учителей не требует                       внесения изменений в законодательство Российской Федерации,                            а проблема наличия нарушений носит лишь правоприменительный характер 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5857493" y="2978231"/>
            <a:ext cx="484632" cy="2184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9600" y="5061654"/>
            <a:ext cx="11582400" cy="124961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инструментом совершенствования правоприменительной практики,        связанной с избыточной отчётностью учителей, являются рекомендации и               разъяснения по сокращению и устранению соответствующей отчётности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5857493" y="4710888"/>
            <a:ext cx="484632" cy="2184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103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luper.ru/ffh/33/fon_tekstura_perehod_gradient_1920x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50"/>
            <a:ext cx="12192000" cy="686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63941" y="1347998"/>
            <a:ext cx="11464118" cy="2235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по устранению отчётности педагогических работников при аттестации</a:t>
            </a:r>
          </a:p>
        </p:txBody>
      </p:sp>
    </p:spTree>
    <p:extLst>
      <p:ext uri="{BB962C8B-B14F-4D97-AF65-F5344CB8AC3E}">
        <p14:creationId xmlns:p14="http://schemas.microsoft.com/office/powerpoint/2010/main" val="421665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82980" y="394348"/>
            <a:ext cx="10233659" cy="12820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Правовая основа для установления        Порядка проведения аттестации</a:t>
            </a:r>
          </a:p>
        </p:txBody>
      </p:sp>
      <p:pic>
        <p:nvPicPr>
          <p:cNvPr id="5" name="Picture 2" descr="http://www.mdk-arbat.ru/main-book-image/56072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9"/>
          <a:stretch/>
        </p:blipFill>
        <p:spPr bwMode="auto">
          <a:xfrm>
            <a:off x="810895" y="1786827"/>
            <a:ext cx="1905000" cy="249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3535679" y="1786827"/>
            <a:ext cx="8260080" cy="4232973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Федерального закона от 29 декабря 2012 г. № 273-ФЗ                       «Об образовании в Российской Федерации» (статья 49, часть 4):</a:t>
            </a:r>
          </a:p>
          <a:p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«Порядок проведения аттестации педагогических работников устанавливается федеральным органом исполнительной власти, осуществляющим функции по выработке государственной политики и нормативно-правовому регулированию в сфере образования, по согласованию с федеральным органом исполнительной власти, осуществляющим функции по выработке государственной политики и нормативно-правовому регулированию в сфере труда».</a:t>
            </a:r>
          </a:p>
        </p:txBody>
      </p:sp>
      <p:sp>
        <p:nvSpPr>
          <p:cNvPr id="7" name="Стрелка вниз 6"/>
          <p:cNvSpPr/>
          <p:nvPr/>
        </p:nvSpPr>
        <p:spPr>
          <a:xfrm rot="16200000">
            <a:off x="2883471" y="2448941"/>
            <a:ext cx="484632" cy="34736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0022" y="4397321"/>
            <a:ext cx="3079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/>
              <a:t>Таким образом, Порядок проведения аттестации устанавливается Минобрнауки России            по согласованию                       с Минтрудом России </a:t>
            </a:r>
          </a:p>
        </p:txBody>
      </p:sp>
      <p:pic>
        <p:nvPicPr>
          <p:cNvPr id="11" name="Picture 2" descr="http://st.depositphotos.com/1637332/2711/v/110/depositphotos_27116087-Bouton-internet-attention-exclamation-dan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37" y="4397321"/>
            <a:ext cx="3599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907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18160" y="288953"/>
            <a:ext cx="11109960" cy="15093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/>
          <a:p>
            <a:pPr algn="ctr"/>
            <a:r>
              <a:rPr lang="ru-RU" sz="3600" b="1" dirty="0">
                <a:solidFill>
                  <a:schemeClr val="accent5"/>
                </a:solidFill>
              </a:rPr>
              <a:t>Правовое устранение отчётности учителей                      при проведении аттестации в целях подтверждения соответствия занимаемой должности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2197" t="8542" r="33952" b="6667"/>
          <a:stretch/>
        </p:blipFill>
        <p:spPr>
          <a:xfrm>
            <a:off x="1168149" y="2072032"/>
            <a:ext cx="2045013" cy="288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2314" t="8334" r="33835" b="6875"/>
          <a:stretch/>
        </p:blipFill>
        <p:spPr>
          <a:xfrm>
            <a:off x="145643" y="1873912"/>
            <a:ext cx="2045012" cy="288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2926080" y="1874520"/>
            <a:ext cx="9128761" cy="4724400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Порядка проведения аттестации педагогических работников организаций, осуществляющих образовательную деятельность, утверждённого приказом Минобрнауки России от 7 апреля 2014 г. № 276:</a:t>
            </a:r>
          </a:p>
          <a:p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Аттестация педагогических работников в целях подтверждения соответствия занимаемой должности</a:t>
            </a:r>
          </a:p>
          <a:p>
            <a:endParaRPr lang="ru-RU" sz="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Для проведения аттестации на каждого педагогического работника работодатель вносит в аттестационную комиссию организации представление.</a:t>
            </a:r>
          </a:p>
          <a:p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В представлении содержатся следующие сведения о педагогическом работнике: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sp>
        <p:nvSpPr>
          <p:cNvPr id="9" name="Стрелка вниз 8"/>
          <p:cNvSpPr/>
          <p:nvPr/>
        </p:nvSpPr>
        <p:spPr>
          <a:xfrm rot="16200000">
            <a:off x="2494540" y="3263152"/>
            <a:ext cx="598495" cy="83875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865369" y="4952032"/>
            <a:ext cx="26327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153215" y="5322184"/>
            <a:ext cx="18571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-17660" y="4952032"/>
            <a:ext cx="38594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/>
              <a:t>Порядком проведения            аттестации не предусмотрено представление учителями                какой-либо отчётности                          для аттестации в целях        подтверждения соответствия занимаемой должности </a:t>
            </a:r>
          </a:p>
        </p:txBody>
      </p:sp>
      <p:pic>
        <p:nvPicPr>
          <p:cNvPr id="27" name="Picture 2" descr="http://st.depositphotos.com/1637332/2711/v/110/depositphotos_27116087-Bouton-internet-attention-exclamation-dang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46" y="6418920"/>
            <a:ext cx="3599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377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243840" y="1937174"/>
            <a:ext cx="9144000" cy="4477545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Порядка проведения аттестации педагогических работников организаций, осуществляющих образовательную деятельность, утверждённого приказом Минобрнауки России от 7 апреля 2014 г. № 276:</a:t>
            </a:r>
          </a:p>
          <a:p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Аттестация педагогических работников в целях установления квалификационной категории</a:t>
            </a:r>
          </a:p>
          <a:p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 Аттестация педагогических работников проводится на основании их заявлений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 В заявлении о проведении аттестации педагогические работники указывают квалификационные категории и должности, по которым они желают пройти аттестацию».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655319" y="4882356"/>
            <a:ext cx="1432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413350" y="4510620"/>
            <a:ext cx="18897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2529840" y="4880585"/>
            <a:ext cx="13868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743" y="5394094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http://assets.siter33.justclick.ru/sites/423918-1020169-0/assets/images/03916cbd-29cc-49ce-aea8-82fa3e81bbf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72" y="5763943"/>
            <a:ext cx="211293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24074" r="37083" b="12222"/>
          <a:stretch>
            <a:fillRect/>
          </a:stretch>
        </p:blipFill>
        <p:spPr bwMode="auto">
          <a:xfrm>
            <a:off x="8891621" y="1937174"/>
            <a:ext cx="3166358" cy="447961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Скругленная соединительная линия 43"/>
          <p:cNvCxnSpPr/>
          <p:nvPr/>
        </p:nvCxnSpPr>
        <p:spPr>
          <a:xfrm flipV="1">
            <a:off x="8190594" y="3276602"/>
            <a:ext cx="1044846" cy="899344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8651241" y="4647130"/>
            <a:ext cx="3440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i="1" dirty="0"/>
              <a:t>Порядком проведения            аттестации не предусмотрено представление учителями                какой-либо отчётности                          для аттестации в целях установления квалификационной категории </a:t>
            </a:r>
          </a:p>
        </p:txBody>
      </p:sp>
      <p:sp>
        <p:nvSpPr>
          <p:cNvPr id="53" name="Заголовок 1"/>
          <p:cNvSpPr>
            <a:spLocks noGrp="1"/>
          </p:cNvSpPr>
          <p:nvPr>
            <p:ph type="title"/>
          </p:nvPr>
        </p:nvSpPr>
        <p:spPr>
          <a:xfrm>
            <a:off x="518160" y="288953"/>
            <a:ext cx="11109960" cy="15093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/>
          <a:p>
            <a:pPr algn="ctr"/>
            <a:r>
              <a:rPr lang="ru-RU" sz="3600" b="1" dirty="0">
                <a:solidFill>
                  <a:schemeClr val="accent5"/>
                </a:solidFill>
              </a:rPr>
              <a:t>Правовое устранение отчётности учителей                      при проведении аттестации в целях установления квалификационной категории</a:t>
            </a:r>
          </a:p>
        </p:txBody>
      </p:sp>
      <p:pic>
        <p:nvPicPr>
          <p:cNvPr id="54" name="Picture 2" descr="http://st.depositphotos.com/1637332/2711/v/110/depositphotos_27116087-Bouton-internet-attention-exclamation-dang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868" y="4647130"/>
            <a:ext cx="3599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521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0"/>
          <a:stretch>
            <a:fillRect/>
          </a:stretch>
        </p:blipFill>
        <p:spPr bwMode="auto">
          <a:xfrm>
            <a:off x="142875" y="1219200"/>
            <a:ext cx="7807325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37" b="13255"/>
          <a:stretch>
            <a:fillRect/>
          </a:stretch>
        </p:blipFill>
        <p:spPr bwMode="auto">
          <a:xfrm>
            <a:off x="142875" y="4572000"/>
            <a:ext cx="78089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21"/>
          <p:cNvSpPr>
            <a:spLocks noChangeArrowheads="1"/>
          </p:cNvSpPr>
          <p:nvPr/>
        </p:nvSpPr>
        <p:spPr bwMode="auto">
          <a:xfrm>
            <a:off x="3486150" y="4887913"/>
            <a:ext cx="2228850" cy="342900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>
                <a:solidFill>
                  <a:srgbClr val="FF0000"/>
                </a:solidFill>
              </a:rPr>
              <a:t>Результаты работы</a:t>
            </a:r>
          </a:p>
        </p:txBody>
      </p:sp>
      <p:sp>
        <p:nvSpPr>
          <p:cNvPr id="8" name="Прямоугольник 27"/>
          <p:cNvSpPr>
            <a:spLocks noChangeArrowheads="1"/>
          </p:cNvSpPr>
          <p:nvPr/>
        </p:nvSpPr>
        <p:spPr bwMode="auto">
          <a:xfrm>
            <a:off x="5921375" y="4870450"/>
            <a:ext cx="182403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/>
              <a:t>Ссылка на Интернет-ресурс: </a:t>
            </a:r>
            <a:r>
              <a:rPr lang="en-US" altLang="ru-RU" sz="1600" b="1" u="sng" dirty="0"/>
              <a:t>http://istorik-samara.ru/</a:t>
            </a:r>
            <a:endParaRPr lang="ru-RU" altLang="ru-RU" sz="1600" b="1" u="sng" dirty="0"/>
          </a:p>
        </p:txBody>
      </p:sp>
      <p:sp>
        <p:nvSpPr>
          <p:cNvPr id="9" name="Прямоугольник 43"/>
          <p:cNvSpPr>
            <a:spLocks noChangeArrowheads="1"/>
          </p:cNvSpPr>
          <p:nvPr/>
        </p:nvSpPr>
        <p:spPr bwMode="auto">
          <a:xfrm>
            <a:off x="4660900" y="5324475"/>
            <a:ext cx="17399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1400" dirty="0">
                <a:solidFill>
                  <a:srgbClr val="FF0000"/>
                </a:solidFill>
              </a:rPr>
              <a:t>В рубриках представлены,      в частности, сканированные копии документов</a:t>
            </a:r>
          </a:p>
        </p:txBody>
      </p:sp>
      <p:cxnSp>
        <p:nvCxnSpPr>
          <p:cNvPr id="10" name="Соединительная линия уступом 23"/>
          <p:cNvCxnSpPr>
            <a:cxnSpLocks noChangeShapeType="1"/>
          </p:cNvCxnSpPr>
          <p:nvPr/>
        </p:nvCxnSpPr>
        <p:spPr bwMode="auto">
          <a:xfrm rot="10800000" flipV="1">
            <a:off x="2592388" y="5238751"/>
            <a:ext cx="2038350" cy="230188"/>
          </a:xfrm>
          <a:prstGeom prst="bentConnector3">
            <a:avLst>
              <a:gd name="adj1" fmla="val 634"/>
            </a:avLst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Прямая со стрелкой 39"/>
          <p:cNvCxnSpPr>
            <a:cxnSpLocks noChangeShapeType="1"/>
          </p:cNvCxnSpPr>
          <p:nvPr/>
        </p:nvCxnSpPr>
        <p:spPr bwMode="auto">
          <a:xfrm flipH="1">
            <a:off x="3048000" y="6373813"/>
            <a:ext cx="1581150" cy="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Прямая соединительная линия 36"/>
          <p:cNvCxnSpPr>
            <a:cxnSpLocks noChangeShapeType="1"/>
          </p:cNvCxnSpPr>
          <p:nvPr/>
        </p:nvCxnSpPr>
        <p:spPr bwMode="auto">
          <a:xfrm flipV="1">
            <a:off x="4613275" y="5468939"/>
            <a:ext cx="0" cy="90487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Овал 16"/>
          <p:cNvSpPr/>
          <p:nvPr/>
        </p:nvSpPr>
        <p:spPr bwMode="auto">
          <a:xfrm>
            <a:off x="4953000" y="1219200"/>
            <a:ext cx="762000" cy="76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cxnSp>
        <p:nvCxnSpPr>
          <p:cNvPr id="19" name="Соединительная линия уступом 9"/>
          <p:cNvCxnSpPr>
            <a:cxnSpLocks noChangeShapeType="1"/>
          </p:cNvCxnSpPr>
          <p:nvPr/>
        </p:nvCxnSpPr>
        <p:spPr bwMode="auto">
          <a:xfrm rot="10800000">
            <a:off x="5638800" y="1295400"/>
            <a:ext cx="1143000" cy="76200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Прямая соединительная линия 16"/>
          <p:cNvCxnSpPr>
            <a:cxnSpLocks noChangeShapeType="1"/>
          </p:cNvCxnSpPr>
          <p:nvPr/>
        </p:nvCxnSpPr>
        <p:spPr bwMode="auto">
          <a:xfrm>
            <a:off x="7950200" y="2905125"/>
            <a:ext cx="0" cy="12382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979" y="1247862"/>
            <a:ext cx="4863021" cy="3240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42875" y="76199"/>
            <a:ext cx="11852592" cy="12820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3600" b="1" dirty="0">
                <a:solidFill>
                  <a:schemeClr val="accent5"/>
                </a:solidFill>
              </a:rPr>
              <a:t>Пример использования при аттестации общедоступной информации об учителе и результатах его работы </a:t>
            </a:r>
          </a:p>
        </p:txBody>
      </p:sp>
      <p:sp>
        <p:nvSpPr>
          <p:cNvPr id="14" name="Прямоугольник 7"/>
          <p:cNvSpPr>
            <a:spLocks noChangeArrowheads="1"/>
          </p:cNvSpPr>
          <p:nvPr/>
        </p:nvSpPr>
        <p:spPr bwMode="auto">
          <a:xfrm>
            <a:off x="6324600" y="1219200"/>
            <a:ext cx="2819400" cy="533400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>
                <a:solidFill>
                  <a:srgbClr val="FF0000"/>
                </a:solidFill>
              </a:rPr>
              <a:t>Гиперссылка на сайт образовательной организации</a:t>
            </a:r>
          </a:p>
        </p:txBody>
      </p:sp>
      <p:cxnSp>
        <p:nvCxnSpPr>
          <p:cNvPr id="20" name="Соединительная линия уступом 14"/>
          <p:cNvCxnSpPr>
            <a:cxnSpLocks noChangeShapeType="1"/>
          </p:cNvCxnSpPr>
          <p:nvPr/>
        </p:nvCxnSpPr>
        <p:spPr bwMode="auto">
          <a:xfrm rot="10800000">
            <a:off x="6832600" y="2828925"/>
            <a:ext cx="1143000" cy="76200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Прямая соединительная линия 16"/>
          <p:cNvCxnSpPr>
            <a:cxnSpLocks noChangeShapeType="1"/>
          </p:cNvCxnSpPr>
          <p:nvPr/>
        </p:nvCxnSpPr>
        <p:spPr bwMode="auto">
          <a:xfrm>
            <a:off x="7950200" y="2905124"/>
            <a:ext cx="0" cy="123825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Прямоугольник 28"/>
          <p:cNvSpPr/>
          <p:nvPr/>
        </p:nvSpPr>
        <p:spPr>
          <a:xfrm>
            <a:off x="8364029" y="1953243"/>
            <a:ext cx="1200150" cy="461665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200" b="1" i="1" dirty="0">
                <a:solidFill>
                  <a:schemeClr val="accent1">
                    <a:lumMod val="25000"/>
                  </a:schemeClr>
                </a:solidFill>
                <a:latin typeface="Arial" charset="0"/>
                <a:cs typeface="Arial" charset="0"/>
              </a:rPr>
              <a:t>Портфолио</a:t>
            </a:r>
          </a:p>
          <a:p>
            <a:pPr algn="ctr" eaLnBrk="1" hangingPunct="1">
              <a:defRPr/>
            </a:pPr>
            <a:r>
              <a:rPr lang="ru-RU" sz="1200" b="1" i="1" dirty="0">
                <a:solidFill>
                  <a:schemeClr val="accent1">
                    <a:lumMod val="25000"/>
                  </a:schemeClr>
                </a:solidFill>
                <a:latin typeface="Arial" charset="0"/>
                <a:cs typeface="Arial" charset="0"/>
              </a:rPr>
              <a:t>И.И. Иванова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392064" y="2779067"/>
            <a:ext cx="1200150" cy="461665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200" b="1" i="1" dirty="0">
                <a:solidFill>
                  <a:schemeClr val="accent1">
                    <a:lumMod val="25000"/>
                  </a:schemeClr>
                </a:solidFill>
                <a:latin typeface="Arial" charset="0"/>
                <a:cs typeface="Arial" charset="0"/>
              </a:rPr>
              <a:t>Портфолио</a:t>
            </a:r>
          </a:p>
          <a:p>
            <a:pPr algn="ctr" eaLnBrk="1" hangingPunct="1">
              <a:defRPr/>
            </a:pPr>
            <a:r>
              <a:rPr lang="ru-RU" sz="1200" b="1" i="1" dirty="0">
                <a:solidFill>
                  <a:schemeClr val="accent1">
                    <a:lumMod val="25000"/>
                  </a:schemeClr>
                </a:solidFill>
                <a:latin typeface="Arial" charset="0"/>
                <a:cs typeface="Arial" charset="0"/>
              </a:rPr>
              <a:t>И.И. Иванова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393334" y="3577430"/>
            <a:ext cx="1200150" cy="461665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200" b="1" i="1" dirty="0">
                <a:solidFill>
                  <a:schemeClr val="accent1">
                    <a:lumMod val="25000"/>
                  </a:schemeClr>
                </a:solidFill>
                <a:latin typeface="Arial" charset="0"/>
                <a:cs typeface="Arial" charset="0"/>
              </a:rPr>
              <a:t>Портфолио</a:t>
            </a:r>
          </a:p>
          <a:p>
            <a:pPr algn="ctr" eaLnBrk="1" hangingPunct="1">
              <a:defRPr/>
            </a:pPr>
            <a:r>
              <a:rPr lang="ru-RU" sz="1200" b="1" i="1" dirty="0">
                <a:solidFill>
                  <a:schemeClr val="accent1">
                    <a:lumMod val="25000"/>
                  </a:schemeClr>
                </a:solidFill>
                <a:latin typeface="Arial" charset="0"/>
                <a:cs typeface="Arial" charset="0"/>
              </a:rPr>
              <a:t>И.И. Иванова</a:t>
            </a:r>
          </a:p>
        </p:txBody>
      </p:sp>
      <p:sp>
        <p:nvSpPr>
          <p:cNvPr id="32" name="Прямоугольник 31"/>
          <p:cNvSpPr/>
          <p:nvPr/>
        </p:nvSpPr>
        <p:spPr>
          <a:xfrm rot="16200000">
            <a:off x="9213791" y="2071052"/>
            <a:ext cx="914400" cy="276999"/>
          </a:xfrm>
          <a:prstGeom prst="rect">
            <a:avLst/>
          </a:prstGeom>
          <a:noFill/>
          <a:effectLst>
            <a:softEdge rad="3175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200" b="1" i="1" dirty="0">
                <a:solidFill>
                  <a:schemeClr val="accent1">
                    <a:lumMod val="25000"/>
                  </a:schemeClr>
                </a:solidFill>
                <a:latin typeface="Arial" charset="0"/>
                <a:cs typeface="Arial" charset="0"/>
              </a:rPr>
              <a:t>Том 3</a:t>
            </a:r>
          </a:p>
        </p:txBody>
      </p:sp>
      <p:sp>
        <p:nvSpPr>
          <p:cNvPr id="34" name="Прямоугольник 33"/>
          <p:cNvSpPr/>
          <p:nvPr/>
        </p:nvSpPr>
        <p:spPr>
          <a:xfrm rot="16200000">
            <a:off x="9303289" y="2871400"/>
            <a:ext cx="914400" cy="276999"/>
          </a:xfrm>
          <a:prstGeom prst="rect">
            <a:avLst/>
          </a:prstGeom>
          <a:noFill/>
          <a:effectLst>
            <a:softEdge rad="3175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200" b="1" i="1" dirty="0">
                <a:solidFill>
                  <a:schemeClr val="accent1">
                    <a:lumMod val="25000"/>
                  </a:schemeClr>
                </a:solidFill>
                <a:latin typeface="Arial" charset="0"/>
                <a:cs typeface="Arial" charset="0"/>
              </a:rPr>
              <a:t>Том 2</a:t>
            </a:r>
          </a:p>
        </p:txBody>
      </p:sp>
      <p:sp>
        <p:nvSpPr>
          <p:cNvPr id="35" name="Прямоугольник 34"/>
          <p:cNvSpPr/>
          <p:nvPr/>
        </p:nvSpPr>
        <p:spPr>
          <a:xfrm rot="16200000">
            <a:off x="9274784" y="3671500"/>
            <a:ext cx="914400" cy="276999"/>
          </a:xfrm>
          <a:prstGeom prst="rect">
            <a:avLst/>
          </a:prstGeom>
          <a:noFill/>
          <a:effectLst>
            <a:softEdge rad="317500"/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200" b="1" i="1" dirty="0">
                <a:solidFill>
                  <a:schemeClr val="accent1">
                    <a:lumMod val="25000"/>
                  </a:schemeClr>
                </a:solidFill>
                <a:latin typeface="Arial" charset="0"/>
                <a:cs typeface="Arial" charset="0"/>
              </a:rPr>
              <a:t>Том 1</a:t>
            </a: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 flipV="1">
            <a:off x="8029575" y="1752600"/>
            <a:ext cx="3965892" cy="22864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V="1">
            <a:off x="7745413" y="1485900"/>
            <a:ext cx="4250054" cy="25531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3"/>
          <p:cNvSpPr>
            <a:spLocks noChangeArrowheads="1"/>
          </p:cNvSpPr>
          <p:nvPr/>
        </p:nvSpPr>
        <p:spPr bwMode="auto">
          <a:xfrm>
            <a:off x="6915150" y="3009900"/>
            <a:ext cx="2228850" cy="342900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rgbClr val="FF0000"/>
                </a:solidFill>
              </a:rPr>
              <a:t>Контакты учителя</a:t>
            </a:r>
          </a:p>
        </p:txBody>
      </p:sp>
      <p:cxnSp>
        <p:nvCxnSpPr>
          <p:cNvPr id="43" name="Скругленная соединительная линия 42"/>
          <p:cNvCxnSpPr/>
          <p:nvPr/>
        </p:nvCxnSpPr>
        <p:spPr>
          <a:xfrm rot="10800000" flipV="1">
            <a:off x="8049209" y="4227362"/>
            <a:ext cx="1780021" cy="839938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>
            <a:off x="8229076" y="4592637"/>
            <a:ext cx="38594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/>
              <a:t>Порядком проведения   аттестации не предусмотрено представление учителями «портфолио» для аттестации,       а также бумажных или электронных приложений к заявлению о её проведении </a:t>
            </a:r>
          </a:p>
        </p:txBody>
      </p:sp>
      <p:pic>
        <p:nvPicPr>
          <p:cNvPr id="53" name="Picture 2" descr="http://st.depositphotos.com/1637332/2711/v/110/depositphotos_27116087-Bouton-internet-attention-exclamation-dang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179" y="4608592"/>
            <a:ext cx="3599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563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0489" y="264351"/>
            <a:ext cx="11978639" cy="12210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Мониторинг по вопросам интенсификации труда педагогических работников (2014 г.) и его итоги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65547" t="18750" r="5547" b="8472"/>
          <a:stretch/>
        </p:blipFill>
        <p:spPr>
          <a:xfrm>
            <a:off x="2655137" y="2188546"/>
            <a:ext cx="2033588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5625" t="19028" r="35312" b="7778"/>
          <a:stretch/>
        </p:blipFill>
        <p:spPr>
          <a:xfrm>
            <a:off x="1865777" y="1969428"/>
            <a:ext cx="2032941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782" t="19027" r="65312" b="8056"/>
          <a:stretch/>
        </p:blipFill>
        <p:spPr>
          <a:xfrm>
            <a:off x="1006423" y="1777236"/>
            <a:ext cx="2029714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581572" y="5055083"/>
            <a:ext cx="46013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Постановление Исполнительного комитета Общероссийского Профсоюза образования от 18 марта 2014 г. № 19-11 «Об итогах мониторинга по вопросам интенсификации труда педагогических работников»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усеченными противолежащими углами 4"/>
          <p:cNvSpPr/>
          <p:nvPr/>
        </p:nvSpPr>
        <p:spPr>
          <a:xfrm>
            <a:off x="5182925" y="1777236"/>
            <a:ext cx="6589976" cy="4594989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2060"/>
                </a:solidFill>
              </a:rPr>
              <a:t>[</a:t>
            </a:r>
            <a:r>
              <a:rPr lang="ru-RU" dirty="0">
                <a:solidFill>
                  <a:srgbClr val="002060"/>
                </a:solidFill>
              </a:rPr>
              <a:t>…</a:t>
            </a:r>
            <a:r>
              <a:rPr lang="en-US" dirty="0">
                <a:solidFill>
                  <a:srgbClr val="002060"/>
                </a:solidFill>
              </a:rPr>
              <a:t>] </a:t>
            </a:r>
            <a:r>
              <a:rPr lang="ru-RU" dirty="0">
                <a:solidFill>
                  <a:srgbClr val="002060"/>
                </a:solidFill>
              </a:rPr>
              <a:t>3. Рекомендовать региональным (межрегиональным) организациям Профсоюза проводить подобные исследования с целью активного использования их результатов в диалоге с региональными органами государственной власти субъектов РФ, социальными партнерами всех уровней по вопросам </a:t>
            </a:r>
            <a:r>
              <a:rPr lang="en-US" dirty="0">
                <a:solidFill>
                  <a:srgbClr val="002060"/>
                </a:solidFill>
              </a:rPr>
              <a:t>[</a:t>
            </a:r>
            <a:r>
              <a:rPr lang="ru-RU" dirty="0">
                <a:solidFill>
                  <a:srgbClr val="002060"/>
                </a:solidFill>
              </a:rPr>
              <a:t>…</a:t>
            </a:r>
            <a:r>
              <a:rPr lang="en-US" dirty="0">
                <a:solidFill>
                  <a:srgbClr val="002060"/>
                </a:solidFill>
              </a:rPr>
              <a:t>] </a:t>
            </a:r>
            <a:r>
              <a:rPr lang="ru-RU" b="1" dirty="0">
                <a:solidFill>
                  <a:srgbClr val="002060"/>
                </a:solidFill>
              </a:rPr>
              <a:t>минимизации времени привлечения учителей к выполнению несвойственных им видов работ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  <a:p>
            <a:r>
              <a:rPr lang="ru-RU" dirty="0">
                <a:solidFill>
                  <a:srgbClr val="002060"/>
                </a:solidFill>
              </a:rPr>
              <a:t>4. Предложить первичным организациям Профсоюза организовать периодическое проведение мониторинга (хронометрического исследования) рабочего времени педагогических работников для использования его результатов при заключении коллективных и трудовых договоров (дополнительных соглашений к ним) </a:t>
            </a:r>
            <a:r>
              <a:rPr lang="en-US" dirty="0">
                <a:solidFill>
                  <a:srgbClr val="002060"/>
                </a:solidFill>
              </a:rPr>
              <a:t>[</a:t>
            </a:r>
            <a:r>
              <a:rPr lang="ru-RU" dirty="0">
                <a:solidFill>
                  <a:srgbClr val="002060"/>
                </a:solidFill>
              </a:rPr>
              <a:t>…</a:t>
            </a:r>
            <a:r>
              <a:rPr lang="en-US" dirty="0">
                <a:solidFill>
                  <a:srgbClr val="002060"/>
                </a:solidFill>
              </a:rPr>
              <a:t>]</a:t>
            </a:r>
            <a:r>
              <a:rPr lang="ru-RU" dirty="0">
                <a:solidFill>
                  <a:srgbClr val="002060"/>
                </a:solidFill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низ 12"/>
          <p:cNvSpPr/>
          <p:nvPr/>
        </p:nvSpPr>
        <p:spPr>
          <a:xfrm rot="16200000">
            <a:off x="4693186" y="3343794"/>
            <a:ext cx="484632" cy="49484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006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3082" y="394348"/>
            <a:ext cx="11372678" cy="12820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Регулирование коллизий между нормативными правовыми актами при проведении аттестации</a:t>
            </a:r>
          </a:p>
        </p:txBody>
      </p:sp>
      <p:pic>
        <p:nvPicPr>
          <p:cNvPr id="7" name="Picture 2" descr="http://www.mdk-arbat.ru/main-book-image/560723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9"/>
          <a:stretch/>
        </p:blipFill>
        <p:spPr bwMode="auto">
          <a:xfrm>
            <a:off x="929000" y="1786827"/>
            <a:ext cx="1905000" cy="249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низ 7"/>
          <p:cNvSpPr/>
          <p:nvPr/>
        </p:nvSpPr>
        <p:spPr>
          <a:xfrm rot="16200000">
            <a:off x="2942523" y="2673848"/>
            <a:ext cx="484632" cy="347366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3535679" y="1786827"/>
            <a:ext cx="8260080" cy="4232973"/>
          </a:xfrm>
          <a:prstGeom prst="snip2Diag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Федерального закона от 29 декабря 2012 г. № 273-ФЗ                       «Об образовании в Российской Федерации» (статья 111, часть 5):</a:t>
            </a:r>
          </a:p>
          <a:p>
            <a:endParaRPr lang="ru-RU" sz="1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 дня вступления в силу настоящего Федерального закона нормативные правовые акты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государственной власти субъектов Российской Федерации, органов местного самоуправления, регулирующие отношения в сфере образования, применяются постольку, поскольку они не противоречат настоящему Федеральному закону или издаваемым в соответствии с ним иным нормативным правовым актам Российской Федерации».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10895" y="4392866"/>
            <a:ext cx="30794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Таким образом, нормы законодательства субъектов РФ, устанавливающие отчётность учителей     при аттестации,                 не подлежат применению</a:t>
            </a:r>
          </a:p>
        </p:txBody>
      </p:sp>
      <p:pic>
        <p:nvPicPr>
          <p:cNvPr id="11" name="Picture 2" descr="http://st.depositphotos.com/1637332/2711/v/110/depositphotos_27116087-Bouton-internet-attention-exclamation-dan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96" y="6019800"/>
            <a:ext cx="359999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710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82980" y="587881"/>
            <a:ext cx="10233659" cy="7274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Основные выводы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1596340"/>
            <a:ext cx="11582400" cy="124961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Порядком проведения аттестации педагогических работников организаций, осуществляющих образовательную деятельность, не предусмотрено    представление учителями отчётной документации для аттестации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9600" y="3328997"/>
            <a:ext cx="11582400" cy="124961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урегулирование проблемы возможной отчётности учителей при аттестации                                 не требует внесения изменений в федеральное законодательство,                            а проблема наличия нарушений носит лишь правоприменительный характер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9600" y="5061654"/>
            <a:ext cx="11582400" cy="1249610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74000">
                <a:schemeClr val="accent1">
                  <a:lumMod val="75000"/>
                </a:schemeClr>
              </a:gs>
              <a:gs pos="9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инструментом совершенствования правоприменительной практики,        связанной с возможной отчётностью учителей при аттестации, являются разъяснения по сокращению и устранению соответствующей отчётности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5857493" y="2978231"/>
            <a:ext cx="484632" cy="2184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5857493" y="4710888"/>
            <a:ext cx="484632" cy="2184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604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luper.ru/ffh/33/fon_tekstura_perehod_gradient_1920x1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50"/>
            <a:ext cx="12192000" cy="686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63941" y="1347998"/>
            <a:ext cx="11464118" cy="22352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2011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015" y="1980661"/>
            <a:ext cx="1974329" cy="286801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538" y="1981933"/>
            <a:ext cx="1974329" cy="286674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61" y="1981934"/>
            <a:ext cx="1974329" cy="28667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02" y="1981933"/>
            <a:ext cx="1974329" cy="286674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143" y="1981935"/>
            <a:ext cx="1974329" cy="28667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0489" y="295585"/>
            <a:ext cx="11978639" cy="12210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Мероприятия по устранению отчётности педагогических работников при аттестации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0547" t="18889" r="20469" b="8056"/>
          <a:stretch/>
        </p:blipFill>
        <p:spPr>
          <a:xfrm>
            <a:off x="8867776" y="1669676"/>
            <a:ext cx="2031331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0703" t="19028" r="50313" b="7778"/>
          <a:stretch/>
        </p:blipFill>
        <p:spPr>
          <a:xfrm>
            <a:off x="6752411" y="1669676"/>
            <a:ext cx="2027477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6133843" y="4549676"/>
            <a:ext cx="52920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Письмо в адрес председателей региональных (межрегиональных) организаций Общероссийского  Профсоюза образования с информацией об итогах селекторного совещания 22 декабря 2015 г. и рекомендацией об участии в устранении нарушений Порядка проведения аттестации (Куприянова Т.В., письмо Общероссийского Профсоюза образования от 29 декабря 2015 г. № 572)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8953500" y="5419725"/>
            <a:ext cx="24103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195883" y="5703838"/>
            <a:ext cx="51680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6195883" y="5981700"/>
            <a:ext cx="5168009" cy="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195883" y="6248400"/>
            <a:ext cx="325291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476250" y="4848674"/>
            <a:ext cx="56575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Разъяснения по применению Порядка проведения аттестации педагогических работников организаций, осуществляющих образовательную деятельность (Зырянова А.В., Меркулова Г.И., письмо Департамента государственной политики в сфере общего образования Минобрнауки России и Общероссийского Профсоюза образования от 3 декабря 2014 г. № 08-1933/505)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3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80" y="1981934"/>
            <a:ext cx="1905605" cy="28667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093" y="1898805"/>
            <a:ext cx="1905604" cy="28667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630" y="1815676"/>
            <a:ext cx="1919071" cy="2887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86" y="1732546"/>
            <a:ext cx="1927885" cy="290025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/>
          <a:srcRect l="34688" t="12084" r="35235" b="11389"/>
          <a:stretch/>
        </p:blipFill>
        <p:spPr>
          <a:xfrm>
            <a:off x="1338842" y="1669676"/>
            <a:ext cx="2012341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40" name="Прямая соединительная линия 39"/>
          <p:cNvCxnSpPr/>
          <p:nvPr/>
        </p:nvCxnSpPr>
        <p:spPr>
          <a:xfrm>
            <a:off x="552450" y="5191126"/>
            <a:ext cx="48672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552450" y="5457825"/>
            <a:ext cx="10521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843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vsem.ru/fon/korichnevyj-fon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24"/>
            <a:ext cx="12192000" cy="686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5088" b="8211"/>
          <a:stretch/>
        </p:blipFill>
        <p:spPr>
          <a:xfrm>
            <a:off x="1330208" y="623937"/>
            <a:ext cx="10555700" cy="514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4" descr="http://www.glazschool.ru/upload/images/8d0761448511629038f1d83e57016c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49" y="1400176"/>
            <a:ext cx="2553492" cy="19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Картинки по запросу эмблема профсоюза образован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116" y="3351778"/>
            <a:ext cx="734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2" y="-14926"/>
            <a:ext cx="12191999" cy="1467929"/>
          </a:xfrm>
          <a:prstGeom prst="rect">
            <a:avLst/>
          </a:prstGeom>
          <a:solidFill>
            <a:srgbClr val="800000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100" b="1" dirty="0">
                <a:solidFill>
                  <a:srgbClr val="FFC000"/>
                </a:solidFill>
              </a:rPr>
            </a:br>
            <a:r>
              <a:rPr lang="ru-RU" sz="3600" b="1" dirty="0">
                <a:solidFill>
                  <a:srgbClr val="FFC000"/>
                </a:solidFill>
              </a:rPr>
              <a:t>Обсуждение проблемы избыточной отчётности учителей        на Всероссийском конкурсе «Учитель года России» (2015 г.)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" y="5390070"/>
            <a:ext cx="12191999" cy="1467929"/>
          </a:xfrm>
          <a:prstGeom prst="rect">
            <a:avLst/>
          </a:prstGeom>
          <a:solidFill>
            <a:srgbClr val="800000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1100" b="1" dirty="0">
                <a:solidFill>
                  <a:srgbClr val="FFC000"/>
                </a:solidFill>
              </a:rPr>
            </a:br>
            <a:br>
              <a:rPr lang="ru-RU" sz="1050" b="1" dirty="0">
                <a:solidFill>
                  <a:srgbClr val="FFC000"/>
                </a:solidFill>
              </a:rPr>
            </a:br>
            <a:r>
              <a:rPr lang="ru-RU" sz="2900" b="1" dirty="0">
                <a:solidFill>
                  <a:srgbClr val="FFFF99"/>
                </a:solidFill>
              </a:rPr>
              <a:t>Обсуждение проблемы </a:t>
            </a:r>
            <a:r>
              <a:rPr lang="ru-RU" sz="2900" b="1" dirty="0">
                <a:solidFill>
                  <a:srgbClr val="FFC000"/>
                </a:solidFill>
              </a:rPr>
              <a:t>«Как снизить бумажную нагрузку на учителя?»                        </a:t>
            </a:r>
            <a:r>
              <a:rPr lang="ru-RU" sz="2900" b="1" dirty="0">
                <a:solidFill>
                  <a:srgbClr val="FFFF99"/>
                </a:solidFill>
              </a:rPr>
              <a:t>в рамках конкурсного испытания «Педагогический совет»                         заключительного этапа конкурса (г. Казань, 2 октября 2015 г.)</a:t>
            </a:r>
          </a:p>
          <a:p>
            <a:pPr algn="ctr"/>
            <a:endParaRPr lang="ru-RU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188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oldtimewallpapers.com/wallpapers/201204/13347582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648" y="1357987"/>
            <a:ext cx="9600000" cy="5400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38000"/>
            <a:ext cx="4480000" cy="2520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-1"/>
            <a:ext cx="12191999" cy="1800225"/>
          </a:xfrm>
          <a:solidFill>
            <a:srgbClr val="800000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anchor="t">
            <a:normAutofit/>
          </a:bodyPr>
          <a:lstStyle/>
          <a:p>
            <a:pPr algn="ctr"/>
            <a:br>
              <a:rPr lang="ru-RU" sz="1100" b="1" dirty="0">
                <a:solidFill>
                  <a:srgbClr val="FFC000"/>
                </a:solidFill>
              </a:rPr>
            </a:br>
            <a:r>
              <a:rPr lang="ru-RU" sz="3200" b="1" dirty="0">
                <a:solidFill>
                  <a:srgbClr val="FFC000"/>
                </a:solidFill>
              </a:rPr>
              <a:t>Обсуждение проблемы избыточной отчётности учителей </a:t>
            </a:r>
            <a:r>
              <a:rPr lang="en-US" sz="3200" b="1" dirty="0">
                <a:solidFill>
                  <a:srgbClr val="FFC000"/>
                </a:solidFill>
              </a:rPr>
              <a:t>                     </a:t>
            </a:r>
            <a:r>
              <a:rPr lang="ru-RU" sz="3200" b="1" dirty="0">
                <a:solidFill>
                  <a:srgbClr val="FFC000"/>
                </a:solidFill>
              </a:rPr>
              <a:t>на заседании Государственного Совета Российской Федерации </a:t>
            </a:r>
            <a:r>
              <a:rPr lang="en-US" sz="3200" b="1" dirty="0">
                <a:solidFill>
                  <a:srgbClr val="FFC000"/>
                </a:solidFill>
              </a:rPr>
              <a:t>             </a:t>
            </a:r>
            <a:r>
              <a:rPr lang="ru-RU" sz="3200" b="1" dirty="0">
                <a:solidFill>
                  <a:srgbClr val="FFC000"/>
                </a:solidFill>
              </a:rPr>
              <a:t>по вопросам совершенствования системы общего образования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4026" r="46562" b="32935"/>
          <a:stretch/>
        </p:blipFill>
        <p:spPr>
          <a:xfrm>
            <a:off x="-93650" y="3581399"/>
            <a:ext cx="4478400" cy="29718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1" y="6181724"/>
            <a:ext cx="12191999" cy="676275"/>
          </a:xfrm>
          <a:prstGeom prst="rect">
            <a:avLst/>
          </a:prstGeom>
          <a:solidFill>
            <a:srgbClr val="800000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ru-RU" sz="800" b="1" i="1" dirty="0">
                <a:solidFill>
                  <a:srgbClr val="FFFF66"/>
                </a:solidFill>
              </a:rPr>
            </a:br>
            <a:r>
              <a:rPr lang="ru-RU" sz="2700" b="1" i="1" dirty="0">
                <a:solidFill>
                  <a:srgbClr val="FFFF66"/>
                </a:solidFill>
              </a:rPr>
              <a:t>г. Москва, 23 декабря 2015 г.</a:t>
            </a:r>
          </a:p>
        </p:txBody>
      </p:sp>
      <p:pic>
        <p:nvPicPr>
          <p:cNvPr id="14" name="Picture 10" descr="Картинки по запросу эмблема профсоюза образовани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0" y="5439861"/>
            <a:ext cx="734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816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682" y="365125"/>
            <a:ext cx="9033678" cy="10557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5"/>
                </a:solidFill>
              </a:rPr>
              <a:t>Поручение Президента              Российской Федерации                               </a:t>
            </a:r>
            <a:r>
              <a:rPr lang="ru-RU" sz="3600" b="1" dirty="0">
                <a:solidFill>
                  <a:schemeClr val="accent5"/>
                </a:solidFill>
              </a:rPr>
              <a:t>(по итогам заседания Государственного совета</a:t>
            </a:r>
            <a:br>
              <a:rPr lang="ru-RU" sz="3600" b="1" dirty="0">
                <a:solidFill>
                  <a:schemeClr val="accent5"/>
                </a:solidFill>
              </a:rPr>
            </a:br>
            <a:r>
              <a:rPr lang="ru-RU" sz="3600" b="1" dirty="0">
                <a:solidFill>
                  <a:schemeClr val="accent5"/>
                </a:solidFill>
              </a:rPr>
              <a:t>Российской Федерации 23 декабря 2015 г.)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" y="2574924"/>
            <a:ext cx="9159240" cy="42830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Правительству Российской Федерации совместно с органами исполнительной власти субъектов Российской Федерации в целях создания условий для развития и самореализации детей в процессе воспитания и обучения в общеобразовательных организациях: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меры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 снижению административной нагрузки на образовательные организации, в том числе путём сокращения контрольно-надзорных мероприятий;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 уменьшению нагрузки учителей, связанной с составлением ими отчётов, ответов на информационные запросы, направляемые в образовательные организации, а также с подготовкой внутренней отчётности образовательных организаций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– 15 июня 2016 г.</a:t>
            </a:r>
          </a:p>
        </p:txBody>
      </p:sp>
      <p:pic>
        <p:nvPicPr>
          <p:cNvPr id="4102" name="Picture 6" descr="Владимир Владимирович Пути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015" y="258445"/>
            <a:ext cx="3048000" cy="4572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utin signature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9616">
            <a:off x="9333865" y="5420201"/>
            <a:ext cx="2400300" cy="65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631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4453" t="11389" r="34844" b="15139"/>
          <a:stretch/>
        </p:blipFill>
        <p:spPr>
          <a:xfrm rot="10800000">
            <a:off x="8857479" y="1988380"/>
            <a:ext cx="2139585" cy="2880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2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402" y="1771577"/>
            <a:ext cx="2139585" cy="288000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0489" y="295585"/>
            <a:ext cx="11978639" cy="12210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Мероприятия по сокращению отчётности педагогических работников при выполнении ими должностных обязанностей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8608" y="3466479"/>
            <a:ext cx="5387342" cy="332484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вебинаре для руководителей органов исполнительной власти субъектов Российской Федерации, осуществляющих государственное управление в сфере образования, и специалистов органов исполнительной власти и региональных (межрегиональных) организаций Общероссийского Профсоюза образования на тему «</a:t>
            </a: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режима рабочего времени педагогических и иных работников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осуществляющих образовательную деятельность: </a:t>
            </a: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вопросы правоприменения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(20 апреля 2016 г.)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8608" y="1554777"/>
            <a:ext cx="5387342" cy="187360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общепрофсоюзной тематической </a:t>
            </a: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соблюдения трудового законодательства при заключении и изменении трудовых договоров (1 марта – 1 апреля 2016 г.), в том числе </a:t>
            </a: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определения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них </a:t>
            </a:r>
            <a:r>
              <a:rPr lang="ru-RU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конкретных должностных обязанностей педагогических работников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4766" t="11805" r="34922" b="15833"/>
          <a:stretch/>
        </p:blipFill>
        <p:spPr>
          <a:xfrm>
            <a:off x="7459942" y="1554777"/>
            <a:ext cx="2144799" cy="2880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6133843" y="4906478"/>
            <a:ext cx="53152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Письмо в адрес председателей региональных (межрегиональных) организаций Общероссийского  Профсоюза образования с рекомендациями по проведению общепрофсоюзной тематической проверки (Авдеенко М.В., письмо Общероссийского Профсоюза образования от 10 февраля 2016 г. № 73)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9305925" y="5800725"/>
            <a:ext cx="20288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248400" y="6057900"/>
            <a:ext cx="50863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248400" y="6324600"/>
            <a:ext cx="8858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трелка вниз 25"/>
          <p:cNvSpPr/>
          <p:nvPr/>
        </p:nvSpPr>
        <p:spPr>
          <a:xfrm rot="5400000">
            <a:off x="6319316" y="2192672"/>
            <a:ext cx="484632" cy="630835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744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82980" y="394348"/>
            <a:ext cx="10233659" cy="1480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 fontScale="90000"/>
          </a:bodyPr>
          <a:lstStyle/>
          <a:p>
            <a:pPr algn="ctr"/>
            <a:r>
              <a:rPr lang="ru-RU" sz="4000" b="1" dirty="0">
                <a:solidFill>
                  <a:schemeClr val="accent5"/>
                </a:solidFill>
              </a:rPr>
              <a:t>Разработка рекомендаций и разъяснений                 по сокращению и устранению                        избыточной отчётности учителей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l="35710" t="23125" r="36295" b="6250"/>
          <a:stretch/>
        </p:blipFill>
        <p:spPr>
          <a:xfrm>
            <a:off x="4641883" y="2946210"/>
            <a:ext cx="2030443" cy="288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49" y="2720880"/>
            <a:ext cx="1974329" cy="288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74" y="2629660"/>
            <a:ext cx="1974329" cy="288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86" y="2556871"/>
            <a:ext cx="1974329" cy="288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346" y="2449065"/>
            <a:ext cx="2160000" cy="288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331" y="2341259"/>
            <a:ext cx="1974329" cy="29701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5769" t="10570" r="36224" b="18824"/>
          <a:stretch/>
        </p:blipFill>
        <p:spPr>
          <a:xfrm>
            <a:off x="2048726" y="2223735"/>
            <a:ext cx="2044800" cy="28983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486164" y="5141626"/>
            <a:ext cx="4918537" cy="16850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500"/>
              </a:spcAft>
              <a:tabLst>
                <a:tab pos="18034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Рекомендации по сокращению и устранению избыточной отчётности учителей (Третьяк Н.В., Меркулова Г.И., письмо Минобрнауки России   и Общероссийского Профсоюза образования   от 16 мая 2016 г. № 664/08)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248" y="2835324"/>
            <a:ext cx="1974329" cy="288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169" y="2720880"/>
            <a:ext cx="1974329" cy="288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439" y="2629660"/>
            <a:ext cx="1974329" cy="288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911" y="2449065"/>
            <a:ext cx="1974329" cy="288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otvet.imgsmail.ru/download/e6d15c747eb05e413cc8406ee3ba80b4_i-1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882" y="2344679"/>
            <a:ext cx="1974329" cy="288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/>
          <a:srcRect l="39021" t="28125" r="38322" b="15158"/>
          <a:stretch/>
        </p:blipFill>
        <p:spPr>
          <a:xfrm>
            <a:off x="7169059" y="2243322"/>
            <a:ext cx="2046317" cy="28983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6756107" y="5173643"/>
            <a:ext cx="4918537" cy="16850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500"/>
              </a:spcAft>
              <a:tabLst>
                <a:tab pos="180340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разъяснения по сокращению и устранению избыточной отчётности учителей (Куприянова Т.В., письмо Общероссийского Профсоюза образования от 7 июля 2016 г.        № 323)</a:t>
            </a:r>
            <a:endParaRPr lang="ru-RU" sz="1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3264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11745</TotalTime>
  <Words>1916</Words>
  <Application>Microsoft Office PowerPoint</Application>
  <PresentationFormat>Широкоэкранный</PresentationFormat>
  <Paragraphs>218</Paragraphs>
  <Slides>32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Тема Office</vt:lpstr>
      <vt:lpstr>Об участии Общероссийского Профсоюза образования в работе по сокращению избыточной отчётности образовательных организаций и педагогических работников</vt:lpstr>
      <vt:lpstr>Актуализация проблемы оптимизации отчётности образовательных организаций в 2012–2015 гг. </vt:lpstr>
      <vt:lpstr>Мониторинг по вопросам интенсификации труда педагогических работников (2014 г.) и его итоги</vt:lpstr>
      <vt:lpstr>Мероприятия по устранению отчётности педагогических работников при аттестации </vt:lpstr>
      <vt:lpstr>Презентация PowerPoint</vt:lpstr>
      <vt:lpstr> Обсуждение проблемы избыточной отчётности учителей                      на заседании Государственного Совета Российской Федерации              по вопросам совершенствования системы общего образования</vt:lpstr>
      <vt:lpstr>Поручение Президента              Российской Федерации                               (по итогам заседания Государственного совета Российской Федерации 23 декабря 2015 г.)</vt:lpstr>
      <vt:lpstr>Мероприятия по сокращению отчётности педагогических работников при выполнении ими должностных обязанностей </vt:lpstr>
      <vt:lpstr>Разработка рекомендаций и разъяснений                 по сокращению и устранению                        избыточной отчётности учителей</vt:lpstr>
      <vt:lpstr>Ключевые факторы                                                     избыточной отчётности учителей</vt:lpstr>
      <vt:lpstr>Оптимизация отчётности –                                                    задача Минобрнауки России на 2016 год</vt:lpstr>
      <vt:lpstr>Презентация PowerPoint</vt:lpstr>
      <vt:lpstr>Итоги Всероссийского августовского совещания педагогических работников (г. Москва, 19–20 августа 2016 г.)</vt:lpstr>
      <vt:lpstr>Презентация PowerPoint</vt:lpstr>
      <vt:lpstr>Презентация PowerPoint</vt:lpstr>
      <vt:lpstr>Структура Рекомендаций по сокращению и устранению избыточной отчётности учителей </vt:lpstr>
      <vt:lpstr>Должностные обязанности учителей</vt:lpstr>
      <vt:lpstr>Правовая основа для разработки   должностных инструкций учителей</vt:lpstr>
      <vt:lpstr>Должностные обязанности учителей, непосредственно связанные с составлением отчётной документации</vt:lpstr>
      <vt:lpstr>Регулирование участия учителя в разработке рабочих программ и ведения им электронного журнала и дневников</vt:lpstr>
      <vt:lpstr>Требования к структуре                                                    рабочих программ предметов, курсов</vt:lpstr>
      <vt:lpstr>Регулирование составления учителями отчётности              при выполнении ими дополнительных обязанностей</vt:lpstr>
      <vt:lpstr>Регулирование составления учителями отчётности              при осуществлении классного руководства</vt:lpstr>
      <vt:lpstr>Основные выводы</vt:lpstr>
      <vt:lpstr>Презентация PowerPoint</vt:lpstr>
      <vt:lpstr>Правовая основа для установления        Порядка проведения аттестации</vt:lpstr>
      <vt:lpstr>Правовое устранение отчётности учителей                      при проведении аттестации в целях подтверждения соответствия занимаемой должности</vt:lpstr>
      <vt:lpstr>Правовое устранение отчётности учителей                      при проведении аттестации в целях установления квалификационной категории</vt:lpstr>
      <vt:lpstr>Пример использования при аттестации общедоступной информации об учителе и результатах его работы </vt:lpstr>
      <vt:lpstr>Регулирование коллизий между нормативными правовыми актами при проведении аттестации</vt:lpstr>
      <vt:lpstr>Основные выводы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НАЦИОНАЛЬНАЯ СИСТЕМА УЧИТЕЛЬСКОГО РОСТА</dc:title>
  <dc:creator>Sergomanov Pavel</dc:creator>
  <cp:lastModifiedBy>User_12</cp:lastModifiedBy>
  <cp:revision>757</cp:revision>
  <cp:lastPrinted>2016-05-10T09:15:02Z</cp:lastPrinted>
  <dcterms:created xsi:type="dcterms:W3CDTF">2016-04-11T18:28:37Z</dcterms:created>
  <dcterms:modified xsi:type="dcterms:W3CDTF">2016-10-10T11:34:44Z</dcterms:modified>
</cp:coreProperties>
</file>