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01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303" r:id="rId9"/>
    <p:sldId id="305" r:id="rId10"/>
    <p:sldId id="309" r:id="rId11"/>
    <p:sldId id="345" r:id="rId12"/>
    <p:sldId id="287" r:id="rId13"/>
    <p:sldId id="316" r:id="rId14"/>
    <p:sldId id="333" r:id="rId15"/>
    <p:sldId id="334" r:id="rId16"/>
    <p:sldId id="319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30" r:id="rId28"/>
  </p:sldIdLst>
  <p:sldSz cx="9144000" cy="6858000" type="screen4x3"/>
  <p:notesSz cx="6858000" cy="9144000"/>
  <p:embeddedFontLst>
    <p:embeddedFont>
      <p:font typeface="Wingdings 3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A2B"/>
    <a:srgbClr val="FF6600"/>
    <a:srgbClr val="333333"/>
    <a:srgbClr val="990000"/>
    <a:srgbClr val="969696"/>
    <a:srgbClr val="EAEAEA"/>
    <a:srgbClr val="035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585" autoAdjust="0"/>
  </p:normalViewPr>
  <p:slideViewPr>
    <p:cSldViewPr>
      <p:cViewPr>
        <p:scale>
          <a:sx n="75" d="100"/>
          <a:sy n="75" d="100"/>
        </p:scale>
        <p:origin x="-18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9664" y="100335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33219"/>
        <a:ext cx="465098" cy="199329"/>
      </dsp:txXfrm>
    </dsp:sp>
    <dsp:sp modelId="{4F36FBE5-BE8E-487E-B75A-07B5FFA361F6}">
      <dsp:nvSpPr>
        <dsp:cNvPr id="0" name=""/>
        <dsp:cNvSpPr/>
      </dsp:nvSpPr>
      <dsp:spPr>
        <a:xfrm rot="5400000">
          <a:off x="3472994" y="-3007224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21754"/>
        <a:ext cx="6426587" cy="389713"/>
      </dsp:txXfrm>
    </dsp:sp>
    <dsp:sp modelId="{06B7190D-D783-42B7-90F2-B51CF72C1D79}">
      <dsp:nvSpPr>
        <dsp:cNvPr id="0" name=""/>
        <dsp:cNvSpPr/>
      </dsp:nvSpPr>
      <dsp:spPr>
        <a:xfrm rot="5400000">
          <a:off x="-99664" y="678708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811592"/>
        <a:ext cx="465098" cy="199329"/>
      </dsp:txXfrm>
    </dsp:sp>
    <dsp:sp modelId="{A2FF40A6-9834-4C9C-B737-978FF15E9D0B}">
      <dsp:nvSpPr>
        <dsp:cNvPr id="0" name=""/>
        <dsp:cNvSpPr/>
      </dsp:nvSpPr>
      <dsp:spPr>
        <a:xfrm rot="5400000">
          <a:off x="3472994" y="-2428851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600127"/>
        <a:ext cx="6426587" cy="389713"/>
      </dsp:txXfrm>
    </dsp:sp>
    <dsp:sp modelId="{C83040B3-95A4-499A-8BAA-8C177007393F}">
      <dsp:nvSpPr>
        <dsp:cNvPr id="0" name=""/>
        <dsp:cNvSpPr/>
      </dsp:nvSpPr>
      <dsp:spPr>
        <a:xfrm rot="5400000">
          <a:off x="-99664" y="1257081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89965"/>
        <a:ext cx="465098" cy="199329"/>
      </dsp:txXfrm>
    </dsp:sp>
    <dsp:sp modelId="{B645E5AA-1CE7-4536-B311-5214FD20846B}">
      <dsp:nvSpPr>
        <dsp:cNvPr id="0" name=""/>
        <dsp:cNvSpPr/>
      </dsp:nvSpPr>
      <dsp:spPr>
        <a:xfrm rot="5400000">
          <a:off x="3472994" y="-1850478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1178500"/>
        <a:ext cx="6426587" cy="389713"/>
      </dsp:txXfrm>
    </dsp:sp>
    <dsp:sp modelId="{433EC8B5-3F50-4D75-A7B7-6849CA008728}">
      <dsp:nvSpPr>
        <dsp:cNvPr id="0" name=""/>
        <dsp:cNvSpPr/>
      </dsp:nvSpPr>
      <dsp:spPr>
        <a:xfrm rot="5400000">
          <a:off x="-99664" y="1835454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68338"/>
        <a:ext cx="465098" cy="199329"/>
      </dsp:txXfrm>
    </dsp:sp>
    <dsp:sp modelId="{56DC1E78-2CE2-4562-83AB-DDA88ACCC937}">
      <dsp:nvSpPr>
        <dsp:cNvPr id="0" name=""/>
        <dsp:cNvSpPr/>
      </dsp:nvSpPr>
      <dsp:spPr>
        <a:xfrm rot="5400000">
          <a:off x="3472994" y="-1272105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1756873"/>
        <a:ext cx="6426587" cy="389713"/>
      </dsp:txXfrm>
    </dsp:sp>
    <dsp:sp modelId="{AE1A8918-DCBD-4779-AA70-6B0F389F9119}">
      <dsp:nvSpPr>
        <dsp:cNvPr id="0" name=""/>
        <dsp:cNvSpPr/>
      </dsp:nvSpPr>
      <dsp:spPr>
        <a:xfrm rot="5400000">
          <a:off x="-99664" y="2413827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46711"/>
        <a:ext cx="465098" cy="199329"/>
      </dsp:txXfrm>
    </dsp:sp>
    <dsp:sp modelId="{A41CBFCF-C07C-4958-BD5D-1FF48FDBE7BD}">
      <dsp:nvSpPr>
        <dsp:cNvPr id="0" name=""/>
        <dsp:cNvSpPr/>
      </dsp:nvSpPr>
      <dsp:spPr>
        <a:xfrm rot="5400000">
          <a:off x="3472994" y="-693732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2335246"/>
        <a:ext cx="6426587" cy="389713"/>
      </dsp:txXfrm>
    </dsp:sp>
    <dsp:sp modelId="{A97103A8-6183-460C-8F07-673000135523}">
      <dsp:nvSpPr>
        <dsp:cNvPr id="0" name=""/>
        <dsp:cNvSpPr/>
      </dsp:nvSpPr>
      <dsp:spPr>
        <a:xfrm rot="5400000">
          <a:off x="-99664" y="2992200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125084"/>
        <a:ext cx="465098" cy="199329"/>
      </dsp:txXfrm>
    </dsp:sp>
    <dsp:sp modelId="{B28CF3C2-CD2B-4C87-9120-14C3CCFFBAC9}">
      <dsp:nvSpPr>
        <dsp:cNvPr id="0" name=""/>
        <dsp:cNvSpPr/>
      </dsp:nvSpPr>
      <dsp:spPr>
        <a:xfrm rot="5400000">
          <a:off x="3472994" y="-115359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2913619"/>
        <a:ext cx="6426587" cy="389713"/>
      </dsp:txXfrm>
    </dsp:sp>
    <dsp:sp modelId="{EDE93689-8717-4776-98A6-5111C2550B01}">
      <dsp:nvSpPr>
        <dsp:cNvPr id="0" name=""/>
        <dsp:cNvSpPr/>
      </dsp:nvSpPr>
      <dsp:spPr>
        <a:xfrm rot="5400000">
          <a:off x="-99664" y="3570573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703457"/>
        <a:ext cx="465098" cy="199329"/>
      </dsp:txXfrm>
    </dsp:sp>
    <dsp:sp modelId="{3F5CE235-5EC4-4098-8F70-63657DC33244}">
      <dsp:nvSpPr>
        <dsp:cNvPr id="0" name=""/>
        <dsp:cNvSpPr/>
      </dsp:nvSpPr>
      <dsp:spPr>
        <a:xfrm rot="5400000">
          <a:off x="3472994" y="463013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65098" y="3491991"/>
        <a:ext cx="6426587" cy="389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198884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1947604"/>
            <a:ext cx="84604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Бэкдоры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Шпионы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Spyware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Ботнеты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 — автономным программным обеспечением.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Обычно используются для нелегальной или неодобряемой деятельности — рассылки спама, перебора паролей на удалённой системе, атак на отказ в обслуживании.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359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дополнительной вредоносной функциональности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6572250" cy="2428875"/>
          </a:xfrm>
        </p:spPr>
        <p:txBody>
          <a:bodyPr>
            <a:normAutofit fontScale="90000"/>
          </a:bodyPr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18433" name="Picture 1" descr="D:\Работа\Аттестация моя\Учитель информатики\безопасный интернет\Презентация\YMz6AWbLf4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3226384"/>
            <a:ext cx="4320481" cy="324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Работа\Аттестация моя\Учитель информатики\безопасный интернет\Презентация\webina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79512" y="1051214"/>
            <a:ext cx="8784976" cy="540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88840"/>
            <a:ext cx="8496944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28055"/>
            <a:ext cx="6692900" cy="7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ПРАВОВОЙ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ЛИКБЕЗ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9269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безопасного Интернета 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учрежден по инициативе Европейской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 в 2004 году и с  тех пор вышел далеко за пределы Европы.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отмечают более 70 стран мира, в том числе и Россия.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Отмечается ежегодно во второй вторник февраля.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D:\Работа\Аттестация моя\Учитель информатики\безопасный интернет\Презентация\1378985338_it_photo_11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3"/>
            <a:ext cx="3240360" cy="215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m4-tub-ru.yandex.net/i?id=553659393-2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21957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989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Дня безопасного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Интернета: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504" y="2143397"/>
            <a:ext cx="864096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граждан в безопасном, этичном и эффективном использовании Интернет - технологий»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Unsafe</a:t>
            </a:r>
          </a:p>
          <a:p>
            <a:pPr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Insafe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 – главный координатор Дня безопасного Интернета в мире.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2060848"/>
            <a:ext cx="874846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Работа\Аттестация моя\Учитель информатики\безопасный интернет\Презентация\image-1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23442"/>
          <a:stretch>
            <a:fillRect/>
          </a:stretch>
        </p:blipFill>
        <p:spPr bwMode="auto">
          <a:xfrm>
            <a:off x="107504" y="1484784"/>
            <a:ext cx="8953500" cy="405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58188" cy="108012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с сетевыми угрозами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Аттестация моя\Учитель информатики\безопасный интернет\Презентация\1318501748_2011-10-12_13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68092"/>
            <a:ext cx="3406726" cy="247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76672"/>
            <a:ext cx="6048672" cy="11401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700808"/>
            <a:ext cx="8749605" cy="33123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файрволл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антиспам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фильтр и еще пару – тройку модулей для полной защиты вашего компьютера.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548680"/>
            <a:ext cx="6984776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Будьте осторожны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1700808"/>
            <a:ext cx="8640960" cy="3518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Outlookи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помогают блокировать потенциально опасные вложения.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Работа\Аттестация моя\Учитель информатики\безопасный интернет\Презентация\computer-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4581128"/>
            <a:ext cx="2919413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77597" cy="11978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Mozilla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Firefox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Google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Chrome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и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Apple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Safari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34280" y="1855242"/>
            <a:ext cx="5417840" cy="431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Большинство червей и вредоносных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скриптов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ориентированы под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Opera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Opera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очень популярна в России из-за ее призрачного удобства и реально большого числа настроек.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</p:txBody>
      </p:sp>
      <p:pic>
        <p:nvPicPr>
          <p:cNvPr id="4" name="Рисунок 3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2098953"/>
            <a:ext cx="3203848" cy="327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6891" y="620688"/>
            <a:ext cx="8245549" cy="11258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Обновляйте операционную систему Windows!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1844824"/>
            <a:ext cx="8568952" cy="3738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Постоянно обновляйте операционную систему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Корпорация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периодически выпускает специальные обновления безопасности, которые могут помочь защитить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480" y="371703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55435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8" name="Рисунок 7" descr="shutterstock_117605086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496855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Аттестация моя\Учитель информатики\безопасный интернет\Презентация\2137282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889" y="4797152"/>
            <a:ext cx="24415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71600" y="476672"/>
            <a:ext cx="7021413" cy="8378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Не отправляйте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отправке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Аттестация моя\Учитель информатики\безопасный интернет\Презентация\kontekstanya.jpg"/>
          <p:cNvPicPr>
            <a:picLocks noChangeAspect="1" noChangeArrowheads="1"/>
          </p:cNvPicPr>
          <p:nvPr/>
        </p:nvPicPr>
        <p:blipFill>
          <a:blip r:embed="rId2" cstate="print"/>
          <a:srcRect l="5040" t="3780" r="8021"/>
          <a:stretch>
            <a:fillRect/>
          </a:stretch>
        </p:blipFill>
        <p:spPr bwMode="auto">
          <a:xfrm>
            <a:off x="4932040" y="1883260"/>
            <a:ext cx="4176464" cy="462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620689"/>
            <a:ext cx="9001125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3" y="1628800"/>
            <a:ext cx="5760639" cy="30163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6971" y="692696"/>
            <a:ext cx="7165429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6024" y="1484784"/>
            <a:ext cx="8748464" cy="26494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Используйте брандмауэр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4005064"/>
            <a:ext cx="4430836" cy="247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6931" y="476672"/>
            <a:ext cx="795751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883" y="1196752"/>
            <a:ext cx="8749605" cy="39450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семисимвольный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пароль, потребуется 2-4 года.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Работа\Аттестация моя\Учитель информатики\безопасный интернет\Презентация\Applications_iStock_00000393520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279541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Аттестация моя\Учитель информатики\безопасный интернет\Презентация\elkata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206" y="2492896"/>
            <a:ext cx="4012282" cy="401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5912" y="692696"/>
            <a:ext cx="5150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" y="1785938"/>
            <a:ext cx="6157317" cy="33712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флеш-карте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оптическом диске, переносном жестком диске.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ntr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8509" y="2324638"/>
            <a:ext cx="2957987" cy="297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48680"/>
            <a:ext cx="8389565" cy="12699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996257"/>
            <a:ext cx="6084168" cy="26568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стремитесь утаивать от родителей круг тем, которые вы обсуждает в сети, и новых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Интернет-знакомых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это поможет вам реально оценивать информацию, которую вы видите в сети и не стать жертвой обмана.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994990"/>
            <a:ext cx="6431087" cy="2362002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D:\Работа\Аттестация моя\Учитель информатики\безопасный интернет\Презентация\000000000000000000000000000000000000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4618487" cy="288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508" y="261194"/>
            <a:ext cx="6192812" cy="1871662"/>
          </a:xfrm>
        </p:spPr>
        <p:txBody>
          <a:bodyPr>
            <a:normAutofit/>
          </a:bodyPr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2029296"/>
          <a:ext cx="691276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Аттестация моя\Учитель информатики\безопасный интернет\Презентация\369724_2011061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4078932" cy="4078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323528" y="909241"/>
            <a:ext cx="547260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Компью́терный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ви́рус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3666138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492" y="1556792"/>
            <a:ext cx="69849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Классификация</a:t>
            </a: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вирусов</a:t>
            </a:r>
            <a:endParaRPr kumimoji="0" lang="ru-RU" sz="5400" b="1" i="0" u="none" strike="noStrike" kern="0" cap="all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503988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ПОРАЖАЕМЫМ ОБЪЕКТАМ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322759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Файловые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Загрузочные вирусы.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Скриптовые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Требуют наличия одного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языков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Javascript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VBScript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самостоятельного проникновения в неинфицированные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Вирусы, поражающие исходный код.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648450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ПОРАЖАЕМЫМ ОПЕРАЦИОННЫМ СИСТЕМАМ И ПЛАТФОРМАМ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2420888"/>
            <a:ext cx="6768752" cy="29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Unix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Linux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D:\Работа\Аттестация моя\Учитель информатики\безопасный интернет\Презентация\Reactivated_Virus_C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7" y="2492896"/>
            <a:ext cx="2809875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577013" cy="14404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ТЕХНОЛОГИЯМ, ИСПОЛЬЗУЕМЫМ ВИРУСОМ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961012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Полиморфные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Стелс-вирусы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 т. 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Руткит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200800" cy="1512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ЯЗЫКУ,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НАПИСАН ВИРУС </a:t>
            </a:r>
          </a:p>
        </p:txBody>
      </p:sp>
      <p:pic>
        <p:nvPicPr>
          <p:cNvPr id="3" name="Рисунок 2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29158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23528" y="2060848"/>
            <a:ext cx="77048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ассемблер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высокоуровневый язык программирования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скриптовый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язык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1181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Wingdings 3</vt:lpstr>
      <vt:lpstr>Times New Roman</vt:lpstr>
      <vt:lpstr>Calibri</vt:lpstr>
      <vt:lpstr>Arial Black</vt:lpstr>
      <vt:lpstr>Тема2</vt:lpstr>
      <vt:lpstr>БЕЗОПАСНОСТЬ В СЕТИ ИНТЕРНЕТ</vt:lpstr>
      <vt:lpstr>Презентация PowerPoint</vt:lpstr>
      <vt:lpstr>Самые опасные угрозы сети Интернет</vt:lpstr>
      <vt:lpstr>Презентация PowerPoint</vt:lpstr>
      <vt:lpstr>Презентация PowerPoint</vt:lpstr>
      <vt:lpstr>ПО ПОРАЖАЕМЫМ ОБЪЕКТАМ</vt:lpstr>
      <vt:lpstr>ПО ПОРАЖАЕМЫМ ОПЕРАЦИОННЫМ СИСТЕМАМ И ПЛАТФОРМАМ</vt:lpstr>
      <vt:lpstr>ПО ТЕХНОЛОГИЯМ, ИСПОЛЬЗУЕМЫМ ВИРУСОМ</vt:lpstr>
      <vt:lpstr>ПО ЯЗЫКУ, НА КОТОРОМ НАПИСАН ВИРУС </vt:lpstr>
      <vt:lpstr>Презентация PowerPoint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 </vt:lpstr>
      <vt:lpstr>Цель Дня безопасного  Интернета:</vt:lpstr>
      <vt:lpstr>борьба с сетевыми угрозами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2016-07-07T06:41:26Z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